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62" r:id="rId3"/>
    <p:sldId id="258" r:id="rId4"/>
    <p:sldId id="259" r:id="rId5"/>
    <p:sldId id="261" r:id="rId6"/>
    <p:sldId id="263" r:id="rId7"/>
    <p:sldId id="334" r:id="rId8"/>
    <p:sldId id="264" r:id="rId9"/>
    <p:sldId id="270" r:id="rId10"/>
    <p:sldId id="271" r:id="rId11"/>
    <p:sldId id="272" r:id="rId12"/>
    <p:sldId id="265" r:id="rId13"/>
    <p:sldId id="273" r:id="rId14"/>
    <p:sldId id="338" r:id="rId15"/>
    <p:sldId id="289" r:id="rId16"/>
    <p:sldId id="290" r:id="rId17"/>
    <p:sldId id="335" r:id="rId18"/>
    <p:sldId id="274" r:id="rId19"/>
    <p:sldId id="275" r:id="rId20"/>
    <p:sldId id="276" r:id="rId21"/>
    <p:sldId id="277" r:id="rId22"/>
    <p:sldId id="288" r:id="rId23"/>
    <p:sldId id="267" r:id="rId24"/>
    <p:sldId id="268" r:id="rId25"/>
    <p:sldId id="282" r:id="rId26"/>
    <p:sldId id="283" r:id="rId27"/>
    <p:sldId id="295" r:id="rId28"/>
    <p:sldId id="296" r:id="rId29"/>
    <p:sldId id="297" r:id="rId30"/>
    <p:sldId id="319" r:id="rId31"/>
    <p:sldId id="337" r:id="rId32"/>
    <p:sldId id="299" r:id="rId33"/>
    <p:sldId id="300" r:id="rId34"/>
    <p:sldId id="301" r:id="rId35"/>
    <p:sldId id="304" r:id="rId36"/>
    <p:sldId id="303" r:id="rId37"/>
    <p:sldId id="339" r:id="rId38"/>
    <p:sldId id="340" r:id="rId39"/>
    <p:sldId id="341" r:id="rId40"/>
    <p:sldId id="342" r:id="rId41"/>
    <p:sldId id="343" r:id="rId42"/>
    <p:sldId id="307" r:id="rId43"/>
    <p:sldId id="318" r:id="rId44"/>
    <p:sldId id="308" r:id="rId45"/>
    <p:sldId id="309" r:id="rId46"/>
    <p:sldId id="310" r:id="rId47"/>
    <p:sldId id="313" r:id="rId48"/>
    <p:sldId id="315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20" r:id="rId57"/>
    <p:sldId id="321" r:id="rId58"/>
    <p:sldId id="322" r:id="rId59"/>
    <p:sldId id="323" r:id="rId6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2448-86EA-4B6C-85AE-F006D2D6A29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59DC-EEE1-4CC6-BF06-7BC736C5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4EE8B5C-C6D7-4712-A5C5-9B16AA14498C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6566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E5EB8781-A500-4D03-B9CC-F817FD663A14}" type="slidenum">
              <a:rPr lang="ru-RU" altLang="ru-RU" sz="1300"/>
              <a:pPr eaLnBrk="1">
                <a:spcBef>
                  <a:spcPct val="0"/>
                </a:spcBef>
              </a:pPr>
              <a:t>49</a:t>
            </a:fld>
            <a:endParaRPr lang="ru-RU" altLang="ru-R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864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2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school.ru/php/pupil/book/demo.php?bookId=3136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1295400"/>
            <a:ext cx="7315200" cy="39010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</a:rPr>
              <a:t>Множества.</a:t>
            </a:r>
          </a:p>
          <a:p>
            <a:pPr algn="ctr" eaLnBrk="1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</a:rPr>
              <a:t> </a:t>
            </a:r>
          </a:p>
          <a:p>
            <a:pPr algn="ctr" eaLnBrk="1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</a:rPr>
              <a:t>Виды множеств.</a:t>
            </a:r>
            <a:br>
              <a:rPr lang="ru-RU" alt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</a:rPr>
            </a:br>
            <a:endParaRPr lang="ru-RU" altLang="ru-RU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0280"/>
          <a:stretch>
            <a:fillRect/>
          </a:stretch>
        </p:blipFill>
        <p:spPr bwMode="auto">
          <a:xfrm>
            <a:off x="381000" y="1447800"/>
            <a:ext cx="85304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Ответить на вопрос: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176873"/>
              </p:ext>
            </p:extLst>
          </p:nvPr>
        </p:nvGraphicFramePr>
        <p:xfrm>
          <a:off x="533400" y="685800"/>
          <a:ext cx="8189760" cy="58039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94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5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736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множество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элемент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736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Трапеция, параллелограмм, ромб, квадрат, прямоугольник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7537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Шар, прямоугольный параллелепипед, призма, пирамида, октаэдр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736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Натуральные числа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736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1, 4, 9, 16, 25, 36, 49, 64, 81, 100 ..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736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0, 1, 2, 3, 4, 5, 6, 7, 8, 9</a:t>
                      </a:r>
                    </a:p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2736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Двузначные четные числа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82944" marR="82944" marT="41478" marB="41478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0640" y="1468955"/>
            <a:ext cx="3168000" cy="60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Множество четырехугольников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0560" y="2474180"/>
            <a:ext cx="4386240" cy="3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Пространственные тела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52000" y="3429001"/>
            <a:ext cx="3332160" cy="3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1, 2, 3, 4, 5, 6, 7, 8, 9, 10, 11…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0641" y="4242686"/>
            <a:ext cx="3654720" cy="3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Квадраты чисел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0640" y="4997325"/>
            <a:ext cx="3817440" cy="6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Цифры десятичной системы счисления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57760" y="6101921"/>
            <a:ext cx="2592000" cy="3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10, 12, 14, 16 … 96, 98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152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Заполнить пропущенные ячейки: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Фотография Георг Кантор (photo George Cant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0" r="13741"/>
          <a:stretch>
            <a:fillRect/>
          </a:stretch>
        </p:blipFill>
        <p:spPr bwMode="auto">
          <a:xfrm>
            <a:off x="154354" y="152400"/>
            <a:ext cx="3088912" cy="38860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3962400"/>
            <a:ext cx="3810000" cy="131486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000" dirty="0" smtClean="0"/>
              <a:t>Основатель теории множеств 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немецкий ученый</a:t>
            </a:r>
            <a:r>
              <a:rPr lang="ru-RU" sz="2000" dirty="0" smtClean="0"/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nnaC" pitchFamily="82" charset="0"/>
              </a:rPr>
              <a:t>Георг Кантор 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(1845-1918)</a:t>
            </a:r>
            <a:endParaRPr lang="ru-RU" altLang="ru-RU" sz="2000" b="1" dirty="0" smtClean="0">
              <a:solidFill>
                <a:srgbClr val="3E1F00"/>
              </a:solidFill>
              <a:latin typeface="AnnaC" pitchFamily="82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381000"/>
            <a:ext cx="5410200" cy="377707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3 марта 1845 в Санкт Петербурге. Наиболее известен как создатель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теории множеств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Кантор ввёл понятие взаимно-однозначного соответствия между элементами множеств, дал определения бесконечного и вполне - упорядоченного множеств и доказал, что действительных чисел «больше», чем натуральных.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876800"/>
            <a:ext cx="8763000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«Множество есть многое, мысленное нами как единое»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334000"/>
            <a:ext cx="8763000" cy="13764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множеством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мы понимаем любое объединение в одно целое определенных вполне различаемых объектов из нашего восприятия или мысли»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886200"/>
            <a:ext cx="5181600" cy="23622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just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Сами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некоторого множества будем обозначать малыми латинскими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буквами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alt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если они не имеют специальных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обозначений.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9439" t="13136" r="7290" b="6732"/>
          <a:stretch>
            <a:fillRect/>
          </a:stretch>
        </p:blipFill>
        <p:spPr bwMode="auto">
          <a:xfrm>
            <a:off x="5257800" y="990600"/>
            <a:ext cx="373380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kumimoji="1"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Множества</a:t>
            </a:r>
            <a:r>
              <a:rPr kumimoji="1" lang="ru-RU" altLang="ru-RU" sz="24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обозначают большими </a:t>
            </a:r>
            <a:r>
              <a:rPr kumimoji="1" lang="ru-RU" altLang="ru-RU" sz="24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буквами латинского алфавита: </a:t>
            </a: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В, С, </a:t>
            </a:r>
            <a:r>
              <a:rPr kumimoji="1" lang="en-US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символически с помощью фигурных скобок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которых указываются его элементы через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743200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C00000"/>
                </a:solidFill>
              </a:rPr>
              <a:t>N</a:t>
            </a:r>
            <a:r>
              <a:rPr lang="ru-RU" altLang="ru-RU" sz="2400" dirty="0" smtClean="0">
                <a:solidFill>
                  <a:srgbClr val="C00000"/>
                </a:solidFill>
              </a:rPr>
              <a:t>={1;2;3;4;5;6;7;8; …}.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276600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rgbClr val="C00000"/>
                </a:solidFill>
              </a:rPr>
              <a:t>{а,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b</a:t>
            </a:r>
            <a:r>
              <a:rPr lang="ru-RU" altLang="ru-RU" sz="2400" dirty="0" smtClean="0">
                <a:solidFill>
                  <a:srgbClr val="C00000"/>
                </a:solidFill>
              </a:rPr>
              <a:t>,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c</a:t>
            </a:r>
            <a:r>
              <a:rPr lang="ru-RU" altLang="ru-RU" sz="2400" dirty="0" smtClean="0">
                <a:solidFill>
                  <a:srgbClr val="C00000"/>
                </a:solidFill>
              </a:rPr>
              <a:t>};  {∗,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s,h,g</a:t>
            </a:r>
            <a:r>
              <a:rPr lang="ru-RU" altLang="ru-RU" sz="2400" dirty="0" smtClean="0">
                <a:solidFill>
                  <a:srgbClr val="C00000"/>
                </a:solidFill>
              </a:rPr>
              <a:t>};  </a:t>
            </a: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573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231040" cy="2033077"/>
          </a:xfrm>
        </p:spPr>
        <p:txBody>
          <a:bodyPr>
            <a:noAutofit/>
          </a:bodyPr>
          <a:lstStyle/>
          <a:p>
            <a:pPr marL="342865" indent="0">
              <a:buNone/>
              <a:defRPr/>
            </a:pP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Задайте </a:t>
            </a:r>
            <a:r>
              <a:rPr lang="ru-RU" sz="2800" b="1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множество цифр, с помощью которых записывается число</a:t>
            </a: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865" indent="0">
              <a:buNone/>
              <a:defRPr/>
            </a:pPr>
            <a:endParaRPr lang="ru-RU" sz="2800" b="1" dirty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65" indent="0">
              <a:buNone/>
              <a:defRPr/>
            </a:pPr>
            <a:r>
              <a:rPr lang="ru-RU" sz="2800" b="1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 а) 3254</a:t>
            </a: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ru-RU" sz="2800" b="1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б) 8797; </a:t>
            </a: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2800" b="1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) 11000; </a:t>
            </a: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  г</a:t>
            </a:r>
            <a:r>
              <a:rPr lang="ru-RU" sz="2800" b="1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) 555555.</a:t>
            </a:r>
          </a:p>
          <a:p>
            <a:pPr marL="342865" indent="0">
              <a:buNone/>
              <a:defRPr/>
            </a:pPr>
            <a:r>
              <a:rPr 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6480" y="3180555"/>
            <a:ext cx="7925519" cy="2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77825" indent="-377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829452" eaLnBrk="1" hangingPunct="1">
              <a:spcBef>
                <a:spcPct val="20000"/>
              </a:spcBef>
            </a:pPr>
            <a:r>
              <a:rPr kumimoji="1" lang="ru-RU" altLang="ru-RU" sz="2800" b="1" dirty="0" smtClean="0">
                <a:solidFill>
                  <a:srgbClr val="3E1F00"/>
                </a:solidFill>
                <a:latin typeface="Times New Roman" panose="02020603050405020304" pitchFamily="18" charset="0"/>
              </a:rPr>
              <a:t>Охарактеризуйте </a:t>
            </a:r>
            <a:r>
              <a:rPr kumimoji="1" lang="ru-RU" altLang="ru-RU" sz="28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множество А:</a:t>
            </a:r>
          </a:p>
          <a:p>
            <a:pPr defTabSz="829452" eaLnBrk="1" hangingPunct="1">
              <a:spcBef>
                <a:spcPct val="20000"/>
              </a:spcBef>
            </a:pPr>
            <a:r>
              <a:rPr kumimoji="1" lang="ru-RU" altLang="ru-RU" sz="28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а) А = {1, 3, 5, 7, 9};  </a:t>
            </a:r>
          </a:p>
          <a:p>
            <a:pPr defTabSz="829452" eaLnBrk="1" hangingPunct="1">
              <a:spcBef>
                <a:spcPct val="20000"/>
              </a:spcBef>
            </a:pPr>
            <a:r>
              <a:rPr kumimoji="1" lang="ru-RU" altLang="ru-RU" sz="28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б) А = {- 2, - 1, 0, 1, 2}; </a:t>
            </a:r>
          </a:p>
          <a:p>
            <a:pPr defTabSz="829452" eaLnBrk="1" hangingPunct="1">
              <a:spcBef>
                <a:spcPct val="20000"/>
              </a:spcBef>
            </a:pPr>
            <a:r>
              <a:rPr kumimoji="1" lang="ru-RU" altLang="ru-RU" sz="28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в) А = {11, 22, 33, 44, 55, 66, 77, 88, 99};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E1A0FB-1566-46B5-98B9-A2F8E32967B8}"/>
              </a:ext>
            </a:extLst>
          </p:cNvPr>
          <p:cNvSpPr txBox="1"/>
          <p:nvPr/>
        </p:nvSpPr>
        <p:spPr>
          <a:xfrm>
            <a:off x="125914" y="692696"/>
            <a:ext cx="8637085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Приведите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примеры нечисловых множеств, связанных: </a:t>
            </a:r>
            <a:endParaRPr lang="ru-RU" sz="180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с неживой природой</a:t>
            </a:r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б) с бытом людей: </a:t>
            </a:r>
            <a:endParaRPr lang="ru-RU" sz="180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с живой природой: </a:t>
            </a:r>
            <a:endParaRPr lang="ru-RU" sz="180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с человеческим обществом.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570274-6BBF-4006-AD35-DAD1702DC446}"/>
              </a:ext>
            </a:extLst>
          </p:cNvPr>
          <p:cNvSpPr txBox="1"/>
          <p:nvPr/>
        </p:nvSpPr>
        <p:spPr>
          <a:xfrm>
            <a:off x="233916" y="2514600"/>
            <a:ext cx="852908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обобщающее слово, которым можно назвать множество: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а) птиц; б) овец; в) лошадей: г) коров.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71F24C-E922-4B6B-A782-C9DE7A305298}"/>
              </a:ext>
            </a:extLst>
          </p:cNvPr>
          <p:cNvSpPr txBox="1"/>
          <p:nvPr/>
        </p:nvSpPr>
        <p:spPr>
          <a:xfrm>
            <a:off x="233916" y="3581400"/>
            <a:ext cx="85290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числовое множество, состоящее из всех двузначных чисел: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а) от 40 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0 включительно;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б) которые делятся на 9 без остатка;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в) запись которых состоит из двух одинаковых цифр: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в запись которых входит цифра 2.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B49B1D5-1462-4B6A-A437-BDEE0BE8A202}"/>
              </a:ext>
            </a:extLst>
          </p:cNvPr>
          <p:cNvSpPr txBox="1"/>
          <p:nvPr/>
        </p:nvSpPr>
        <p:spPr>
          <a:xfrm>
            <a:off x="233916" y="5486400"/>
            <a:ext cx="852908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множество всех трёхзначных чисел, запись которых состоит: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а) из цифр 2, 4, 7 без повторений: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б) из цифр 0, 5, 9 с возможным повторением.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Ответить на вопрос: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038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E1A0FB-1566-46B5-98B9-A2F8E32967B8}"/>
              </a:ext>
            </a:extLst>
          </p:cNvPr>
          <p:cNvSpPr txBox="1"/>
          <p:nvPr/>
        </p:nvSpPr>
        <p:spPr>
          <a:xfrm>
            <a:off x="233915" y="1066800"/>
            <a:ext cx="86814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множество:</a:t>
            </a: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а) всех правильных дробей со знаменателем 6</a:t>
            </a:r>
            <a:r>
              <a:rPr lang="ru-RU" sz="180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ru-RU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б) всех неправильных дробей с числителем 5.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50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914400"/>
            <a:ext cx="8217624" cy="4520209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Принадлежность предмета некоторому множеству обозначают с помощью символа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принадлежит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противном случае используется символ 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∉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принадлежит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Запись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означает, что </a:t>
            </a:r>
            <a:r>
              <a:rPr lang="ru-RU" altLang="ru-RU" sz="2800" i="1" u="sng" dirty="0" smtClean="0">
                <a:latin typeface="Times New Roman" pitchFamily="18" charset="0"/>
                <a:cs typeface="Times New Roman" pitchFamily="18" charset="0"/>
              </a:rPr>
              <a:t>а есть элемент множества А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Запись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4∉{1,2,3}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означает, что 4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не принадлежит множеству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{1,2,3}.</a:t>
            </a:r>
          </a:p>
        </p:txBody>
      </p:sp>
    </p:spTree>
    <p:extLst>
      <p:ext uri="{BB962C8B-B14F-4D97-AF65-F5344CB8AC3E}">
        <p14:creationId xmlns="" xmlns:p14="http://schemas.microsoft.com/office/powerpoint/2010/main" val="33374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задания множества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762000"/>
            <a:ext cx="8565059" cy="8224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 считают заданным, если о любом объекте можно сказать, принадлежит он этому множеству или не принадлежит.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752600"/>
            <a:ext cx="8534400" cy="1930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pPr marL="311045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Перечисление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 элементов.</a:t>
            </a:r>
          </a:p>
          <a:p>
            <a:pPr marL="31104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 можно задать, перечислив все его элементы. В таком случае названия всех элементов множества записывают в строку, отделяя запятыми (или точкой с запятой), и заключают в фигурные скобки.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1104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A = {1, 2, 3, 4, 5, 6, 7, 8, 9}.</a:t>
            </a:r>
          </a:p>
          <a:p>
            <a:pPr marL="311045" indent="-311045"/>
            <a:endParaRPr lang="ru-RU" sz="2000" dirty="0" smtClean="0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/>
          <a:srcRect l="9092" t="6239"/>
          <a:stretch>
            <a:fillRect/>
          </a:stretch>
        </p:blipFill>
        <p:spPr bwMode="auto">
          <a:xfrm>
            <a:off x="533400" y="3810000"/>
            <a:ext cx="6856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659040" y="2895600"/>
            <a:ext cx="5484960" cy="66853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ru-RU" altLang="ru-RU" dirty="0" smtClean="0"/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А={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};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4343400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А={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к;р;о;т</a:t>
            </a:r>
            <a:r>
              <a:rPr lang="ru-RU" altLang="ru-RU" b="1" dirty="0" smtClean="0">
                <a:solidFill>
                  <a:srgbClr val="C00000"/>
                </a:solidFill>
              </a:rPr>
              <a:t>};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4953000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А={</a:t>
            </a:r>
            <a:r>
              <a:rPr lang="ru-RU" altLang="ru-RU" b="1" i="1" dirty="0" smtClean="0">
                <a:solidFill>
                  <a:srgbClr val="C00000"/>
                </a:solidFill>
              </a:rPr>
              <a:t>1;3;5;7;9</a:t>
            </a:r>
            <a:r>
              <a:rPr lang="ru-RU" altLang="ru-RU" b="1" dirty="0" smtClean="0">
                <a:solidFill>
                  <a:srgbClr val="C00000"/>
                </a:solidFill>
              </a:rPr>
              <a:t>};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5638800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А={</a:t>
            </a:r>
            <a:r>
              <a:rPr lang="ru-RU" altLang="ru-RU" b="1" i="1" dirty="0" smtClean="0">
                <a:solidFill>
                  <a:srgbClr val="C00000"/>
                </a:solidFill>
              </a:rPr>
              <a:t>10;20;30;40;50;60;70;80;90</a:t>
            </a:r>
            <a:r>
              <a:rPr lang="ru-RU" altLang="ru-RU" b="1" dirty="0" smtClean="0">
                <a:solidFill>
                  <a:srgbClr val="C00000"/>
                </a:solidFill>
              </a:rPr>
              <a:t>};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63246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А={</a:t>
            </a:r>
            <a:r>
              <a:rPr lang="ru-RU" altLang="ru-RU" b="1" i="1" dirty="0" smtClean="0">
                <a:solidFill>
                  <a:srgbClr val="C00000"/>
                </a:solidFill>
              </a:rPr>
              <a:t>604;605;606;607</a:t>
            </a:r>
            <a:r>
              <a:rPr lang="ru-RU" altLang="ru-RU" b="1" dirty="0" smtClean="0">
                <a:solidFill>
                  <a:srgbClr val="C00000"/>
                </a:solidFill>
              </a:rPr>
              <a:t>};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7" grpId="0"/>
      <p:bldP spid="8" grpId="0"/>
      <p:bldP spid="9" grpId="0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задания множества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752600"/>
            <a:ext cx="8534400" cy="13148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Указание характеристического свойства.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Характеристическое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такое свойство, которым обладает каждый элемент, принадлежащий множеству, и не обладает ни один элемент, который ему не принадлежит.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276600" cy="3888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33800" y="3352800"/>
            <a:ext cx="5181600" cy="39153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натуральных чисел меньших 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3800" y="4191000"/>
            <a:ext cx="5181600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множество А натуральных чисел, меньших 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962400"/>
            <a:ext cx="327660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= {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х∈N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&lt; 5}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множество натуральных чисел.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5486400"/>
            <a:ext cx="510540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множество, состоящее из натуральных чисел, которые больше 2, но меньше 500, запишется 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762000"/>
            <a:ext cx="8565059" cy="8224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 считают заданным, если о любом объекте можно сказать, принадлежит он этому множеству или не принадлежит.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334000"/>
            <a:ext cx="33528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= {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| 2 &lt; а &lt; 500,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а∈N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а∈N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обозначение множества натуральных чисел.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52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название для предметов и животных, собранных вместе: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6324600"/>
            <a:ext cx="2359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663300"/>
                </a:solidFill>
              </a:rPr>
              <a:t>НАБОР КАРАНДАШЕЙ</a:t>
            </a:r>
            <a:endParaRPr lang="ru-RU" altLang="ru-RU" b="1" dirty="0">
              <a:solidFill>
                <a:srgbClr val="663300"/>
              </a:solidFill>
            </a:endParaRP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23079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914400"/>
            <a:ext cx="8001747" cy="47418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Например, характеристическим свойством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натуральных чисел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является возможность их использования при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счете каких-либо предметов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Говоря о множестве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четных чисел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мы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указываем характеристическое свойство его элементов: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= {x ϵ N | x ⋮ 2}.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каждое число, принадлежащее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множеству,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делится на два.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070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6172200" cy="26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4800" y="3733800"/>
            <a:ext cx="8382000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{март; апрель; май}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весенних месяцев года.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B = {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Портос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мушкетеров.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C = {сложение; вычитание; умножение; деление}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арифметических действий.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 = {30; 31; 32; 33; 34; 35; 36; 37; 38; 39}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чисел от 30 до 39.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M = {П; Р; Е; Д; Л; О; Г}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букв в слове «ПРЕДЛОГ».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K = {Москва}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множество столиц России.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/>
          <a:srcRect t="2063"/>
          <a:stretch>
            <a:fillRect/>
          </a:stretch>
        </p:blipFill>
        <p:spPr bwMode="auto">
          <a:xfrm>
            <a:off x="-228600" y="609600"/>
            <a:ext cx="92227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3400" y="304800"/>
            <a:ext cx="40386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914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362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752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4343400"/>
            <a:ext cx="8305800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Запись A = {2; 5; 8} означает, что числа 2, 5 и 8 являются элементами множества A. Число 5 — элемент множества A, пишут 5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Число 7 не является элементом А, пишут 7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∉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382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Задайте множество всех трёхзначных натуральных чисел, делящихся и на 10, и на 13, перечислением элементов.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3622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Трёхзначные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числа, делящиеся и на 10, и на 13, должны делиться на наименьшее общее кратное (НОК) чисел 10 и 13. Поскольку 10 и 13 взаимно простые, их НОК равен их произведению: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НОК(10,13)=10×13=130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нужно найти все трёхзначные числа, кратные 130. Минимальное трёхзначное число, кратное 130, это 130, а максимальное —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Перечислим все такие числа: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130×1=130,130×1=130,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130×2=260,130×2=260,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130×3=390,130×3=390,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130×4=520,130×4=520,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130×5=650,130×5=650,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130×6=780,130×6=780,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130×7=910.130×7=910.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 {130,260,390,520,650,780,910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(2 способ):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Числа 10 и 13 — взаимно простые.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Числа, делящиеся и на 10, и на 13,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делятся на их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130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Трёхзначные натуральные числа, делящиеся на 130: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130; 260; 390; 520; 650; 780; 910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{130; 260; 390; 520; 650; 780; 910}.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143000"/>
            <a:ext cx="7543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A — множество делителей числа 36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из утверждений верные: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8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5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36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9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1,8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9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МНОЖЕСТВ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 bwMode="auto">
          <a:xfrm>
            <a:off x="381000" y="2667000"/>
            <a:ext cx="8229600" cy="5213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3E1F00"/>
                </a:solidFill>
              </a:rPr>
              <a:t>Запишите множества букв слов </a:t>
            </a:r>
            <a:r>
              <a:rPr lang="en-US" altLang="ru-RU" b="1" dirty="0" smtClean="0">
                <a:solidFill>
                  <a:srgbClr val="3E1F00"/>
                </a:solidFill>
              </a:rPr>
              <a:t>      </a:t>
            </a:r>
            <a:r>
              <a:rPr lang="ru-RU" altLang="ru-RU" b="1" dirty="0" smtClean="0">
                <a:solidFill>
                  <a:srgbClr val="C00000"/>
                </a:solidFill>
              </a:rPr>
              <a:t>КОНИ</a:t>
            </a:r>
            <a:r>
              <a:rPr lang="ru-RU" altLang="ru-RU" b="1" dirty="0" smtClean="0">
                <a:solidFill>
                  <a:srgbClr val="3E1F00"/>
                </a:solidFill>
              </a:rPr>
              <a:t> </a:t>
            </a:r>
            <a:r>
              <a:rPr lang="en-US" altLang="ru-RU" b="1" dirty="0" smtClean="0">
                <a:solidFill>
                  <a:srgbClr val="3E1F00"/>
                </a:solidFill>
              </a:rPr>
              <a:t>  </a:t>
            </a:r>
            <a:r>
              <a:rPr lang="ru-RU" altLang="ru-RU" b="1" dirty="0" smtClean="0">
                <a:solidFill>
                  <a:srgbClr val="3E1F00"/>
                </a:solidFill>
              </a:rPr>
              <a:t>и</a:t>
            </a:r>
            <a:r>
              <a:rPr lang="en-US" altLang="ru-RU" b="1" dirty="0" smtClean="0">
                <a:solidFill>
                  <a:srgbClr val="3E1F00"/>
                </a:solidFill>
              </a:rPr>
              <a:t>  </a:t>
            </a:r>
            <a:r>
              <a:rPr lang="ru-RU" altLang="ru-RU" b="1" dirty="0" smtClean="0">
                <a:solidFill>
                  <a:srgbClr val="3E1F00"/>
                </a:solidFill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КИНО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62200" y="1143000"/>
            <a:ext cx="5261760" cy="57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829452" eaLnBrk="1" hangingPunct="1">
              <a:spcBef>
                <a:spcPct val="20000"/>
              </a:spcBef>
            </a:pPr>
            <a:r>
              <a:rPr kumimoji="1"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Равные множества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9537" y="3390355"/>
            <a:ext cx="2362022" cy="54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en-US" altLang="ru-RU" sz="32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{</a:t>
            </a:r>
            <a:r>
              <a:rPr kumimoji="1"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К, О, Н, И</a:t>
            </a:r>
            <a:r>
              <a:rPr kumimoji="1" lang="en-US" altLang="ru-RU" sz="32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}</a:t>
            </a:r>
            <a:endParaRPr kumimoji="1" lang="ru-RU" altLang="ru-RU" sz="3200" b="1" dirty="0">
              <a:solidFill>
                <a:srgbClr val="3E1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0960" y="3364466"/>
            <a:ext cx="2362022" cy="54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en-US" altLang="ru-RU" sz="32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{</a:t>
            </a:r>
            <a:r>
              <a:rPr kumimoji="1"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К, И, Н, О</a:t>
            </a:r>
            <a:r>
              <a:rPr kumimoji="1" lang="en-US" altLang="ru-RU" sz="3200" b="1" dirty="0">
                <a:solidFill>
                  <a:srgbClr val="3E1F00"/>
                </a:solidFill>
                <a:latin typeface="Times New Roman" panose="02020603050405020304" pitchFamily="18" charset="0"/>
              </a:rPr>
              <a:t>}</a:t>
            </a:r>
            <a:endParaRPr kumimoji="1" lang="ru-RU" altLang="ru-RU" sz="3200" b="1" dirty="0">
              <a:solidFill>
                <a:srgbClr val="3E1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95280" y="4306829"/>
            <a:ext cx="1306080" cy="1371024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407442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94713" y="4344174"/>
            <a:ext cx="1306080" cy="1371024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407442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676400"/>
            <a:ext cx="84582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Равные множества состоят из одних и тех же элементов.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равные множества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{1; 2; 3}, В = {2; 1; 3}; А = В.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724E-6 8.40336E-7 L 0.17856 0.004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8" y="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282E-6 1.68067E-7 L -0.20705 0.00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00" y="432046"/>
            <a:ext cx="8683200" cy="59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3400" y="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3000"/>
            <a:ext cx="90858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5486400"/>
            <a:ext cx="8382000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множества можно перечислять в произвольном порядке.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143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52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название для предметов и животных, собранных вместе:</a:t>
            </a:r>
            <a:endParaRPr lang="ru-RU" sz="40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0" y="6430770"/>
            <a:ext cx="33048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663300"/>
                </a:solidFill>
              </a:rPr>
              <a:t>МАТЕРИКИ</a:t>
            </a:r>
            <a:endParaRPr lang="ru-RU" alt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762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множества: А = {1; 9; 5; 7; 3}; В = {9; 7; 5; 3; 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};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— множество нечётных натуральных чисел, меньших 10;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D — множество натуральных чисел, не больших 9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из данных множеств равно множеству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191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— множество букв слова «монета»,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— множество букв слова «немота»,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— множество букв слова «отмена».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ли среди данных множеств равные?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895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= C; {1; 9; 5; 7; 3} = {1; 3; 5; 7; 9}.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C.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 bwMode="auto">
          <a:xfrm>
            <a:off x="456480" y="786323"/>
            <a:ext cx="8231040" cy="486339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Даны множества: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М = {5, 4, 6},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Р = {4, 5, 6},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Т = {5, 6, 7},  </a:t>
            </a:r>
          </a:p>
          <a:p>
            <a:pPr eaLnBrk="1" hangingPunct="1">
              <a:buFontTx/>
              <a:buNone/>
            </a:pPr>
            <a:r>
              <a:rPr lang="en-US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= {4, 6}.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Какое из утверждений неверно?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а) М = Р      б) Р ≠ </a:t>
            </a:r>
            <a:r>
              <a:rPr lang="en-US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8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     в) М ≠ Т      г) Р = Т</a:t>
            </a:r>
          </a:p>
          <a:p>
            <a:pPr eaLnBrk="1" hangingPunct="1">
              <a:buFontTx/>
              <a:buNone/>
            </a:pPr>
            <a:endParaRPr lang="ru-RU" altLang="ru-RU" sz="1600" dirty="0" smtClean="0">
              <a:solidFill>
                <a:srgbClr val="3E1F00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4586401" y="881373"/>
            <a:ext cx="1667520" cy="1709460"/>
            <a:chOff x="5290695" y="755501"/>
            <a:chExt cx="3169997" cy="2808312"/>
          </a:xfrm>
        </p:grpSpPr>
        <p:sp>
          <p:nvSpPr>
            <p:cNvPr id="7" name="Овал 6"/>
            <p:cNvSpPr/>
            <p:nvPr/>
          </p:nvSpPr>
          <p:spPr>
            <a:xfrm>
              <a:off x="5797127" y="755501"/>
              <a:ext cx="2663565" cy="2808312"/>
            </a:xfrm>
            <a:prstGeom prst="ellipse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24592" name="TextBox 7"/>
            <p:cNvSpPr txBox="1">
              <a:spLocks noChangeArrowheads="1"/>
            </p:cNvSpPr>
            <p:nvPr/>
          </p:nvSpPr>
          <p:spPr bwMode="auto">
            <a:xfrm>
              <a:off x="5290695" y="971525"/>
              <a:ext cx="504055" cy="73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500" dirty="0"/>
                <a:t>М</a:t>
              </a: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488640" y="862651"/>
            <a:ext cx="1408320" cy="1709459"/>
            <a:chOff x="5796396" y="755501"/>
            <a:chExt cx="2679752" cy="2808312"/>
          </a:xfrm>
        </p:grpSpPr>
        <p:sp>
          <p:nvSpPr>
            <p:cNvPr id="11" name="Овал 10"/>
            <p:cNvSpPr/>
            <p:nvPr/>
          </p:nvSpPr>
          <p:spPr>
            <a:xfrm>
              <a:off x="5796396" y="755501"/>
              <a:ext cx="2663312" cy="2808312"/>
            </a:xfrm>
            <a:prstGeom prst="ellipse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7972093" y="922954"/>
              <a:ext cx="504055" cy="73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500" dirty="0"/>
                <a:t>Р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421857" y="2967918"/>
            <a:ext cx="832320" cy="989383"/>
            <a:chOff x="5796396" y="755501"/>
            <a:chExt cx="2679752" cy="2808312"/>
          </a:xfrm>
        </p:grpSpPr>
        <p:sp>
          <p:nvSpPr>
            <p:cNvPr id="14" name="Овал 13"/>
            <p:cNvSpPr/>
            <p:nvPr/>
          </p:nvSpPr>
          <p:spPr>
            <a:xfrm>
              <a:off x="5796396" y="755501"/>
              <a:ext cx="2665842" cy="2808312"/>
            </a:xfrm>
            <a:prstGeom prst="ellipse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24588" name="TextBox 14"/>
            <p:cNvSpPr txBox="1">
              <a:spLocks noChangeArrowheads="1"/>
            </p:cNvSpPr>
            <p:nvPr/>
          </p:nvSpPr>
          <p:spPr bwMode="auto">
            <a:xfrm>
              <a:off x="7972094" y="922955"/>
              <a:ext cx="504054" cy="12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500" dirty="0"/>
                <a:t>S</a:t>
              </a:r>
              <a:endParaRPr lang="ru-RU" altLang="ru-RU" sz="2500" dirty="0"/>
            </a:p>
          </p:txBody>
        </p:sp>
      </p:grp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7119361" y="2865901"/>
            <a:ext cx="1409760" cy="1710900"/>
            <a:chOff x="5796396" y="755501"/>
            <a:chExt cx="2679752" cy="2808312"/>
          </a:xfrm>
        </p:grpSpPr>
        <p:sp>
          <p:nvSpPr>
            <p:cNvPr id="17" name="Овал 16"/>
            <p:cNvSpPr/>
            <p:nvPr/>
          </p:nvSpPr>
          <p:spPr>
            <a:xfrm>
              <a:off x="5796396" y="755501"/>
              <a:ext cx="2663329" cy="2808312"/>
            </a:xfrm>
            <a:prstGeom prst="ellipse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24586" name="TextBox 17"/>
            <p:cNvSpPr txBox="1">
              <a:spLocks noChangeArrowheads="1"/>
            </p:cNvSpPr>
            <p:nvPr/>
          </p:nvSpPr>
          <p:spPr bwMode="auto">
            <a:xfrm>
              <a:off x="7972093" y="922954"/>
              <a:ext cx="504055" cy="73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500" dirty="0"/>
                <a:t>T</a:t>
              </a:r>
              <a:endParaRPr lang="ru-RU" altLang="ru-RU" sz="25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282E-6 -1.2605E-6 L 0.17871 -0.000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27E-6 2.85714E-6 L -0.06267 -0.195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3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538E-7 -2.01681E-6 L 0.12187 -0.281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4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9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МНОЖЕСТВ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 bwMode="auto">
          <a:xfrm>
            <a:off x="2438400" y="3886200"/>
            <a:ext cx="5562600" cy="23013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иголок на ёлке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конечно</a:t>
            </a:r>
          </a:p>
          <a:p>
            <a:endParaRPr lang="ru-RU" altLang="ru-RU" sz="2400" b="1" dirty="0" smtClean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= {2; 3; 5; 7; 11; 13};</a:t>
            </a:r>
          </a:p>
          <a:p>
            <a:pPr>
              <a:buNone/>
            </a:pPr>
            <a:endParaRPr lang="ru-RU" altLang="ru-RU" sz="2400" b="1" dirty="0" smtClean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В = {х | 5&lt; х &lt;12}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09800" y="1524000"/>
            <a:ext cx="4099680" cy="5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Конечные множества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209800"/>
            <a:ext cx="82296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множество содержит конечное число элементов, 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называют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конечным.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элементы этих множеств можно перебрать (пересчитать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0"/>
            <a:ext cx="8534400" cy="525440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множества, содержащие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элементов, называются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n-элементными множествами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множество, содержащее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одноэлементное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содержащее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элементов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пятиэлементное множество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«Число элементов множества А равняется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символически записывается так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A 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900" b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МНОЖЕСТВ</a:t>
            </a:r>
            <a:endParaRPr lang="ru-RU" sz="4900" b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155392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 точек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прямой бесконечно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натуральных, целых, четных, нечетных чисел и многие другие</a:t>
            </a:r>
          </a:p>
          <a:p>
            <a:pPr marL="342865" indent="-342865">
              <a:defRPr/>
            </a:pPr>
            <a:endParaRPr lang="ru-RU" sz="2400" b="1" dirty="0" smtClean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65" indent="-342865">
              <a:defRPr/>
            </a:pPr>
            <a:r>
              <a:rPr 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= {1; 4; 9; 16; 25; …}; </a:t>
            </a:r>
          </a:p>
          <a:p>
            <a:pPr marL="342865" indent="-342865">
              <a:defRPr/>
            </a:pPr>
            <a:endParaRPr lang="ru-RU" sz="2400" b="1" dirty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65" indent="-342865">
              <a:defRPr/>
            </a:pPr>
            <a:r>
              <a:rPr lang="ru-RU" sz="24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С = {10; 20; 30; 40; 50; …}; </a:t>
            </a:r>
            <a:endParaRPr lang="ru-RU" sz="2400" b="1" dirty="0" smtClean="0">
              <a:solidFill>
                <a:srgbClr val="3E1F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47800" y="1447800"/>
            <a:ext cx="679248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829452" eaLnBrk="1" hangingPunct="1">
              <a:spcBef>
                <a:spcPct val="20000"/>
              </a:spcBef>
            </a:pPr>
            <a:r>
              <a:rPr kumimoji="1"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Бесконечные множества   </a:t>
            </a:r>
            <a:r>
              <a:rPr kumimoji="1"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209800"/>
            <a:ext cx="8153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нём бесконечно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элементов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(нельзя сказать, сколько элементов в этих множествах, нельзя их полностью перебрать).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бесконечным.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609600" y="762000"/>
            <a:ext cx="8007840" cy="540920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перечисленных ниже множеств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укажите конечные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бесконечные множества: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а) множество чисел, кратных 13;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б) множество делителей числа 15;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в) множество деревьев в лесу;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г) множество натуральных чисел;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д) множество рек Ростовской области;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е) множество корней уравнения х + 3 = 11;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ж)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множество решений неравенства х + 1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5800" y="2667000"/>
            <a:ext cx="5918400" cy="4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множество людей на Солнце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9600" y="1752600"/>
            <a:ext cx="6868800" cy="77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множество прямых углов равностороннего треугольника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600" y="3429000"/>
            <a:ext cx="8001000" cy="4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множество точек пересечения двух параллельных прямых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8600"/>
            <a:ext cx="8686800" cy="137180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93000"/>
              </a:lnSpc>
              <a:buClr>
                <a:srgbClr val="FFFFF5"/>
              </a:buClr>
              <a:buSzPct val="100000"/>
              <a:defRPr/>
            </a:pPr>
            <a:r>
              <a:rPr kumimoji="1" lang="ru-RU" sz="2900" b="1" dirty="0" smtClean="0">
                <a:solidFill>
                  <a:srgbClr val="C00000"/>
                </a:solidFill>
                <a:latin typeface="Times New Roman" pitchFamily="18" charset="0"/>
              </a:rPr>
              <a:t>Пустое </a:t>
            </a:r>
            <a:r>
              <a:rPr kumimoji="1" lang="ru-RU" sz="2900" b="1" dirty="0" smtClean="0">
                <a:solidFill>
                  <a:srgbClr val="C00000"/>
                </a:solidFill>
                <a:latin typeface="Times New Roman" pitchFamily="18" charset="0"/>
              </a:rPr>
              <a:t>множество </a:t>
            </a:r>
            <a:r>
              <a:rPr kumimoji="1" lang="ru-RU" sz="2900" dirty="0" smtClean="0">
                <a:solidFill>
                  <a:srgbClr val="3E1F00"/>
                </a:solidFill>
                <a:latin typeface="Times New Roman" pitchFamily="18" charset="0"/>
              </a:rPr>
              <a:t>- </a:t>
            </a:r>
            <a:r>
              <a:rPr kumimoji="1" lang="ru-RU" sz="2900" dirty="0">
                <a:solidFill>
                  <a:srgbClr val="3E1F00"/>
                </a:solidFill>
                <a:latin typeface="Times New Roman" pitchFamily="18" charset="0"/>
              </a:rPr>
              <a:t>множество, не содержащее ни одного </a:t>
            </a:r>
            <a:r>
              <a:rPr kumimoji="1" lang="ru-RU" sz="2900" dirty="0" smtClean="0">
                <a:solidFill>
                  <a:srgbClr val="3E1F00"/>
                </a:solidFill>
                <a:latin typeface="Times New Roman" pitchFamily="18" charset="0"/>
              </a:rPr>
              <a:t>элемента </a:t>
            </a:r>
            <a:r>
              <a:rPr lang="ru-RU" sz="3200" dirty="0" smtClean="0"/>
              <a:t>∅; |∅| = 0</a:t>
            </a:r>
          </a:p>
          <a:p>
            <a:pPr>
              <a:lnSpc>
                <a:spcPct val="93000"/>
              </a:lnSpc>
              <a:buClr>
                <a:srgbClr val="FFFFF5"/>
              </a:buClr>
              <a:buSzPct val="100000"/>
              <a:buFont typeface="Times New Roman" pitchFamily="18" charset="0"/>
              <a:buNone/>
              <a:defRPr/>
            </a:pPr>
            <a:endParaRPr kumimoji="1" lang="ru-RU" sz="2900" dirty="0">
              <a:solidFill>
                <a:srgbClr val="3E1F00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9600" y="4495800"/>
            <a:ext cx="7848600" cy="14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множество русских слов, начинающихся на букву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слов нет, поэтому это пустое множество, численность его элементов равна нулю.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35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9144000" cy="28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11" b="19829"/>
          <a:stretch>
            <a:fillRect/>
          </a:stretch>
        </p:blipFill>
        <p:spPr bwMode="auto">
          <a:xfrm>
            <a:off x="5446016" y="5105400"/>
            <a:ext cx="32712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7630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alt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alt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подмножеством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множества </a:t>
            </a:r>
            <a:r>
              <a:rPr lang="ru-RU" alt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, если любой элемент множества A принадлежит множеству B. </a:t>
            </a:r>
          </a:p>
          <a:p>
            <a:pPr marL="0" indent="0">
              <a:buNone/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этом пишут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есть знак вложения подмножества. </a:t>
            </a:r>
          </a:p>
          <a:p>
            <a:pPr marL="0" indent="0"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Из определения следует, что для любого множества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справедливы:</a:t>
            </a:r>
          </a:p>
          <a:p>
            <a:pPr marL="0" indent="0">
              <a:buNone/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Считают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что каждое множество А является подмножеством самого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endParaRPr lang="ru-RU" alt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alt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Пустое множество является подмножеством любого множества: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 </a:t>
            </a:r>
            <a:r>
              <a:rPr lang="ru-RU" alt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alt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200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785794"/>
            <a:ext cx="8229600" cy="5429288"/>
          </a:xfrm>
          <a:blipFill rotWithShape="1">
            <a:blip r:embed="rId2"/>
            <a:stretch>
              <a:fillRect l="-941" t="-71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001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5565" t="25000" r="6783" b="11111"/>
          <a:stretch>
            <a:fillRect/>
          </a:stretch>
        </p:blipFill>
        <p:spPr bwMode="auto">
          <a:xfrm>
            <a:off x="304800" y="1447800"/>
            <a:ext cx="8488017" cy="4648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название для предметов и животных, собранных вместе:</a:t>
            </a:r>
            <a:endParaRPr lang="ru-RU" sz="4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6172200"/>
            <a:ext cx="82296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663300"/>
                </a:solidFill>
              </a:rPr>
              <a:t>Множество планет солнечной системы</a:t>
            </a:r>
            <a:endParaRPr lang="ru-RU" alt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Определить </a:t>
            </a:r>
            <a:r>
              <a:rPr lang="ru-RU" altLang="ru-RU" dirty="0" smtClean="0">
                <a:latin typeface="Times New Roman" pitchFamily="18" charset="0"/>
              </a:rPr>
              <a:t>как между собой соотносятся множества</a:t>
            </a: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00B0F0"/>
                </a:solidFill>
              </a:rPr>
              <a:t>A = {1, 2, 3, 5, 7}, </a:t>
            </a:r>
            <a:r>
              <a:rPr lang="ru-RU" altLang="ru-RU" dirty="0" smtClean="0"/>
              <a:t>и</a:t>
            </a:r>
            <a:r>
              <a:rPr lang="ru-RU" altLang="ru-RU" dirty="0" smtClean="0">
                <a:solidFill>
                  <a:srgbClr val="00B0F0"/>
                </a:solidFill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</a:rPr>
              <a:t>B ={1, 3, 5}</a:t>
            </a:r>
            <a:r>
              <a:rPr lang="ru-RU" altLang="ru-RU" dirty="0" smtClean="0"/>
              <a:t>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04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785794"/>
            <a:ext cx="8229600" cy="5429288"/>
          </a:xfrm>
          <a:blipFill rotWithShape="1">
            <a:blip r:embed="rId2"/>
            <a:stretch>
              <a:fillRect l="-107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97760" y="4180759"/>
            <a:ext cx="980640" cy="718635"/>
            <a:chOff x="860333" y="4905649"/>
            <a:chExt cx="1080120" cy="79208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860333" y="4905649"/>
              <a:ext cx="108012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860333" y="5004065"/>
              <a:ext cx="1080120" cy="6476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2155680" y="4138995"/>
            <a:ext cx="979200" cy="718636"/>
            <a:chOff x="860333" y="4905649"/>
            <a:chExt cx="1080120" cy="79208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860333" y="4905649"/>
              <a:ext cx="108012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860333" y="5004065"/>
              <a:ext cx="1080120" cy="6476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3722401" y="4138995"/>
            <a:ext cx="980640" cy="718636"/>
            <a:chOff x="860333" y="4905649"/>
            <a:chExt cx="1080120" cy="79208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860333" y="4905649"/>
              <a:ext cx="108012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60333" y="5004065"/>
              <a:ext cx="1080120" cy="6476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381000" y="304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614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множества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элементов конечного множества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мощностью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обозначают символом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или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|A|. 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= {1; 3; 5}.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множестве A содержится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элемента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обозначают так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|A| =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конечное множество можно характеризовать числом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его элементов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этом смысле множество чисел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{-2, 0, 3,8}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 множество букв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{с,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а}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эквивалентны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так как они содержат одинаковое число элементов. </a:t>
            </a:r>
          </a:p>
          <a:p>
            <a:pPr marL="0" indent="0">
              <a:buNone/>
              <a:defRPr/>
            </a:pPr>
            <a:endParaRPr lang="ru-RU" altLang="ru-RU" sz="28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694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2954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элементов в множестве цифр десятичной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 счисления?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3622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элементов: 0; 1; 2; 3; 4; 5; 6; 7; 8; 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038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элементов содержит множество всех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четырёхзначных чисел, делящихся и на 18, и на 95?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Количество подмножеств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b="1" dirty="0" smtClean="0"/>
              <a:t>Если </a:t>
            </a:r>
            <a:r>
              <a:rPr lang="ru-RU" altLang="ru-RU" b="1" dirty="0" smtClean="0"/>
              <a:t>мощность множества </a:t>
            </a:r>
            <a:r>
              <a:rPr lang="ru-RU" altLang="ru-RU" b="1" dirty="0" smtClean="0"/>
              <a:t> </a:t>
            </a:r>
            <a:r>
              <a:rPr lang="en-US" altLang="ru-RU" b="1" i="1" dirty="0" smtClean="0">
                <a:solidFill>
                  <a:srgbClr val="C00000"/>
                </a:solidFill>
              </a:rPr>
              <a:t>n</a:t>
            </a:r>
            <a:r>
              <a:rPr lang="ru-RU" altLang="ru-RU" b="1" dirty="0" smtClean="0"/>
              <a:t>, то у этого множества </a:t>
            </a:r>
            <a:r>
              <a:rPr lang="ru-RU" altLang="ru-RU" b="1" dirty="0" smtClean="0"/>
              <a:t> </a:t>
            </a:r>
            <a:r>
              <a:rPr lang="ru-RU" altLang="ru-RU" b="1" i="1" dirty="0" smtClean="0">
                <a:solidFill>
                  <a:srgbClr val="C00000"/>
                </a:solidFill>
              </a:rPr>
              <a:t>2</a:t>
            </a:r>
            <a:r>
              <a:rPr lang="en-US" altLang="ru-RU" b="1" i="1" baseline="30000" dirty="0" smtClean="0">
                <a:solidFill>
                  <a:srgbClr val="C00000"/>
                </a:solidFill>
              </a:rPr>
              <a:t>n </a:t>
            </a:r>
            <a:r>
              <a:rPr lang="ru-RU" altLang="ru-RU" b="1" i="1" baseline="30000" dirty="0" smtClean="0">
                <a:solidFill>
                  <a:srgbClr val="C00000"/>
                </a:solidFill>
              </a:rPr>
              <a:t> </a:t>
            </a:r>
            <a:r>
              <a:rPr lang="ru-RU" altLang="ru-RU" b="1" dirty="0" smtClean="0"/>
              <a:t>подмножеств</a:t>
            </a:r>
            <a:r>
              <a:rPr lang="ru-RU" altLang="ru-RU" b="1" dirty="0" smtClean="0"/>
              <a:t>.</a:t>
            </a:r>
          </a:p>
          <a:p>
            <a:pPr eaLnBrk="1" hangingPunct="1">
              <a:buFontTx/>
              <a:buNone/>
            </a:pPr>
            <a:endParaRPr lang="ru-RU" altLang="ru-RU" u="sng" dirty="0" smtClean="0"/>
          </a:p>
          <a:p>
            <a:pPr eaLnBrk="1" hangingPunct="1">
              <a:buFontTx/>
              <a:buNone/>
            </a:pPr>
            <a:r>
              <a:rPr lang="ru-RU" altLang="ru-RU" u="sng" dirty="0" smtClean="0"/>
              <a:t>Пример</a:t>
            </a:r>
            <a:r>
              <a:rPr lang="ru-RU" altLang="ru-RU" dirty="0" smtClean="0"/>
              <a:t>: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C00000"/>
                </a:solidFill>
              </a:rPr>
              <a:t>А=</a:t>
            </a:r>
            <a:r>
              <a:rPr lang="en-US" altLang="ru-RU" dirty="0" smtClean="0">
                <a:solidFill>
                  <a:srgbClr val="C00000"/>
                </a:solidFill>
              </a:rPr>
              <a:t>{1</a:t>
            </a:r>
            <a:r>
              <a:rPr lang="ru-RU" altLang="ru-RU" dirty="0" smtClean="0">
                <a:solidFill>
                  <a:srgbClr val="C00000"/>
                </a:solidFill>
              </a:rPr>
              <a:t>,2</a:t>
            </a:r>
            <a:r>
              <a:rPr lang="en-US" altLang="ru-RU" dirty="0" smtClean="0">
                <a:solidFill>
                  <a:srgbClr val="C00000"/>
                </a:solidFill>
              </a:rPr>
              <a:t>}</a:t>
            </a:r>
            <a:endParaRPr lang="ru-RU" altLang="ru-RU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dirty="0" smtClean="0"/>
              <a:t>Подмножества </a:t>
            </a:r>
            <a:r>
              <a:rPr lang="ru-RU" altLang="ru-RU" dirty="0" smtClean="0">
                <a:solidFill>
                  <a:srgbClr val="000000"/>
                </a:solidFill>
              </a:rPr>
              <a:t>множества </a:t>
            </a:r>
            <a:r>
              <a:rPr lang="ru-RU" altLang="ru-RU" dirty="0" smtClean="0"/>
              <a:t>А:</a:t>
            </a:r>
          </a:p>
          <a:p>
            <a:pPr eaLnBrk="1" hangingPunct="1">
              <a:buFontTx/>
              <a:buNone/>
            </a:pPr>
            <a:r>
              <a:rPr lang="en-US" altLang="ru-RU" dirty="0" smtClean="0">
                <a:solidFill>
                  <a:srgbClr val="C00000"/>
                </a:solidFill>
              </a:rPr>
              <a:t>{</a:t>
            </a:r>
            <a:r>
              <a:rPr lang="en-US" altLang="ru-RU" dirty="0" smtClean="0">
                <a:solidFill>
                  <a:srgbClr val="C00000"/>
                </a:solidFill>
                <a:sym typeface="Symbol" panose="05050102010706020507" pitchFamily="18" charset="2"/>
              </a:rPr>
              <a:t></a:t>
            </a:r>
            <a:r>
              <a:rPr lang="en-US" altLang="ru-RU" dirty="0" smtClean="0">
                <a:solidFill>
                  <a:srgbClr val="C00000"/>
                </a:solidFill>
              </a:rPr>
              <a:t>}</a:t>
            </a:r>
            <a:r>
              <a:rPr lang="ru-RU" altLang="ru-RU" dirty="0" smtClean="0">
                <a:solidFill>
                  <a:srgbClr val="C00000"/>
                </a:solidFill>
              </a:rPr>
              <a:t>, </a:t>
            </a:r>
            <a:r>
              <a:rPr lang="en-US" altLang="ru-RU" dirty="0" smtClean="0">
                <a:solidFill>
                  <a:srgbClr val="C00000"/>
                </a:solidFill>
              </a:rPr>
              <a:t>{</a:t>
            </a:r>
            <a:r>
              <a:rPr lang="ru-RU" altLang="ru-RU" dirty="0" smtClean="0">
                <a:solidFill>
                  <a:srgbClr val="C00000"/>
                </a:solidFill>
              </a:rPr>
              <a:t>1</a:t>
            </a:r>
            <a:r>
              <a:rPr lang="en-US" altLang="ru-RU" dirty="0" smtClean="0">
                <a:solidFill>
                  <a:srgbClr val="C00000"/>
                </a:solidFill>
              </a:rPr>
              <a:t>}</a:t>
            </a:r>
            <a:r>
              <a:rPr lang="ru-RU" altLang="ru-RU" dirty="0" smtClean="0">
                <a:solidFill>
                  <a:srgbClr val="C00000"/>
                </a:solidFill>
              </a:rPr>
              <a:t>, </a:t>
            </a:r>
            <a:r>
              <a:rPr lang="en-US" altLang="ru-RU" dirty="0" smtClean="0">
                <a:solidFill>
                  <a:srgbClr val="C00000"/>
                </a:solidFill>
              </a:rPr>
              <a:t>{</a:t>
            </a:r>
            <a:r>
              <a:rPr lang="ru-RU" altLang="ru-RU" dirty="0" smtClean="0">
                <a:solidFill>
                  <a:srgbClr val="C00000"/>
                </a:solidFill>
              </a:rPr>
              <a:t>2</a:t>
            </a:r>
            <a:r>
              <a:rPr lang="en-US" altLang="ru-RU" dirty="0" smtClean="0">
                <a:solidFill>
                  <a:srgbClr val="C00000"/>
                </a:solidFill>
              </a:rPr>
              <a:t>}</a:t>
            </a:r>
            <a:r>
              <a:rPr lang="ru-RU" altLang="ru-RU" dirty="0" smtClean="0">
                <a:solidFill>
                  <a:srgbClr val="C00000"/>
                </a:solidFill>
              </a:rPr>
              <a:t>, </a:t>
            </a:r>
            <a:r>
              <a:rPr lang="en-US" altLang="ru-RU" dirty="0" smtClean="0">
                <a:solidFill>
                  <a:srgbClr val="C00000"/>
                </a:solidFill>
              </a:rPr>
              <a:t>{</a:t>
            </a:r>
            <a:r>
              <a:rPr lang="ru-RU" altLang="ru-RU" dirty="0" smtClean="0">
                <a:solidFill>
                  <a:srgbClr val="C00000"/>
                </a:solidFill>
              </a:rPr>
              <a:t>1,2</a:t>
            </a:r>
            <a:r>
              <a:rPr lang="en-US" altLang="ru-RU" dirty="0" smtClean="0">
                <a:solidFill>
                  <a:srgbClr val="C00000"/>
                </a:solidFill>
              </a:rPr>
              <a:t>}</a:t>
            </a:r>
            <a:r>
              <a:rPr lang="ru-RU" altLang="ru-RU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476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/>
              <a:t>Определить количество подмножеств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dirty="0">
                <a:solidFill>
                  <a:schemeClr val="accent2"/>
                </a:solidFill>
              </a:rPr>
              <a:t>    </a:t>
            </a:r>
            <a:r>
              <a:rPr lang="ru-RU" altLang="ru-RU" sz="4000" dirty="0"/>
              <a:t>1.</a:t>
            </a:r>
            <a:r>
              <a:rPr lang="ru-RU" altLang="ru-RU" sz="4000" dirty="0">
                <a:solidFill>
                  <a:schemeClr val="accent2"/>
                </a:solidFill>
              </a:rPr>
              <a:t> В=</a:t>
            </a:r>
            <a:r>
              <a:rPr lang="en-US" altLang="ru-RU" sz="4000" dirty="0">
                <a:solidFill>
                  <a:schemeClr val="accent2"/>
                </a:solidFill>
              </a:rPr>
              <a:t>{1</a:t>
            </a:r>
            <a:r>
              <a:rPr lang="ru-RU" altLang="ru-RU" sz="4000" dirty="0">
                <a:solidFill>
                  <a:schemeClr val="accent2"/>
                </a:solidFill>
              </a:rPr>
              <a:t>,3,5</a:t>
            </a:r>
            <a:r>
              <a:rPr lang="en-US" altLang="ru-RU" sz="4000" dirty="0">
                <a:solidFill>
                  <a:schemeClr val="accent2"/>
                </a:solidFill>
              </a:rPr>
              <a:t>}</a:t>
            </a:r>
            <a:endParaRPr lang="ru-RU" altLang="ru-RU" sz="4000" dirty="0">
              <a:solidFill>
                <a:schemeClr val="accent2"/>
              </a:solidFill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84621" y="2565400"/>
            <a:ext cx="442707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865" indent="-342865" defTabSz="914305" eaLnBrk="1" fontAlgn="base" hangingPunct="1">
              <a:spcAft>
                <a:spcPct val="0"/>
              </a:spcAft>
              <a:buNone/>
              <a:defRPr/>
            </a:pPr>
            <a:r>
              <a:rPr lang="ru-RU" altLang="ru-RU" sz="4000" dirty="0">
                <a:solidFill>
                  <a:prstClr val="black"/>
                </a:solidFill>
                <a:latin typeface="Arial" charset="0"/>
              </a:rPr>
              <a:t>  2. </a:t>
            </a:r>
            <a:r>
              <a:rPr lang="ru-RU" altLang="ru-RU" sz="4000" dirty="0">
                <a:solidFill>
                  <a:srgbClr val="C0504D"/>
                </a:solidFill>
                <a:latin typeface="Calibri"/>
              </a:rPr>
              <a:t>С=</a:t>
            </a:r>
            <a:r>
              <a:rPr lang="en-US" altLang="ru-RU" sz="4000" dirty="0">
                <a:solidFill>
                  <a:srgbClr val="C0504D"/>
                </a:solidFill>
                <a:latin typeface="Calibri"/>
                <a:cs typeface="Times New Roman" pitchFamily="18" charset="0"/>
              </a:rPr>
              <a:t>{</a:t>
            </a:r>
            <a:r>
              <a:rPr lang="ru-RU" altLang="ru-RU" sz="4000" dirty="0" err="1">
                <a:solidFill>
                  <a:srgbClr val="C0504D"/>
                </a:solidFill>
                <a:latin typeface="Calibri"/>
                <a:cs typeface="Times New Roman" pitchFamily="18" charset="0"/>
              </a:rPr>
              <a:t>а,и,е,о</a:t>
            </a:r>
            <a:r>
              <a:rPr lang="en-US" altLang="ru-RU" sz="4000" dirty="0">
                <a:solidFill>
                  <a:srgbClr val="C0504D"/>
                </a:solidFill>
                <a:latin typeface="Calibri"/>
                <a:cs typeface="Times New Roman" pitchFamily="18" charset="0"/>
              </a:rPr>
              <a:t>}</a:t>
            </a:r>
            <a:endParaRPr lang="ru-RU" altLang="ru-RU" sz="4000" dirty="0">
              <a:solidFill>
                <a:srgbClr val="C0504D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Количество подмножеств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743" y="1341438"/>
            <a:ext cx="2734975" cy="1036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dirty="0">
                <a:solidFill>
                  <a:schemeClr val="accent2"/>
                </a:solidFill>
              </a:rPr>
              <a:t>В=</a:t>
            </a:r>
            <a:r>
              <a:rPr lang="en-US" altLang="ru-RU" sz="4000" dirty="0">
                <a:solidFill>
                  <a:schemeClr val="accent2"/>
                </a:solidFill>
              </a:rPr>
              <a:t>{1</a:t>
            </a:r>
            <a:r>
              <a:rPr lang="ru-RU" altLang="ru-RU" sz="4000" dirty="0">
                <a:solidFill>
                  <a:schemeClr val="accent2"/>
                </a:solidFill>
              </a:rPr>
              <a:t>,3,5</a:t>
            </a:r>
            <a:r>
              <a:rPr lang="en-US" altLang="ru-RU" sz="4000" dirty="0">
                <a:solidFill>
                  <a:schemeClr val="accent2"/>
                </a:solidFill>
              </a:rPr>
              <a:t>}</a:t>
            </a:r>
            <a:endParaRPr lang="ru-RU" altLang="ru-RU" sz="4000" dirty="0">
              <a:solidFill>
                <a:schemeClr val="accent2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95727" y="2205039"/>
            <a:ext cx="3528641" cy="40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Подмножества 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В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1,3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1,5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5,3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{1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,3,5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endParaRPr lang="ru-RU" alt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43431" y="1268413"/>
            <a:ext cx="442707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865" indent="-342865" defTabSz="914305" eaLnBrk="1" fontAlgn="base" hangingPunct="1">
              <a:spcAft>
                <a:spcPct val="0"/>
              </a:spcAft>
              <a:buNone/>
            </a:pPr>
            <a:r>
              <a:rPr lang="ru-RU" altLang="ru-RU" sz="4000" dirty="0">
                <a:solidFill>
                  <a:srgbClr val="C0504D"/>
                </a:solidFill>
                <a:latin typeface="Arial" panose="020B0604020202020204" pitchFamily="34" charset="0"/>
              </a:rPr>
              <a:t>С=</a:t>
            </a:r>
            <a:r>
              <a:rPr lang="en-US" altLang="ru-RU" sz="4000" dirty="0">
                <a:solidFill>
                  <a:srgbClr val="C0504D"/>
                </a:solidFill>
                <a:latin typeface="Arial" panose="020B0604020202020204" pitchFamily="34" charset="0"/>
              </a:rPr>
              <a:t>{</a:t>
            </a:r>
            <a:r>
              <a:rPr lang="ru-RU" altLang="ru-RU" sz="4000" dirty="0" err="1">
                <a:solidFill>
                  <a:srgbClr val="C0504D"/>
                </a:solidFill>
                <a:latin typeface="Arial" panose="020B0604020202020204" pitchFamily="34" charset="0"/>
              </a:rPr>
              <a:t>а,и,е,о</a:t>
            </a:r>
            <a:r>
              <a:rPr lang="en-US" altLang="ru-RU" sz="4000" dirty="0">
                <a:solidFill>
                  <a:srgbClr val="C0504D"/>
                </a:solidFill>
                <a:latin typeface="Arial" panose="020B0604020202020204" pitchFamily="34" charset="0"/>
              </a:rPr>
              <a:t>}</a:t>
            </a:r>
            <a:endParaRPr lang="ru-RU" altLang="ru-RU" sz="4000" dirty="0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72001" y="2228850"/>
            <a:ext cx="3528642" cy="695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Подмножества 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С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и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е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а,и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а,е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и,е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и,о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е,о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а,и,е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а,и,о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а,е,о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и,е,о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{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а,и,е,о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</a:rPr>
              <a:t>}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05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9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множество простых чисел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7n + 2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∈ 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 запись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1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31040" cy="5898859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600" b="1" dirty="0" smtClean="0"/>
          </a:p>
          <a:p>
            <a:pPr marL="466567" indent="-466567">
              <a:spcBef>
                <a:spcPts val="0"/>
              </a:spcBef>
              <a:buFontTx/>
              <a:buAutoNum type="arabicPeriod"/>
              <a:defRPr/>
            </a:pPr>
            <a:r>
              <a:rPr lang="ru-RU" sz="2500" b="1" i="1" dirty="0" smtClean="0"/>
              <a:t>В множестве {лев; лисица; гиена; слон; рысь}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500" b="1" i="1" dirty="0" smtClean="0"/>
              <a:t>все</a:t>
            </a:r>
            <a:r>
              <a:rPr lang="en-US" sz="2500" b="1" i="1" dirty="0" smtClean="0"/>
              <a:t> </a:t>
            </a:r>
            <a:r>
              <a:rPr lang="ru-RU" sz="2500" b="1" i="1" dirty="0" smtClean="0"/>
              <a:t>элементы, кроме одного, обладают некоторым свойством.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а) опишите это</a:t>
            </a:r>
            <a:r>
              <a:rPr lang="en-US" sz="2500" dirty="0" smtClean="0"/>
              <a:t> </a:t>
            </a:r>
            <a:r>
              <a:rPr lang="ru-RU" sz="2500" dirty="0" smtClean="0"/>
              <a:t>свойство;</a:t>
            </a:r>
            <a:br>
              <a:rPr lang="ru-RU" sz="2500" dirty="0" smtClean="0"/>
            </a:br>
            <a:r>
              <a:rPr lang="ru-RU" sz="2500" dirty="0" smtClean="0"/>
              <a:t>б) найдите элемент,</a:t>
            </a:r>
            <a:r>
              <a:rPr lang="en-US" sz="2500" dirty="0" smtClean="0"/>
              <a:t> </a:t>
            </a:r>
            <a:r>
              <a:rPr lang="ru-RU" sz="2500" dirty="0" smtClean="0"/>
              <a:t>не обладающий этим свойством;</a:t>
            </a:r>
            <a:br>
              <a:rPr lang="ru-RU" sz="2500" dirty="0" smtClean="0"/>
            </a:br>
            <a:r>
              <a:rPr lang="ru-RU" sz="2500" dirty="0" smtClean="0"/>
              <a:t>в) назовите еще два</a:t>
            </a:r>
            <a:r>
              <a:rPr lang="en-US" sz="2500" dirty="0" smtClean="0"/>
              <a:t> </a:t>
            </a:r>
            <a:r>
              <a:rPr lang="ru-RU" sz="2500" dirty="0" smtClean="0"/>
              <a:t>элемента, обладающие этим свойством.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i="1" dirty="0" smtClean="0"/>
              <a:t>2. Назовите 5</a:t>
            </a:r>
            <a:r>
              <a:rPr lang="en-US" sz="2500" b="1" i="1" dirty="0" smtClean="0"/>
              <a:t> </a:t>
            </a:r>
            <a:r>
              <a:rPr lang="ru-RU" sz="2500" b="1" i="1" dirty="0" smtClean="0"/>
              <a:t>подмножеств в множестве всех цветов радуги.</a:t>
            </a:r>
            <a:br>
              <a:rPr lang="ru-RU" sz="2500" b="1" i="1" dirty="0" smtClean="0"/>
            </a:br>
            <a:r>
              <a:rPr lang="ru-RU" sz="2500" i="1" dirty="0" smtClean="0"/>
              <a:t/>
            </a:r>
            <a:br>
              <a:rPr lang="ru-RU" sz="2500" i="1" dirty="0" smtClean="0"/>
            </a:br>
            <a:r>
              <a:rPr lang="ru-RU" sz="2500" b="1" i="1" dirty="0" smtClean="0"/>
              <a:t>3. Каким свойством в</a:t>
            </a:r>
            <a:r>
              <a:rPr lang="en-US" sz="2500" b="1" i="1" dirty="0" smtClean="0"/>
              <a:t> </a:t>
            </a:r>
            <a:r>
              <a:rPr lang="ru-RU" sz="2500" b="1" i="1" dirty="0" smtClean="0"/>
              <a:t>множестве ромбов выделяется подмножество квадратов?</a:t>
            </a:r>
            <a:endParaRPr lang="ru-RU" sz="25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04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Ответить на вопрос: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560" y="429166"/>
            <a:ext cx="8644320" cy="5857095"/>
          </a:xfrm>
        </p:spPr>
        <p:txBody>
          <a:bodyPr>
            <a:normAutofit/>
          </a:bodyPr>
          <a:lstStyle/>
          <a:p>
            <a:pPr marL="342865" indent="-342865">
              <a:buNone/>
              <a:defRPr/>
            </a:pPr>
            <a:r>
              <a:rPr lang="ru-RU" dirty="0" smtClean="0">
                <a:solidFill>
                  <a:srgbClr val="3E1F00"/>
                </a:solidFill>
              </a:rPr>
              <a:t>  </a:t>
            </a:r>
            <a:r>
              <a:rPr lang="ru-RU" sz="49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Обозначения некоторых числовых множеств:</a:t>
            </a:r>
          </a:p>
          <a:p>
            <a:pPr marL="342865" indent="-342865">
              <a:buNone/>
              <a:defRPr/>
            </a:pPr>
            <a:r>
              <a:rPr lang="ru-RU" dirty="0" smtClean="0">
                <a:solidFill>
                  <a:srgbClr val="3E1F00"/>
                </a:solidFill>
              </a:rPr>
              <a:t>      </a:t>
            </a:r>
          </a:p>
          <a:p>
            <a:pPr marL="342865" indent="-342865">
              <a:buNone/>
              <a:defRPr/>
            </a:pPr>
            <a:endParaRPr lang="ru-RU" dirty="0" smtClean="0">
              <a:solidFill>
                <a:srgbClr val="3E1F00"/>
              </a:solidFill>
            </a:endParaRPr>
          </a:p>
          <a:p>
            <a:pPr marL="342865" indent="-342865">
              <a:buNone/>
              <a:defRPr/>
            </a:pPr>
            <a:endParaRPr lang="ru-RU" dirty="0" smtClean="0">
              <a:solidFill>
                <a:srgbClr val="3E1F00"/>
              </a:solidFill>
            </a:endParaRPr>
          </a:p>
          <a:p>
            <a:pPr marL="342865" indent="0">
              <a:buNone/>
              <a:defRPr/>
            </a:pPr>
            <a:r>
              <a:rPr lang="en-US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множество натуральных чисел;</a:t>
            </a:r>
          </a:p>
          <a:p>
            <a:pPr marL="342865" indent="0">
              <a:buNone/>
              <a:defRPr/>
            </a:pPr>
            <a:r>
              <a:rPr lang="en-US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– множество целых чисел;</a:t>
            </a:r>
          </a:p>
          <a:p>
            <a:pPr marL="342865" indent="0">
              <a:buNone/>
              <a:defRPr/>
            </a:pPr>
            <a:r>
              <a:rPr lang="en-US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– множество рациональных чисел;</a:t>
            </a:r>
          </a:p>
          <a:p>
            <a:pPr marL="342865" indent="0">
              <a:buNone/>
              <a:defRPr/>
            </a:pP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- множество иррациональных чисел;</a:t>
            </a:r>
          </a:p>
          <a:p>
            <a:pPr marL="342865" indent="0">
              <a:buNone/>
              <a:defRPr/>
            </a:pP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– множество действительных чисел.</a:t>
            </a:r>
            <a:endParaRPr lang="ru-RU" sz="2000" dirty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873626"/>
            <a:ext cx="8305800" cy="9455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2945" tIns="41473" rIns="82945" bIns="41473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Множества, элементами которых являются числа, называются числовыми множествами.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581400"/>
            <a:ext cx="3810000" cy="2295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название для предметов и животных, собранных вместе:</a:t>
            </a:r>
            <a:endParaRPr lang="ru-RU" sz="4000" dirty="0"/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475351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6430770"/>
            <a:ext cx="33048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/>
              <a:t>Отара</a:t>
            </a:r>
            <a:r>
              <a:rPr lang="ru-RU" sz="2400" dirty="0" smtClean="0"/>
              <a:t> </a:t>
            </a:r>
            <a:endParaRPr lang="ru-RU" alt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382000" cy="35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829452" eaLnBrk="1" hangingPunct="1">
              <a:lnSpc>
                <a:spcPct val="80000"/>
              </a:lnSpc>
              <a:buClr>
                <a:srgbClr val="CC3300"/>
              </a:buClr>
              <a:defRPr/>
            </a:pPr>
            <a:r>
              <a:rPr lang="ru-RU" altLang="ru-RU" sz="2500" b="1" kern="0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={1,2,3,4,…} 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– множество натуральных чисел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  <a:p>
            <a:pPr defTabSz="829452" eaLnBrk="1" hangingPunct="1">
              <a:lnSpc>
                <a:spcPct val="80000"/>
              </a:lnSpc>
              <a:buClr>
                <a:srgbClr val="CC3300"/>
              </a:buClr>
              <a:buNone/>
              <a:defRPr/>
            </a:pPr>
            <a:endParaRPr lang="ru-RU" altLang="ru-RU" sz="25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829452" eaLnBrk="1" hangingPunct="1">
              <a:lnSpc>
                <a:spcPct val="80000"/>
              </a:lnSpc>
              <a:buClr>
                <a:srgbClr val="CC3300"/>
              </a:buClr>
              <a:defRPr/>
            </a:pPr>
            <a:r>
              <a:rPr lang="ru-RU" altLang="ru-RU" sz="2500" b="1" kern="0" dirty="0" smtClean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={…,-4,-3,-2,-1,0,1,2,3,4,…} 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– множество целых чисел (содержит все натуральные числа и числа, им противоположные), N⊂Z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  <a:p>
            <a:pPr algn="just" defTabSz="829452" eaLnBrk="1" hangingPunct="1">
              <a:lnSpc>
                <a:spcPct val="80000"/>
              </a:lnSpc>
              <a:buClr>
                <a:srgbClr val="CC3300"/>
              </a:buClr>
              <a:buNone/>
              <a:defRPr/>
            </a:pPr>
            <a:endParaRPr lang="ru-RU" altLang="ru-RU" sz="25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829452" eaLnBrk="1" hangingPunct="1">
              <a:lnSpc>
                <a:spcPct val="80000"/>
              </a:lnSpc>
              <a:buClr>
                <a:srgbClr val="CC3300"/>
              </a:buClr>
              <a:defRPr/>
            </a:pPr>
            <a:r>
              <a:rPr lang="ru-RU" altLang="ru-RU" sz="2500" b="1" kern="0" dirty="0" smtClean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={x </a:t>
            </a:r>
            <a:r>
              <a:rPr lang="he-IL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׀</a:t>
            </a:r>
            <a:r>
              <a:rPr lang="ru-RU" altLang="ru-RU" sz="2500" i="1" kern="0" dirty="0" smtClean="0">
                <a:solidFill>
                  <a:srgbClr val="C00000"/>
                </a:solidFill>
                <a:latin typeface="Arial"/>
                <a:cs typeface="Arial"/>
              </a:rPr>
              <a:t>х 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lang="ru-RU" altLang="ru-RU" sz="2500" i="1" kern="0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altLang="ru-RU" sz="2500" i="1" kern="0" dirty="0" smtClean="0">
                <a:solidFill>
                  <a:srgbClr val="C00000"/>
                </a:solidFill>
                <a:latin typeface="Arial"/>
                <a:cs typeface="Arial"/>
              </a:rPr>
              <a:t>/q</a:t>
            </a:r>
            <a:r>
              <a:rPr lang="ru-RU" altLang="ru-RU" sz="2500" i="1" kern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, где </a:t>
            </a:r>
            <a:r>
              <a:rPr lang="ru-RU" altLang="ru-RU" sz="2500" i="1" kern="0" dirty="0" err="1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ru-RU" altLang="ru-RU" sz="2500" kern="0" dirty="0" err="1" smtClean="0">
                <a:solidFill>
                  <a:srgbClr val="C00000"/>
                </a:solidFill>
                <a:latin typeface="Arial"/>
                <a:cs typeface="Arial"/>
              </a:rPr>
              <a:t>∈</a:t>
            </a:r>
            <a:r>
              <a:rPr lang="ru-RU" altLang="ru-RU" sz="2500" i="1" kern="0" dirty="0" err="1" smtClean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lang="ru-RU" altLang="ru-RU" sz="2500" i="1" kern="0" dirty="0" smtClean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lang="ru-RU" altLang="ru-RU" sz="2500" i="1" kern="0" dirty="0" err="1" smtClean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lang="ru-RU" altLang="ru-RU" sz="2500" kern="0" dirty="0" err="1" smtClean="0">
                <a:solidFill>
                  <a:srgbClr val="C00000"/>
                </a:solidFill>
                <a:latin typeface="Arial"/>
                <a:cs typeface="Arial"/>
              </a:rPr>
              <a:t>∈</a:t>
            </a:r>
            <a:r>
              <a:rPr lang="ru-RU" altLang="ru-RU" sz="2500" i="1" kern="0" dirty="0" err="1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} 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– множество рациональных чисел (состоит из чисел, допускающих представление в виде дроби), N⊂Z⊂Q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  <a:p>
            <a:pPr algn="just" defTabSz="829452" eaLnBrk="1" hangingPunct="1">
              <a:lnSpc>
                <a:spcPct val="80000"/>
              </a:lnSpc>
              <a:buClr>
                <a:srgbClr val="CC3300"/>
              </a:buClr>
              <a:buNone/>
              <a:defRPr/>
            </a:pPr>
            <a:endParaRPr lang="ru-RU" altLang="ru-RU" sz="25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829452" eaLnBrk="1" hangingPunct="1">
              <a:lnSpc>
                <a:spcPct val="80000"/>
              </a:lnSpc>
              <a:buClr>
                <a:srgbClr val="CC3300"/>
              </a:buClr>
              <a:defRPr/>
            </a:pPr>
            <a:r>
              <a:rPr lang="ru-RU" altLang="ru-RU" sz="2500" b="1" kern="0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ru-RU" altLang="ru-RU" sz="2500" kern="0" dirty="0" smtClean="0">
                <a:solidFill>
                  <a:srgbClr val="C00000"/>
                </a:solidFill>
                <a:latin typeface="Arial"/>
                <a:cs typeface="Arial"/>
              </a:rPr>
              <a:t>=(-∞; +∞) 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– множество действительных чисел, Q⊂R (кроме всех рациональных чисел, содержит иррациональные числа</a:t>
            </a:r>
            <a:r>
              <a:rPr lang="en-US" altLang="ru-RU" sz="2500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9172" y="0"/>
            <a:ext cx="7464960" cy="12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9452" eaLnBrk="1" hangingPunct="1">
              <a:defRPr/>
            </a:pPr>
            <a:r>
              <a:rPr lang="ru-RU" altLang="ru-RU" sz="3600" kern="0" dirty="0" smtClean="0">
                <a:solidFill>
                  <a:srgbClr val="C00000"/>
                </a:solidFill>
                <a:latin typeface="Arial"/>
                <a:cs typeface="Arial"/>
              </a:rPr>
              <a:t>Основные числовые множества</a:t>
            </a:r>
            <a:r>
              <a:rPr lang="ru-RU" altLang="ru-RU" sz="3600" kern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089440" y="358598"/>
            <a:ext cx="6138720" cy="6271858"/>
            <a:chOff x="2304008" y="395459"/>
            <a:chExt cx="6766360" cy="6912770"/>
          </a:xfrm>
        </p:grpSpPr>
        <p:sp>
          <p:nvSpPr>
            <p:cNvPr id="7" name="Овал 6"/>
            <p:cNvSpPr/>
            <p:nvPr/>
          </p:nvSpPr>
          <p:spPr>
            <a:xfrm>
              <a:off x="2304008" y="395459"/>
              <a:ext cx="6766360" cy="6912770"/>
            </a:xfrm>
            <a:prstGeom prst="ellipse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78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20665" y="4451515"/>
              <a:ext cx="703579" cy="874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4900" b="1" dirty="0">
                  <a:ln w="1905"/>
                  <a:solidFill>
                    <a:srgbClr val="66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MS Gothic" charset="0"/>
                </a:rPr>
                <a:t>R</a:t>
              </a:r>
              <a:endParaRPr lang="ru-RU" sz="49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MS Gothic" charset="0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2667000" y="685800"/>
            <a:ext cx="5410200" cy="541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971800" y="702794"/>
            <a:ext cx="4727880" cy="4588322"/>
            <a:chOff x="3275775" y="775256"/>
            <a:chExt cx="5213271" cy="5057242"/>
          </a:xfrm>
        </p:grpSpPr>
        <p:sp>
          <p:nvSpPr>
            <p:cNvPr id="6" name="Овал 5"/>
            <p:cNvSpPr/>
            <p:nvPr/>
          </p:nvSpPr>
          <p:spPr>
            <a:xfrm>
              <a:off x="3533402" y="775256"/>
              <a:ext cx="4955644" cy="5057242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56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30603" y="3419257"/>
              <a:ext cx="742736" cy="8747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4900" b="1" dirty="0">
                  <a:ln w="1905"/>
                  <a:solidFill>
                    <a:srgbClr val="66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MS Gothic" charset="0"/>
                </a:rPr>
                <a:t>Q</a:t>
              </a:r>
              <a:endParaRPr lang="ru-RU" sz="49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MS Gothic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75775" y="4116027"/>
              <a:ext cx="396291" cy="8747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4900" b="1" dirty="0" smtClean="0">
                  <a:ln w="1905"/>
                  <a:solidFill>
                    <a:srgbClr val="66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MS Gothic" charset="0"/>
                </a:rPr>
                <a:t>I</a:t>
              </a:r>
              <a:endParaRPr lang="ru-RU" sz="49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MS Gothic" charset="0"/>
              </a:endParaRPr>
            </a:p>
          </p:txBody>
        </p: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4245120" y="989385"/>
            <a:ext cx="2593440" cy="2789572"/>
            <a:chOff x="4869743" y="1200440"/>
            <a:chExt cx="2859026" cy="3074330"/>
          </a:xfrm>
        </p:grpSpPr>
        <p:sp>
          <p:nvSpPr>
            <p:cNvPr id="5" name="Овал 4"/>
            <p:cNvSpPr/>
            <p:nvPr/>
          </p:nvSpPr>
          <p:spPr>
            <a:xfrm>
              <a:off x="4869743" y="1200440"/>
              <a:ext cx="2859026" cy="3074330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83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40856" y="2627709"/>
              <a:ext cx="625929" cy="8746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4900" b="1" dirty="0">
                  <a:ln w="1905"/>
                  <a:solidFill>
                    <a:srgbClr val="66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MS Gothic" charset="0"/>
                </a:rPr>
                <a:t>Z</a:t>
              </a:r>
              <a:endParaRPr lang="ru-RU" sz="49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MS Gothic" charset="0"/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5055841" y="1301897"/>
            <a:ext cx="1643040" cy="1741143"/>
            <a:chOff x="5573918" y="1435013"/>
            <a:chExt cx="1810716" cy="1919222"/>
          </a:xfrm>
        </p:grpSpPr>
        <p:sp>
          <p:nvSpPr>
            <p:cNvPr id="4" name="Овал 3"/>
            <p:cNvSpPr/>
            <p:nvPr/>
          </p:nvSpPr>
          <p:spPr>
            <a:xfrm>
              <a:off x="5573918" y="1435013"/>
              <a:ext cx="1810716" cy="1919222"/>
            </a:xfrm>
            <a:prstGeom prst="ellipse">
              <a:avLst/>
            </a:prstGeom>
            <a:gradFill>
              <a:gsLst>
                <a:gs pos="0">
                  <a:srgbClr val="E98017"/>
                </a:gs>
                <a:gs pos="50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94472" y="1962037"/>
              <a:ext cx="703458" cy="874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7442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4900" b="1" dirty="0">
                  <a:ln w="1905"/>
                  <a:solidFill>
                    <a:srgbClr val="66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  <a:cs typeface="MS Gothic" charset="0"/>
                </a:rPr>
                <a:t>N</a:t>
              </a:r>
              <a:endParaRPr lang="ru-RU" sz="49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MS Gothic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8265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2000"/>
            <a:ext cx="9144000" cy="969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36000"/>
            <a:ext cx="9144000" cy="12344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3139694" y="2205313"/>
                <a:ext cx="4923848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;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135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-99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  <m:r>
                      <a:rPr lang="el-GR" sz="2400" i="1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10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0 </m:t>
                    </m:r>
                    <m:r>
                      <a:rPr lang="el-GR" sz="2400" i="1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.</a:t>
                </a:r>
                <a:endParaRPr lang="ru-RU" sz="2400" i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94" y="2205313"/>
                <a:ext cx="4923848" cy="506742"/>
              </a:xfrm>
              <a:prstGeom prst="rect">
                <a:avLst/>
              </a:prstGeom>
              <a:blipFill rotWithShape="1">
                <a:blip r:embed="rId4"/>
                <a:stretch>
                  <a:fillRect l="-495" t="-1205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кругленный прямоугольник 36"/>
          <p:cNvSpPr/>
          <p:nvPr/>
        </p:nvSpPr>
        <p:spPr>
          <a:xfrm>
            <a:off x="8358214" y="1980000"/>
            <a:ext cx="532170" cy="2880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343967" y="4698337"/>
            <a:ext cx="532170" cy="2880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" name="Группа 17"/>
          <p:cNvGrpSpPr/>
          <p:nvPr/>
        </p:nvGrpSpPr>
        <p:grpSpPr>
          <a:xfrm>
            <a:off x="4428508" y="4887417"/>
            <a:ext cx="3271921" cy="616194"/>
            <a:chOff x="3125447" y="4932000"/>
            <a:chExt cx="3271921" cy="61619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25447" y="4932000"/>
                  <a:ext cx="3271921" cy="616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dirty="0" smtClean="0">
                      <a:solidFill>
                        <a:srgbClr val="C00000"/>
                      </a:solidFill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ru-RU" sz="2400" dirty="0" smtClean="0">
                      <a:solidFill>
                        <a:srgbClr val="C00000"/>
                      </a:solidFill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/>
                  </a:r>
                  <a14:m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;  </m:t>
                      </m:r>
                      <m:f>
                        <m:fPr>
                          <m:ctrlPr>
                            <a:rPr lang="ru-RU" sz="2400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ru-RU" sz="2400" dirty="0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l-GR" sz="2400" i="1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;  </m:t>
                      </m:r>
                      <m:f>
                        <m:fPr>
                          <m:ctrlPr>
                            <a:rPr lang="ru-RU" sz="2400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ru-RU" sz="2400" dirty="0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l-GR" sz="2400" i="1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ru-RU" sz="2400" i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447" y="4932000"/>
                  <a:ext cx="3271921" cy="61619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419872" y="4986369"/>
              <a:ext cx="2656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/              /               /</a:t>
              </a:r>
              <a:endParaRPr lang="ru-RU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698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90678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Задайте множество цифр, с помощью которых записывается число: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а) 3254; б) 8797; в) 11000; г) 555555.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 Задайте множество А описанием: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а) А = {1, 3, 5, 7, 9};  б) А = {- 2, - 1, 0, 1, 2};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в) А = {11, 22, 33, 44, 55, 66, 77, 88, 99};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г) А = {0,1; 0,01; 0,001; 0,0001; …};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А = {1/2, 2/3, 3/4, 4/5, … }.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3) Задание с выбором ответа. Даны множества: М = {5,4,6},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Р = {4,5,6}, Т = {5,6,7},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{4, 6}.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Какое из утверждений неверно?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а) М = Р.    б) Р ≠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  в) М ≠ Т.      г) Р = Т.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Запишите на символическом языке следующее утверждение: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а) число 10 – натуральное;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б) число – 7 не является натуральным;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в) число – 100 является целым;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г) число 2,5 – не целое.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Верно ли, что: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а) – 5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 б) -5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в) 2,(45)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Верно ли, что: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а) 0,7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| х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1 &lt; 0};  б) – 7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| х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+ 16х ≤ - 64}?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075" t="-977"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Числовые множества можно изобразить на координатной прямой.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17344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1"/>
            <a:ext cx="81793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2000" y="1371600"/>
            <a:ext cx="191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60" y="116653"/>
            <a:ext cx="8398080" cy="66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80" y="2281200"/>
            <a:ext cx="8346240" cy="228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91680" y="331235"/>
          <a:ext cx="8491680" cy="6127844"/>
        </p:xfrm>
        <a:graphic>
          <a:graphicData uri="http://schemas.openxmlformats.org/presentationml/2006/ole">
            <p:oleObj spid="_x0000_s36866" name="Точечный рисунок" r:id="rId3" imgW="7419048" imgH="5353797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6096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Современный математический язык более краток и заменяет разговорный язык специальными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буквенными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символьными выражениями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обозначения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языка теории множеств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составляет фундамент современного математического языка.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 математическом языке употребляется, быть может, даже чаще, чем слово «число». Им обозначают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любую совокупность объектов  (или предметов)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объединенных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какому-либо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признаку.  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7585920" cy="2499735"/>
          </a:xfrm>
          <a:prstGeom prst="rect">
            <a:avLst/>
          </a:prstGeom>
        </p:spPr>
        <p:txBody>
          <a:bodyPr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множеств: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учащихся класса,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множество букв алфавита,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множество натуральных чисел,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множество точек на прямой,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множество книг на полке и т.д..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altLang="ru-RU" sz="25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486400"/>
            <a:ext cx="8534400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множества могут быть числа, фигуры, предметы, понятия, города и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09600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называется множество цветов, стоящих в вазе?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может называться множество овец?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множество фруктовых деревьев и кустарников растущих у дома?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Множество лошадей?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названия применяют для обозначения множеств кораблей?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2286000"/>
            <a:ext cx="20094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Отара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4495800"/>
            <a:ext cx="33048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Табун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3581400"/>
            <a:ext cx="33048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Сад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1066800"/>
            <a:ext cx="2238000" cy="4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Букет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5562600"/>
            <a:ext cx="270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Эскадра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флот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52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Дать название каждому множеству: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371600"/>
            <a:ext cx="8763000" cy="2057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just">
              <a:buNone/>
            </a:pPr>
            <a:r>
              <a:rPr lang="ru-RU" altLang="ru-RU" sz="2800" b="1" i="1" dirty="0" smtClean="0">
                <a:solidFill>
                  <a:srgbClr val="C00000"/>
                </a:solidFill>
              </a:rPr>
              <a:t>Пример:</a:t>
            </a:r>
          </a:p>
          <a:p>
            <a:pPr algn="just"/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– элемент множества птиц</a:t>
            </a:r>
          </a:p>
          <a:p>
            <a:pPr algn="just"/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элемент множества деревьев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уква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– элемент множества букв русского алфавита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alt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286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Предметы, живые существа из которых состоит множество, называются его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5181600"/>
            <a:ext cx="8382000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названия множества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иногда используют какое-либо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 слово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выступающее в роли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слова «множество» (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зрители, стая, семья, фрукты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505200"/>
            <a:ext cx="84582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 ласточки 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не является элементом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множества птиц</a:t>
            </a:r>
          </a:p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березы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подберезовик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не является элементом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множества деревьев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1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4|2.8|3.5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2952</Words>
  <PresentationFormat>Экран (4:3)</PresentationFormat>
  <Paragraphs>376</Paragraphs>
  <Slides>59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Office Theme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Способы задания множества</vt:lpstr>
      <vt:lpstr>Способы задания множества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ВИДЫ МНОЖЕСТВ</vt:lpstr>
      <vt:lpstr>Слайд 28</vt:lpstr>
      <vt:lpstr>Слайд 29</vt:lpstr>
      <vt:lpstr>Слайд 30</vt:lpstr>
      <vt:lpstr>Слайд 31</vt:lpstr>
      <vt:lpstr>ВИДЫ МНОЖЕСТВ</vt:lpstr>
      <vt:lpstr>Слайд 33</vt:lpstr>
      <vt:lpstr>ВИДЫ МНОЖЕСТВ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Мощность множества</vt:lpstr>
      <vt:lpstr>Слайд 43</vt:lpstr>
      <vt:lpstr>Количество подмножеств</vt:lpstr>
      <vt:lpstr>Определить количество подмножеств</vt:lpstr>
      <vt:lpstr>Количество подмножеств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Задание 3:</vt:lpstr>
      <vt:lpstr>Числовые множества можно изобразить на координатной прямой. 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гончугова</dc:creator>
  <cp:lastModifiedBy>наталья гончугова</cp:lastModifiedBy>
  <cp:revision>46</cp:revision>
  <dcterms:created xsi:type="dcterms:W3CDTF">2025-08-24T14:05:26Z</dcterms:created>
  <dcterms:modified xsi:type="dcterms:W3CDTF">2025-08-26T15:20:47Z</dcterms:modified>
</cp:coreProperties>
</file>