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18"/>
  </p:notesMasterIdLst>
  <p:sldIdLst>
    <p:sldId id="277" r:id="rId3"/>
    <p:sldId id="275" r:id="rId4"/>
    <p:sldId id="261" r:id="rId5"/>
    <p:sldId id="267" r:id="rId6"/>
    <p:sldId id="265" r:id="rId7"/>
    <p:sldId id="266" r:id="rId8"/>
    <p:sldId id="268" r:id="rId9"/>
    <p:sldId id="270" r:id="rId10"/>
    <p:sldId id="271" r:id="rId11"/>
    <p:sldId id="264" r:id="rId12"/>
    <p:sldId id="272" r:id="rId13"/>
    <p:sldId id="273" r:id="rId14"/>
    <p:sldId id="274" r:id="rId15"/>
    <p:sldId id="262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16"/>
    <a:srgbClr val="E6F066"/>
    <a:srgbClr val="1F0A3E"/>
    <a:srgbClr val="6C3084"/>
    <a:srgbClr val="D8C2DC"/>
    <a:srgbClr val="48000E"/>
    <a:srgbClr val="5A3C78"/>
    <a:srgbClr val="6D4991"/>
    <a:srgbClr val="783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3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A9104-0631-4AA5-8E63-31E9BED6D828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1A51F3-7015-417D-836B-A39433E1F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181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A51F3-7015-417D-836B-A39433E1F20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461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A51F3-7015-417D-836B-A39433E1F20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99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7200"/>
            <a:ext cx="6477000" cy="2362200"/>
          </a:xfrm>
        </p:spPr>
        <p:txBody>
          <a:bodyPr/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267200"/>
            <a:ext cx="48006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19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3619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391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7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7200">
          <a:solidFill>
            <a:schemeClr val="tx2"/>
          </a:solidFill>
          <a:latin typeface="Majestic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7200">
          <a:solidFill>
            <a:schemeClr val="tx2"/>
          </a:solidFill>
          <a:latin typeface="Majestic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7200">
          <a:solidFill>
            <a:schemeClr val="tx2"/>
          </a:solidFill>
          <a:latin typeface="Majestic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7200">
          <a:solidFill>
            <a:schemeClr val="tx2"/>
          </a:solidFill>
          <a:latin typeface="Majestic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7200">
          <a:solidFill>
            <a:schemeClr val="tx2"/>
          </a:solidFill>
          <a:latin typeface="Majestic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7200">
          <a:solidFill>
            <a:schemeClr val="tx2"/>
          </a:solidFill>
          <a:latin typeface="Majestic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7200">
          <a:solidFill>
            <a:schemeClr val="tx2"/>
          </a:solidFill>
          <a:latin typeface="Majestic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7200">
          <a:solidFill>
            <a:schemeClr val="tx2"/>
          </a:solidFill>
          <a:latin typeface="Majestic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200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150000"/>
        <a:buBlip>
          <a:blip r:embed="rId15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053D9-EE91-4DCE-B697-982582E184EE}" type="datetimeFigureOut">
              <a:rPr lang="ru-RU" smtClean="0"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9A653-BA1C-4249-9153-DBA28D2346A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slide" Target="slide13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www.google.ru/search?q=%D0%BA%D0%B0%D1%80%D1%82%D0%B8%D0%BD%D0%BA%D0%B0+%D0%BA%D0%BE%D0%BB%D0%B5%D1%81%D0%BE+%D0%BF%D0%BE%D0%BB%D0%B5+%D1%87%D1%83%D0%B4%D0%B5%D1%81&amp;newwindow=1&amp;rlz=1C1AOHY_ruRU711RU711&amp;espv=2&amp;biw=807&amp;bih=484&amp;tbm=isch&amp;tbo=u&amp;source=u" TargetMode="External"/><Relationship Id="rId5" Type="http://schemas.openxmlformats.org/officeDocument/2006/relationships/hyperlink" Target="http://safonovo-toys.ru/goods/%D0%98%D0%B3%D1%80%D0%B0-%D0%BD%D0%B0%D1%81%D1%82%D0%BE%D0%BB%D1%8C%D0%BD%D0%B0%D1%8F-quot-%D0%9F%D0%BE%D0%BB%D0%B5-%D1%87%D1%83%D0%B4%D0%B5%D1%81-quot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4242" y="1412776"/>
            <a:ext cx="8120205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2800" b="1" spc="50" dirty="0" smtClean="0">
              <a:ln w="11430"/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3600" b="1" spc="50" dirty="0" smtClean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Внеурочная </a:t>
            </a:r>
            <a:r>
              <a:rPr lang="ru-RU" sz="3600" b="1" spc="50" dirty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деятельность</a:t>
            </a:r>
          </a:p>
          <a:p>
            <a:pPr lvl="0" algn="ctr"/>
            <a:r>
              <a:rPr lang="ru-RU" sz="3600" b="1" spc="50" dirty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«Финансовая грамотность»</a:t>
            </a:r>
          </a:p>
          <a:p>
            <a:pPr lvl="0" algn="ctr"/>
            <a:endParaRPr lang="ru-RU" sz="3600" b="1" spc="50" dirty="0">
              <a:ln w="11430"/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3600" b="1" spc="50" dirty="0" smtClean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3600" b="1" spc="50" dirty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lvl="0" algn="ctr"/>
            <a:r>
              <a:rPr lang="ru-RU" sz="3600" b="1" spc="50" dirty="0" smtClean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«Что такое деньги и откуда они взялись»</a:t>
            </a:r>
            <a:endParaRPr lang="ru-RU" sz="3600" b="1" spc="50" dirty="0">
              <a:ln w="11430"/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3600" b="1" spc="50" dirty="0">
              <a:ln w="11430"/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3600" b="1" spc="50" dirty="0" smtClean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600" b="1" spc="50" dirty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класс</a:t>
            </a:r>
            <a:endParaRPr lang="ru-RU" sz="36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almaz\Desktop\3UfM6c6RnO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8" t="17416" r="2309" b="16355"/>
          <a:stretch/>
        </p:blipFill>
        <p:spPr bwMode="auto">
          <a:xfrm>
            <a:off x="5652120" y="476672"/>
            <a:ext cx="2699792" cy="12594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1152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836564"/>
              </p:ext>
            </p:extLst>
          </p:nvPr>
        </p:nvGraphicFramePr>
        <p:xfrm>
          <a:off x="1331640" y="476672"/>
          <a:ext cx="6480720" cy="4572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40126"/>
                <a:gridCol w="5340594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1F0A3E"/>
                          </a:solidFill>
                        </a:rPr>
                        <a:t>Количество очков</a:t>
                      </a:r>
                      <a:endParaRPr lang="ru-RU" dirty="0">
                        <a:solidFill>
                          <a:srgbClr val="1F0A3E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1F0A3E"/>
                          </a:solidFill>
                        </a:rPr>
                        <a:t>Призы</a:t>
                      </a:r>
                      <a:endParaRPr lang="ru-RU" dirty="0">
                        <a:solidFill>
                          <a:srgbClr val="1F0A3E"/>
                        </a:solidFill>
                      </a:endParaRPr>
                    </a:p>
                  </a:txBody>
                  <a:tcPr anchor="ctr"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100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Простой карандаш</a:t>
                      </a:r>
                      <a:endParaRPr lang="ru-RU" dirty="0"/>
                    </a:p>
                  </a:txBody>
                  <a:tcPr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200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Магнитик(смайлик)</a:t>
                      </a:r>
                      <a:endParaRPr lang="ru-RU" dirty="0"/>
                    </a:p>
                  </a:txBody>
                  <a:tcPr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300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Набор закладок</a:t>
                      </a:r>
                      <a:endParaRPr lang="ru-RU" dirty="0"/>
                    </a:p>
                  </a:txBody>
                  <a:tcPr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400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Шоколадка</a:t>
                      </a:r>
                      <a:endParaRPr lang="ru-RU" dirty="0"/>
                    </a:p>
                  </a:txBody>
                  <a:tcPr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500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Платочки</a:t>
                      </a:r>
                      <a:endParaRPr lang="ru-RU" dirty="0"/>
                    </a:p>
                  </a:txBody>
                  <a:tcPr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600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Зефир</a:t>
                      </a:r>
                      <a:endParaRPr lang="ru-RU" dirty="0"/>
                    </a:p>
                  </a:txBody>
                  <a:tcPr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700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Набор ручек</a:t>
                      </a:r>
                    </a:p>
                  </a:txBody>
                  <a:tcPr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800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Мармелад</a:t>
                      </a:r>
                      <a:endParaRPr lang="ru-RU" dirty="0"/>
                    </a:p>
                  </a:txBody>
                  <a:tcPr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900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Фломастеры</a:t>
                      </a:r>
                    </a:p>
                  </a:txBody>
                  <a:tcPr/>
                </a:tc>
              </a:tr>
              <a:tr h="3645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1F0A3E"/>
                          </a:solidFill>
                          <a:latin typeface="Comic Sans MS" pitchFamily="66" charset="0"/>
                        </a:rPr>
                        <a:t>1000</a:t>
                      </a:r>
                      <a:endParaRPr lang="ru-RU" b="1" dirty="0">
                        <a:solidFill>
                          <a:srgbClr val="1F0A3E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Коробка шоколадных конфет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 descr="якубович1.jpg"/>
          <p:cNvPicPr>
            <a:picLocks noChangeAspect="1"/>
          </p:cNvPicPr>
          <p:nvPr/>
        </p:nvPicPr>
        <p:blipFill>
          <a:blip r:embed="rId3" cstate="print"/>
          <a:srcRect r="1226" b="46835"/>
          <a:stretch>
            <a:fillRect/>
          </a:stretch>
        </p:blipFill>
        <p:spPr>
          <a:xfrm>
            <a:off x="5940152" y="4509120"/>
            <a:ext cx="2917215" cy="1944257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Скругленная прямоугольная выноска 3"/>
          <p:cNvSpPr/>
          <p:nvPr/>
        </p:nvSpPr>
        <p:spPr>
          <a:xfrm flipH="1">
            <a:off x="1043608" y="5085184"/>
            <a:ext cx="4248472" cy="1224136"/>
          </a:xfrm>
          <a:prstGeom prst="wedgeRoundRectCallout">
            <a:avLst>
              <a:gd name="adj1" fmla="val -80498"/>
              <a:gd name="adj2" fmla="val 1995"/>
              <a:gd name="adj3" fmla="val 16667"/>
            </a:avLst>
          </a:prstGeom>
          <a:solidFill>
            <a:srgbClr val="D8C2DC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1F0A3E"/>
                </a:solidFill>
                <a:latin typeface="Comic Sans MS" pitchFamily="66" charset="0"/>
              </a:rPr>
              <a:t>Вы заработали определенное количество очков. Теперь можете выбрать на это количество призы!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131868"/>
              </p:ext>
            </p:extLst>
          </p:nvPr>
        </p:nvGraphicFramePr>
        <p:xfrm>
          <a:off x="1331640" y="1340768"/>
          <a:ext cx="6480000" cy="3240000"/>
        </p:xfrm>
        <a:graphic>
          <a:graphicData uri="http://schemas.openxmlformats.org/drawingml/2006/table">
            <a:tbl>
              <a:tblPr>
                <a:effectLst>
                  <a:outerShdw blurRad="254000" dist="889000" dir="5400000" sx="80000" sy="80000" algn="t" rotWithShape="0">
                    <a:srgbClr val="7030A0">
                      <a:alpha val="60000"/>
                    </a:srgbClr>
                  </a:outerShdw>
                </a:effectLst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004048" y="116632"/>
            <a:ext cx="2635659" cy="163121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txBody>
          <a:bodyPr wrap="non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100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чудес</a:t>
            </a:r>
            <a:endParaRPr lang="ru-RU" sz="10000" dirty="0">
              <a:ln w="254000" cap="sq">
                <a:solidFill>
                  <a:srgbClr val="7030A0"/>
                </a:solidFill>
              </a:ln>
              <a:solidFill>
                <a:srgbClr val="7030A0"/>
              </a:solidFill>
              <a:effectLst/>
              <a:latin typeface="Monotype Corsiva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9672" y="116632"/>
            <a:ext cx="2978342" cy="1631215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100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Поле</a:t>
            </a:r>
            <a:endParaRPr lang="ru-RU" sz="10000" dirty="0">
              <a:ln w="254000" cap="sq">
                <a:solidFill>
                  <a:srgbClr val="7030A0"/>
                </a:solidFill>
              </a:ln>
              <a:solidFill>
                <a:srgbClr val="7030A0"/>
              </a:solidFill>
              <a:effectLst/>
              <a:latin typeface="Monotype Corsiva" pitchFamily="66" charset="0"/>
            </a:endParaRPr>
          </a:p>
        </p:txBody>
      </p:sp>
      <p:pic>
        <p:nvPicPr>
          <p:cNvPr id="6" name="Рисунок 5" descr="якубович1.jpg"/>
          <p:cNvPicPr>
            <a:picLocks noChangeAspect="1"/>
          </p:cNvPicPr>
          <p:nvPr/>
        </p:nvPicPr>
        <p:blipFill>
          <a:blip r:embed="rId3" cstate="print"/>
          <a:srcRect r="1226"/>
          <a:stretch>
            <a:fillRect/>
          </a:stretch>
        </p:blipFill>
        <p:spPr>
          <a:xfrm>
            <a:off x="6660232" y="4024362"/>
            <a:ext cx="2052812" cy="2573413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Скругленная прямоугольная выноска 6"/>
          <p:cNvSpPr/>
          <p:nvPr/>
        </p:nvSpPr>
        <p:spPr>
          <a:xfrm flipH="1">
            <a:off x="3275856" y="4365104"/>
            <a:ext cx="2880320" cy="1656184"/>
          </a:xfrm>
          <a:prstGeom prst="wedgeRoundRectCallout">
            <a:avLst>
              <a:gd name="adj1" fmla="val -77866"/>
              <a:gd name="adj2" fmla="val -26843"/>
              <a:gd name="adj3" fmla="val 16667"/>
            </a:avLst>
          </a:prstGeom>
          <a:solidFill>
            <a:schemeClr val="bg1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F0A3E"/>
                </a:solidFill>
                <a:latin typeface="Comic Sans MS" pitchFamily="66" charset="0"/>
              </a:rPr>
              <a:t>Будете ли Вы участвовать в СУПЕРИГРЕ?</a:t>
            </a:r>
            <a:endParaRPr lang="ru-RU" sz="2400" dirty="0">
              <a:solidFill>
                <a:srgbClr val="1F0A3E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7664" y="116632"/>
            <a:ext cx="3032887" cy="16312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10000" b="1" dirty="0" smtClean="0">
                <a:ln w="0" cap="sq">
                  <a:noFill/>
                </a:ln>
                <a:solidFill>
                  <a:srgbClr val="FFFF00"/>
                </a:solidFill>
                <a:effectLst/>
                <a:latin typeface="Monotype Corsiva" pitchFamily="66" charset="0"/>
              </a:rPr>
              <a:t>Поле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88024" y="116632"/>
            <a:ext cx="3024335" cy="16312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10000" b="1" dirty="0" smtClean="0">
                <a:ln w="0" cap="sq">
                  <a:noFill/>
                </a:ln>
                <a:solidFill>
                  <a:srgbClr val="FFFF00"/>
                </a:solidFill>
                <a:effectLst/>
                <a:latin typeface="Monotype Corsiva" pitchFamily="66" charset="0"/>
              </a:rPr>
              <a:t>чудес</a:t>
            </a:r>
          </a:p>
        </p:txBody>
      </p:sp>
      <p:sp>
        <p:nvSpPr>
          <p:cNvPr id="15" name="Овал 14">
            <a:hlinkClick r:id="rId4" action="ppaction://hlinksldjump"/>
          </p:cNvPr>
          <p:cNvSpPr/>
          <p:nvPr/>
        </p:nvSpPr>
        <p:spPr>
          <a:xfrm>
            <a:off x="1835696" y="2276872"/>
            <a:ext cx="2088232" cy="122413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ДА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6" name="Овал 15">
            <a:hlinkClick r:id="rId5" action="ppaction://hlinksldjump"/>
          </p:cNvPr>
          <p:cNvSpPr/>
          <p:nvPr/>
        </p:nvSpPr>
        <p:spPr>
          <a:xfrm>
            <a:off x="5220072" y="2276872"/>
            <a:ext cx="2088232" cy="122413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НЕТ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131868"/>
              </p:ext>
            </p:extLst>
          </p:nvPr>
        </p:nvGraphicFramePr>
        <p:xfrm>
          <a:off x="1187624" y="1124744"/>
          <a:ext cx="6912768" cy="3240120"/>
        </p:xfrm>
        <a:graphic>
          <a:graphicData uri="http://schemas.openxmlformats.org/drawingml/2006/table">
            <a:tbl>
              <a:tblPr>
                <a:effectLst>
                  <a:outerShdw blurRad="254000" dist="889000" dir="5400000" sx="80000" sy="80000" algn="t" rotWithShape="0">
                    <a:srgbClr val="7030A0">
                      <a:alpha val="60000"/>
                    </a:srgbClr>
                  </a:outerShdw>
                </a:effectLst>
                <a:tableStyleId>{5C22544A-7EE6-4342-B048-85BDC9FD1C3A}</a:tableStyleId>
              </a:tblPr>
              <a:tblGrid>
                <a:gridCol w="576064"/>
                <a:gridCol w="576064"/>
                <a:gridCol w="576064"/>
                <a:gridCol w="575824"/>
                <a:gridCol w="576304"/>
                <a:gridCol w="576064"/>
                <a:gridCol w="576064"/>
                <a:gridCol w="576064"/>
                <a:gridCol w="576064"/>
                <a:gridCol w="576064"/>
                <a:gridCol w="576064"/>
                <a:gridCol w="576064"/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386358" y="260648"/>
            <a:ext cx="4567277" cy="92333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txBody>
          <a:bodyPr wrap="non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  </a:t>
            </a:r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СУПЕРИГРА</a:t>
            </a:r>
            <a:endParaRPr lang="ru-RU" sz="5400" dirty="0">
              <a:ln w="254000" cap="sq">
                <a:solidFill>
                  <a:srgbClr val="7030A0"/>
                </a:solidFill>
              </a:ln>
              <a:solidFill>
                <a:srgbClr val="7030A0"/>
              </a:solidFill>
              <a:effectLst/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816" y="260648"/>
            <a:ext cx="4032448" cy="923330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54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СУПЕРИГРА</a:t>
            </a:r>
            <a:endParaRPr lang="ru-RU" sz="10000" b="1" dirty="0" smtClean="0">
              <a:ln w="0" cap="sq">
                <a:noFill/>
              </a:ln>
              <a:solidFill>
                <a:srgbClr val="FFFF00"/>
              </a:solidFill>
              <a:effectLst/>
              <a:latin typeface="Monotype Corsiva" pitchFamily="66" charset="0"/>
            </a:endParaRPr>
          </a:p>
        </p:txBody>
      </p:sp>
      <p:pic>
        <p:nvPicPr>
          <p:cNvPr id="13" name="Рисунок 12" descr="якубович1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 r="1226" b="46835"/>
          <a:stretch>
            <a:fillRect/>
          </a:stretch>
        </p:blipFill>
        <p:spPr>
          <a:xfrm>
            <a:off x="5796136" y="3068960"/>
            <a:ext cx="3133239" cy="2088232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" name="Скругленная прямоугольная выноска 13"/>
          <p:cNvSpPr/>
          <p:nvPr/>
        </p:nvSpPr>
        <p:spPr>
          <a:xfrm>
            <a:off x="1187624" y="4941168"/>
            <a:ext cx="4320480" cy="1440160"/>
          </a:xfrm>
          <a:prstGeom prst="wedgeRoundRectCallout">
            <a:avLst>
              <a:gd name="adj1" fmla="val 75749"/>
              <a:gd name="adj2" fmla="val -91152"/>
              <a:gd name="adj3" fmla="val 16667"/>
            </a:avLst>
          </a:prstGeom>
          <a:solidFill>
            <a:srgbClr val="D8C2DC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1F0A3E"/>
                </a:solidFill>
              </a:rPr>
              <a:t>Бумажные деньги называют также банкнотами. А как ещё называют бумажные деньги?</a:t>
            </a:r>
            <a:endParaRPr lang="ru-RU" dirty="0">
              <a:solidFill>
                <a:srgbClr val="1F0A3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87624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К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763688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</a:rPr>
              <a:t>У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339752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П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915816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Ю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491880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Р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067944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</a:rPr>
              <a:t>А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14" grpId="0" build="allAtOnce" animBg="1"/>
      <p:bldP spid="19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якубович1.jpg"/>
          <p:cNvPicPr>
            <a:picLocks noChangeAspect="1"/>
          </p:cNvPicPr>
          <p:nvPr/>
        </p:nvPicPr>
        <p:blipFill>
          <a:blip r:embed="rId3" cstate="print"/>
          <a:srcRect r="1226"/>
          <a:stretch>
            <a:fillRect/>
          </a:stretch>
        </p:blipFill>
        <p:spPr>
          <a:xfrm>
            <a:off x="5151377" y="2132856"/>
            <a:ext cx="3561667" cy="4464919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Скругленная прямоугольная выноска 6"/>
          <p:cNvSpPr/>
          <p:nvPr/>
        </p:nvSpPr>
        <p:spPr>
          <a:xfrm flipH="1">
            <a:off x="1187624" y="2276872"/>
            <a:ext cx="3456384" cy="1656184"/>
          </a:xfrm>
          <a:prstGeom prst="wedgeRoundRectCallout">
            <a:avLst>
              <a:gd name="adj1" fmla="val -76702"/>
              <a:gd name="adj2" fmla="val 25055"/>
              <a:gd name="adj3" fmla="val 16667"/>
            </a:avLst>
          </a:prstGeom>
          <a:solidFill>
            <a:schemeClr val="bg1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1F0A3E"/>
                </a:solidFill>
                <a:latin typeface="Comic Sans MS" pitchFamily="66" charset="0"/>
              </a:rPr>
              <a:t>От чистого сердца поздравляю Вас с победой!</a:t>
            </a:r>
            <a:endParaRPr lang="ru-RU" dirty="0">
              <a:solidFill>
                <a:srgbClr val="1F0A3E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131840" y="620688"/>
            <a:ext cx="266429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1F0A3E"/>
                </a:solidFill>
                <a:latin typeface="Comic Sans MS" pitchFamily="66" charset="0"/>
              </a:rPr>
              <a:t>Ответы</a:t>
            </a:r>
            <a:r>
              <a:rPr lang="ru-RU" sz="2800" b="1" dirty="0" smtClean="0">
                <a:solidFill>
                  <a:srgbClr val="1F0A3E"/>
                </a:solidFill>
                <a:latin typeface="Comic Sans MS" pitchFamily="66" charset="0"/>
              </a:rPr>
              <a:t>:</a:t>
            </a:r>
          </a:p>
          <a:p>
            <a:pPr algn="ctr"/>
            <a:endParaRPr lang="ru-RU" sz="2800" u="sng" dirty="0" smtClean="0">
              <a:solidFill>
                <a:srgbClr val="1F0A3E"/>
              </a:solidFill>
              <a:latin typeface="Comic Sans MS" pitchFamily="66" charset="0"/>
            </a:endParaRPr>
          </a:p>
          <a:p>
            <a:endParaRPr lang="ru-RU" dirty="0"/>
          </a:p>
        </p:txBody>
      </p:sp>
      <p:pic>
        <p:nvPicPr>
          <p:cNvPr id="4" name="Рисунок 3" descr="якубович1.jpg"/>
          <p:cNvPicPr>
            <a:picLocks noChangeAspect="1"/>
          </p:cNvPicPr>
          <p:nvPr/>
        </p:nvPicPr>
        <p:blipFill>
          <a:blip r:embed="rId3" cstate="print"/>
          <a:srcRect r="1226"/>
          <a:stretch>
            <a:fillRect/>
          </a:stretch>
        </p:blipFill>
        <p:spPr>
          <a:xfrm>
            <a:off x="1187625" y="1340768"/>
            <a:ext cx="1436020" cy="1800200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803" y="3645024"/>
            <a:ext cx="2004973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3131840" y="1412776"/>
            <a:ext cx="561662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1 </a:t>
            </a:r>
            <a:r>
              <a:rPr lang="ru-RU" sz="3200" b="1" dirty="0" smtClean="0"/>
              <a:t>тур – </a:t>
            </a:r>
            <a:r>
              <a:rPr lang="ru-RU" sz="3200" b="1" dirty="0" smtClean="0">
                <a:solidFill>
                  <a:srgbClr val="740016"/>
                </a:solidFill>
              </a:rPr>
              <a:t>Китай</a:t>
            </a:r>
          </a:p>
          <a:p>
            <a:endParaRPr lang="ru-RU" sz="3200" b="1" dirty="0" smtClean="0">
              <a:solidFill>
                <a:srgbClr val="740016"/>
              </a:solidFill>
            </a:endParaRPr>
          </a:p>
          <a:p>
            <a:r>
              <a:rPr lang="ru-RU" sz="3200" b="1" dirty="0" smtClean="0"/>
              <a:t>2 тур – </a:t>
            </a:r>
            <a:r>
              <a:rPr lang="ru-RU" sz="3200" b="1" dirty="0" smtClean="0">
                <a:solidFill>
                  <a:srgbClr val="740016"/>
                </a:solidFill>
              </a:rPr>
              <a:t>ракушки</a:t>
            </a:r>
          </a:p>
          <a:p>
            <a:endParaRPr lang="ru-RU" sz="3200" b="1" dirty="0" smtClean="0">
              <a:solidFill>
                <a:srgbClr val="740016"/>
              </a:solidFill>
            </a:endParaRPr>
          </a:p>
          <a:p>
            <a:r>
              <a:rPr lang="ru-RU" sz="3200" b="1" dirty="0" smtClean="0"/>
              <a:t>3 тур – </a:t>
            </a:r>
            <a:r>
              <a:rPr lang="ru-RU" sz="3200" b="1" dirty="0" smtClean="0">
                <a:solidFill>
                  <a:srgbClr val="740016"/>
                </a:solidFill>
              </a:rPr>
              <a:t>чугун</a:t>
            </a:r>
          </a:p>
          <a:p>
            <a:endParaRPr lang="ru-RU" sz="3200" b="1" dirty="0" smtClean="0">
              <a:solidFill>
                <a:srgbClr val="740016"/>
              </a:solidFill>
            </a:endParaRPr>
          </a:p>
          <a:p>
            <a:r>
              <a:rPr lang="ru-RU" sz="3200" b="1" dirty="0" smtClean="0"/>
              <a:t>Финал – </a:t>
            </a:r>
            <a:r>
              <a:rPr lang="ru-RU" sz="3200" b="1" dirty="0" smtClean="0">
                <a:solidFill>
                  <a:srgbClr val="740016"/>
                </a:solidFill>
              </a:rPr>
              <a:t>грош</a:t>
            </a:r>
          </a:p>
          <a:p>
            <a:endParaRPr lang="ru-RU" sz="3200" b="1" dirty="0" smtClean="0">
              <a:solidFill>
                <a:srgbClr val="740016"/>
              </a:solidFill>
            </a:endParaRPr>
          </a:p>
          <a:p>
            <a:r>
              <a:rPr lang="ru-RU" sz="3200" b="1" dirty="0" smtClean="0"/>
              <a:t>Супер игра - </a:t>
            </a:r>
            <a:r>
              <a:rPr lang="ru-RU" sz="3200" b="1" dirty="0" smtClean="0">
                <a:solidFill>
                  <a:srgbClr val="740016"/>
                </a:solidFill>
              </a:rPr>
              <a:t>купюра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411760" y="620688"/>
            <a:ext cx="2153154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u="sng" dirty="0" smtClean="0">
                <a:solidFill>
                  <a:srgbClr val="1F0A3E"/>
                </a:solidFill>
                <a:latin typeface="Comic Sans MS" pitchFamily="66" charset="0"/>
              </a:rPr>
              <a:t>Источники</a:t>
            </a:r>
            <a:r>
              <a:rPr lang="ru-RU" sz="2800" dirty="0" smtClean="0">
                <a:solidFill>
                  <a:srgbClr val="1F0A3E"/>
                </a:solidFill>
                <a:latin typeface="Comic Sans MS" pitchFamily="66" charset="0"/>
              </a:rPr>
              <a:t>:</a:t>
            </a:r>
          </a:p>
          <a:p>
            <a:pPr algn="ctr"/>
            <a:endParaRPr lang="ru-RU" sz="2800" u="sng" dirty="0" smtClean="0">
              <a:solidFill>
                <a:srgbClr val="1F0A3E"/>
              </a:solidFill>
              <a:latin typeface="Comic Sans MS" pitchFamily="66" charset="0"/>
            </a:endParaRPr>
          </a:p>
          <a:p>
            <a:endParaRPr lang="ru-RU" dirty="0"/>
          </a:p>
        </p:txBody>
      </p:sp>
      <p:pic>
        <p:nvPicPr>
          <p:cNvPr id="4" name="Рисунок 3" descr="якубович1.jpg"/>
          <p:cNvPicPr>
            <a:picLocks noChangeAspect="1"/>
          </p:cNvPicPr>
          <p:nvPr/>
        </p:nvPicPr>
        <p:blipFill>
          <a:blip r:embed="rId3" cstate="print"/>
          <a:srcRect r="1226"/>
          <a:stretch>
            <a:fillRect/>
          </a:stretch>
        </p:blipFill>
        <p:spPr>
          <a:xfrm>
            <a:off x="1187625" y="1340768"/>
            <a:ext cx="1148816" cy="1440160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576" y="3212976"/>
            <a:ext cx="1800200" cy="174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411760" y="1412776"/>
            <a:ext cx="63367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http://safonovo-toys.ru/goods/%D0%98%D0%B3%D1%80%D0%B0-%D0%BD%D0%B0%D1%81%D1%82%D0%BE%D0%BB%D1%8C%D0%BD%D0%B0%D1%8F-quot-%D0%9F%D0%BE%D0%BB%D0%B5-%D1%87%D1%83%D0%B4%D0%B5%D1%81-quot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11760" y="3284984"/>
            <a:ext cx="64087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>
                <a:hlinkClick r:id="rId6"/>
              </a:rPr>
              <a:t>https://www.google.ru/search?q=%D0%BA%D0%B0%D1%80%D1%82%D0%B8%D0%BD%D0%BA%D0%B0+%D0%BA%D0%BE%D0%BB%D0%B5%D1%81%D0%BE+%D0%BF%D0%BE%D0%BB%D0%B5+%D1%87%D1%83%D0%B4%D0%B5%D1%81&amp;newwindow=1&amp;rlz=1C1AOHY_ruRU711RU711&amp;espv=2&amp;biw=807&amp;bih=484&amp;tbm=isch&amp;tbo=u&amp;source=univ&amp;sa=X&amp;ved=0ahUKEwis7trl8cTRAhVBCSwKHU8ICM4QsAQIGQ</a:t>
            </a:r>
            <a:endParaRPr lang="ru-RU" u="sng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92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-180528" y="1124744"/>
            <a:ext cx="4752528" cy="4608512"/>
            <a:chOff x="-818172" y="2321435"/>
            <a:chExt cx="5821523" cy="5924249"/>
          </a:xfrm>
        </p:grpSpPr>
        <p:sp>
          <p:nvSpPr>
            <p:cNvPr id="3" name="TextBox 2"/>
            <p:cNvSpPr txBox="1"/>
            <p:nvPr/>
          </p:nvSpPr>
          <p:spPr>
            <a:xfrm rot="15508784">
              <a:off x="3707785" y="5013928"/>
              <a:ext cx="857256" cy="4436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13" dirty="0">
                  <a:solidFill>
                    <a:srgbClr val="4B5456"/>
                  </a:solidFill>
                  <a:sym typeface="Wingdings" pitchFamily="2" charset="2"/>
                </a:rPr>
                <a:t>Б</a:t>
              </a:r>
              <a:endParaRPr lang="ru-RU" sz="1013" dirty="0">
                <a:solidFill>
                  <a:srgbClr val="4B5456"/>
                </a:solidFill>
              </a:endParaRPr>
            </a:p>
          </p:txBody>
        </p:sp>
        <p:pic>
          <p:nvPicPr>
            <p:cNvPr id="4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818172" y="2321435"/>
              <a:ext cx="5821523" cy="5924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5" name="Скругленный прямоугольник 4"/>
          <p:cNvSpPr/>
          <p:nvPr/>
        </p:nvSpPr>
        <p:spPr>
          <a:xfrm>
            <a:off x="5364088" y="3861048"/>
            <a:ext cx="2880320" cy="432048"/>
          </a:xfrm>
          <a:prstGeom prst="roundRect">
            <a:avLst/>
          </a:prstGeom>
          <a:solidFill>
            <a:srgbClr val="6C3084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5364088" y="3861048"/>
            <a:ext cx="2880320" cy="4616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2400" b="1" dirty="0" smtClean="0">
                <a:ln w="0" cap="sq">
                  <a:noFill/>
                </a:ln>
                <a:solidFill>
                  <a:srgbClr val="E6F066"/>
                </a:solidFill>
              </a:rPr>
              <a:t>Правила игры</a:t>
            </a:r>
            <a:endParaRPr lang="ru-RU" sz="2400" b="1" dirty="0" smtClean="0">
              <a:ln w="0" cap="sq">
                <a:noFill/>
              </a:ln>
              <a:solidFill>
                <a:srgbClr val="E6F066"/>
              </a:solidFill>
              <a:effectLst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64088" y="4581128"/>
            <a:ext cx="2880320" cy="432048"/>
          </a:xfrm>
          <a:prstGeom prst="roundRect">
            <a:avLst/>
          </a:prstGeom>
          <a:solidFill>
            <a:srgbClr val="6C3084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hlinkClick r:id="rId5" action="ppaction://hlinksldjump"/>
          </p:cNvPr>
          <p:cNvSpPr txBox="1"/>
          <p:nvPr/>
        </p:nvSpPr>
        <p:spPr>
          <a:xfrm>
            <a:off x="5364088" y="4581128"/>
            <a:ext cx="2880320" cy="4616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2400" b="1" dirty="0" smtClean="0">
                <a:ln w="0" cap="sq">
                  <a:noFill/>
                </a:ln>
                <a:solidFill>
                  <a:srgbClr val="E6F066"/>
                </a:solidFill>
              </a:rPr>
              <a:t>Условные знаки</a:t>
            </a:r>
            <a:endParaRPr lang="ru-RU" sz="2400" b="1" dirty="0" smtClean="0">
              <a:ln w="0" cap="sq">
                <a:noFill/>
              </a:ln>
              <a:solidFill>
                <a:srgbClr val="E6F066"/>
              </a:solidFill>
              <a:effectLst/>
            </a:endParaRPr>
          </a:p>
        </p:txBody>
      </p:sp>
      <p:sp>
        <p:nvSpPr>
          <p:cNvPr id="9" name="Скругленный прямоугольник 8">
            <a:hlinkClick r:id="rId6" action="ppaction://hlinksldjump"/>
          </p:cNvPr>
          <p:cNvSpPr/>
          <p:nvPr/>
        </p:nvSpPr>
        <p:spPr>
          <a:xfrm>
            <a:off x="5220072" y="5373216"/>
            <a:ext cx="3168352" cy="864096"/>
          </a:xfrm>
          <a:prstGeom prst="roundRect">
            <a:avLst/>
          </a:prstGeom>
          <a:solidFill>
            <a:srgbClr val="6C3084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E6F066"/>
                </a:solidFill>
                <a:latin typeface="Comic Sans MS" pitchFamily="66" charset="0"/>
              </a:rPr>
              <a:t>Играть</a:t>
            </a:r>
            <a:endParaRPr lang="ru-RU" sz="4400" b="1" dirty="0">
              <a:solidFill>
                <a:srgbClr val="E6F066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539552" y="1196752"/>
            <a:ext cx="8208912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Игра проходит в три раунда. В каждом раунде участвует три игрока. По итогам трех раундов определяются финалисты, которые в дальнейшем участвуют в финале игры.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В начале каждого раунда ведущий объявляет общую тему игры, именно с ней связываются вопросы всех туров. После объявления общей темы ведущий зачитывает вопрос конкретного раунда и показывает табло с зашифрованным на нем словом. Задача каждого игрока – разгадать слово быстрее, чем это сделают его соперники, и заработать как можно больше очков.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Все игроки по очереди крутят барабан. Поочередность того, кто будет крутить барабан первым, вторым, третьим определяется  жребием.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Каждому участнику  в ходе игры может выпасть сектор с числом очков, которые он заработает, при условии, что отгадает букву или  целое слово, или же может выпасть специальный сектор.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31840" y="476672"/>
            <a:ext cx="2880320" cy="432048"/>
          </a:xfrm>
          <a:prstGeom prst="roundRect">
            <a:avLst/>
          </a:prstGeom>
          <a:solidFill>
            <a:srgbClr val="6C3084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Правила игры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4067944" y="6093296"/>
            <a:ext cx="1152128" cy="432048"/>
          </a:xfrm>
          <a:prstGeom prst="roundRect">
            <a:avLst/>
          </a:prstGeom>
          <a:solidFill>
            <a:srgbClr val="6C3084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FFFF00"/>
                </a:solidFill>
              </a:rPr>
              <a:t>на главную</a:t>
            </a:r>
            <a:endParaRPr lang="ru-RU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1" grpId="0"/>
      <p:bldP spid="3" grpId="0" animBg="1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987824" y="476672"/>
            <a:ext cx="3168352" cy="432048"/>
          </a:xfrm>
          <a:prstGeom prst="roundRect">
            <a:avLst/>
          </a:prstGeom>
          <a:solidFill>
            <a:srgbClr val="6C3084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Условные знаки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4067944" y="6093296"/>
            <a:ext cx="1152128" cy="432048"/>
          </a:xfrm>
          <a:prstGeom prst="roundRect">
            <a:avLst/>
          </a:prstGeom>
          <a:solidFill>
            <a:srgbClr val="6C3084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FFFF00"/>
                </a:solidFill>
              </a:rPr>
              <a:t>на главную</a:t>
            </a:r>
            <a:endParaRPr lang="ru-RU" sz="1400" b="1" dirty="0">
              <a:solidFill>
                <a:srgbClr val="FFFF0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1196752"/>
            <a:ext cx="4752528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кругленный прямоугольник 5"/>
          <p:cNvSpPr/>
          <p:nvPr/>
        </p:nvSpPr>
        <p:spPr>
          <a:xfrm>
            <a:off x="5436096" y="1124744"/>
            <a:ext cx="3096344" cy="72008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436096" y="2132856"/>
            <a:ext cx="3096344" cy="72008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36096" y="3140968"/>
            <a:ext cx="3096344" cy="72008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36096" y="4149080"/>
            <a:ext cx="3096344" cy="72008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436096" y="5157192"/>
            <a:ext cx="3096344" cy="72008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2915816" y="1484784"/>
            <a:ext cx="2448272" cy="288032"/>
          </a:xfrm>
          <a:prstGeom prst="straightConnector1">
            <a:avLst/>
          </a:prstGeom>
          <a:ln w="25400">
            <a:solidFill>
              <a:srgbClr val="5A3C7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5436096" y="1196752"/>
            <a:ext cx="3024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omic Sans MS" pitchFamily="66" charset="0"/>
                <a:ea typeface="Roboto Slab" pitchFamily="2" charset="0"/>
              </a:rPr>
              <a:t>Набранные игроком очки удваиваются, если он верно назовёт букву .</a:t>
            </a:r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4427984" y="2564904"/>
            <a:ext cx="1008112" cy="144016"/>
          </a:xfrm>
          <a:prstGeom prst="straightConnector1">
            <a:avLst/>
          </a:prstGeom>
          <a:ln w="25400">
            <a:solidFill>
              <a:srgbClr val="5A3C7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5508104" y="2204864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Comic Sans MS" pitchFamily="66" charset="0"/>
                <a:ea typeface="Roboto Slab" pitchFamily="2" charset="0"/>
              </a:rPr>
              <a:t>Очки</a:t>
            </a:r>
            <a:r>
              <a:rPr lang="ru-RU" sz="1200" dirty="0">
                <a:latin typeface="Comic Sans MS" pitchFamily="66" charset="0"/>
                <a:ea typeface="Roboto Slab" pitchFamily="2" charset="0"/>
              </a:rPr>
              <a:t>, набранные игроком, сгорают, а ход переходит к следующему игроку. </a:t>
            </a:r>
            <a:endParaRPr lang="ru-RU" sz="1200" dirty="0">
              <a:solidFill>
                <a:schemeClr val="tx1"/>
              </a:solidFill>
              <a:latin typeface="Comic Sans MS" pitchFamily="66" charset="0"/>
              <a:ea typeface="Roboto Slab" pitchFamily="2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1331640" y="3573016"/>
            <a:ext cx="4104456" cy="1872208"/>
          </a:xfrm>
          <a:prstGeom prst="straightConnector1">
            <a:avLst/>
          </a:prstGeom>
          <a:ln w="25400">
            <a:solidFill>
              <a:srgbClr val="5A3C7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 flipH="1">
            <a:off x="5508104" y="3212976"/>
            <a:ext cx="280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omic Sans MS" pitchFamily="66" charset="0"/>
                <a:ea typeface="Roboto Slab" pitchFamily="2" charset="0"/>
              </a:rPr>
              <a:t>Количество очков которые получает игрок за правильно угаданную </a:t>
            </a:r>
            <a:r>
              <a:rPr lang="ru-RU" sz="1200" dirty="0" smtClean="0">
                <a:latin typeface="Comic Sans MS" pitchFamily="66" charset="0"/>
                <a:ea typeface="Roboto Slab" pitchFamily="2" charset="0"/>
              </a:rPr>
              <a:t>букву или целое слово</a:t>
            </a:r>
            <a:endParaRPr lang="ru-RU" sz="1200" dirty="0">
              <a:latin typeface="Comic Sans MS" pitchFamily="66" charset="0"/>
              <a:ea typeface="Roboto Slab" pitchFamily="2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 flipH="1">
            <a:off x="5508104" y="5157192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omic Sans MS" pitchFamily="66" charset="0"/>
                <a:ea typeface="Roboto Slab" pitchFamily="2" charset="0"/>
              </a:rPr>
              <a:t> Игрок может открыть любую букву </a:t>
            </a:r>
            <a:r>
              <a:rPr lang="ru-RU" sz="1200" dirty="0" smtClean="0">
                <a:latin typeface="Comic Sans MS" pitchFamily="66" charset="0"/>
                <a:ea typeface="Roboto Slab" pitchFamily="2" charset="0"/>
              </a:rPr>
              <a:t> </a:t>
            </a:r>
            <a:r>
              <a:rPr lang="ru-RU" sz="1200" dirty="0">
                <a:latin typeface="Comic Sans MS" pitchFamily="66" charset="0"/>
                <a:ea typeface="Roboto Slab" pitchFamily="2" charset="0"/>
              </a:rPr>
              <a:t>(если эта буква встречается несколько раз, то открываются все)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 flipV="1">
            <a:off x="4067944" y="4509120"/>
            <a:ext cx="1368152" cy="72008"/>
          </a:xfrm>
          <a:prstGeom prst="straightConnector1">
            <a:avLst/>
          </a:prstGeom>
          <a:ln w="25400">
            <a:solidFill>
              <a:srgbClr val="5A3C7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4427984" y="3356992"/>
            <a:ext cx="1008112" cy="1588"/>
          </a:xfrm>
          <a:prstGeom prst="straightConnector1">
            <a:avLst/>
          </a:prstGeom>
          <a:ln w="25400">
            <a:solidFill>
              <a:srgbClr val="5A3C7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 flipH="1">
            <a:off x="5508104" y="4221088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omic Sans MS" pitchFamily="66" charset="0"/>
              </a:rPr>
              <a:t>Игрок может </a:t>
            </a:r>
            <a:r>
              <a:rPr lang="ru-RU" sz="1200" dirty="0" smtClean="0">
                <a:latin typeface="Comic Sans MS" pitchFamily="66" charset="0"/>
              </a:rPr>
              <a:t>забрать приз и выйти из игры  </a:t>
            </a:r>
            <a:r>
              <a:rPr lang="ru-RU" sz="1200" dirty="0">
                <a:latin typeface="Comic Sans MS" pitchFamily="66" charset="0"/>
              </a:rPr>
              <a:t>или продолжить </a:t>
            </a:r>
            <a:r>
              <a:rPr lang="ru-RU" sz="1200" dirty="0" smtClean="0">
                <a:latin typeface="Comic Sans MS" pitchFamily="66" charset="0"/>
              </a:rPr>
              <a:t>игру</a:t>
            </a:r>
            <a:endParaRPr lang="ru-RU" sz="1200" dirty="0">
              <a:latin typeface="Comic Sans MS" pitchFamily="66" charset="0"/>
              <a:ea typeface="Roboto Slab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  <p:bldP spid="11" grpId="0" animBg="1"/>
      <p:bldP spid="12" grpId="0" animBg="1"/>
      <p:bldP spid="19" grpId="0"/>
      <p:bldP spid="22" grpId="0"/>
      <p:bldP spid="33" grpId="0"/>
      <p:bldP spid="34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548499"/>
              </p:ext>
            </p:extLst>
          </p:nvPr>
        </p:nvGraphicFramePr>
        <p:xfrm>
          <a:off x="1331640" y="1340768"/>
          <a:ext cx="6480000" cy="3318240"/>
        </p:xfrm>
        <a:graphic>
          <a:graphicData uri="http://schemas.openxmlformats.org/drawingml/2006/table">
            <a:tbl>
              <a:tblPr>
                <a:effectLst>
                  <a:outerShdw blurRad="254000" dist="889000" dir="5400000" sx="80000" sy="80000" algn="t" rotWithShape="0">
                    <a:srgbClr val="7030A0">
                      <a:alpha val="60000"/>
                    </a:srgbClr>
                  </a:outerShdw>
                </a:effectLst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Ф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и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н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а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н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с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о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в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а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я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г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а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м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о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т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н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о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с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т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ь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к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л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740016"/>
                          </a:solidFill>
                        </a:rPr>
                        <a:t>I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г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л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в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40016"/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rgbClr val="740016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004048" y="116632"/>
            <a:ext cx="2635659" cy="163121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txBody>
          <a:bodyPr wrap="non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100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чудес</a:t>
            </a:r>
            <a:endParaRPr lang="ru-RU" sz="10000" dirty="0">
              <a:ln w="254000" cap="sq">
                <a:solidFill>
                  <a:srgbClr val="7030A0"/>
                </a:solidFill>
              </a:ln>
              <a:solidFill>
                <a:srgbClr val="7030A0"/>
              </a:solidFill>
              <a:effectLst/>
              <a:latin typeface="Monotype Corsiva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9672" y="116632"/>
            <a:ext cx="2978342" cy="1631215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100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Поле</a:t>
            </a:r>
            <a:endParaRPr lang="ru-RU" sz="10000" dirty="0">
              <a:ln w="254000" cap="sq">
                <a:solidFill>
                  <a:srgbClr val="7030A0"/>
                </a:solidFill>
              </a:ln>
              <a:solidFill>
                <a:srgbClr val="7030A0"/>
              </a:solidFill>
              <a:effectLst/>
              <a:latin typeface="Monotype Corsiva" pitchFamily="66" charset="0"/>
            </a:endParaRPr>
          </a:p>
        </p:txBody>
      </p:sp>
      <p:pic>
        <p:nvPicPr>
          <p:cNvPr id="6" name="Рисунок 5" descr="якубович1.jpg"/>
          <p:cNvPicPr>
            <a:picLocks noChangeAspect="1"/>
          </p:cNvPicPr>
          <p:nvPr/>
        </p:nvPicPr>
        <p:blipFill>
          <a:blip r:embed="rId3" cstate="print"/>
          <a:srcRect r="1226"/>
          <a:stretch>
            <a:fillRect/>
          </a:stretch>
        </p:blipFill>
        <p:spPr>
          <a:xfrm>
            <a:off x="6660232" y="4024362"/>
            <a:ext cx="2052812" cy="2573413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Скругленная прямоугольная выноска 6"/>
          <p:cNvSpPr/>
          <p:nvPr/>
        </p:nvSpPr>
        <p:spPr>
          <a:xfrm flipH="1">
            <a:off x="3275856" y="4365104"/>
            <a:ext cx="2880320" cy="1656184"/>
          </a:xfrm>
          <a:prstGeom prst="wedgeRoundRectCallout">
            <a:avLst>
              <a:gd name="adj1" fmla="val -77866"/>
              <a:gd name="adj2" fmla="val -26843"/>
              <a:gd name="adj3" fmla="val 16667"/>
            </a:avLst>
          </a:prstGeom>
          <a:solidFill>
            <a:schemeClr val="bg1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1F0A3E"/>
                </a:solidFill>
                <a:latin typeface="Comic Sans MS" pitchFamily="66" charset="0"/>
              </a:rPr>
              <a:t>Рады приветствовать первую тройку игроков!</a:t>
            </a:r>
            <a:endParaRPr lang="ru-RU" dirty="0">
              <a:solidFill>
                <a:srgbClr val="1F0A3E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7664" y="116632"/>
            <a:ext cx="3032887" cy="16312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10000" b="1" dirty="0" smtClean="0">
                <a:ln w="0" cap="sq">
                  <a:noFill/>
                </a:ln>
                <a:solidFill>
                  <a:srgbClr val="FFFF00"/>
                </a:solidFill>
                <a:effectLst/>
                <a:latin typeface="Monotype Corsiva" pitchFamily="66" charset="0"/>
              </a:rPr>
              <a:t>Поле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88024" y="116632"/>
            <a:ext cx="3024335" cy="16312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10000" b="1" dirty="0" smtClean="0">
                <a:ln w="0" cap="sq">
                  <a:noFill/>
                </a:ln>
                <a:solidFill>
                  <a:srgbClr val="FFFF00"/>
                </a:solidFill>
                <a:effectLst/>
                <a:latin typeface="Monotype Corsiva" pitchFamily="66" charset="0"/>
              </a:rPr>
              <a:t>чудес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131868"/>
              </p:ext>
            </p:extLst>
          </p:nvPr>
        </p:nvGraphicFramePr>
        <p:xfrm>
          <a:off x="1187624" y="1124744"/>
          <a:ext cx="6912768" cy="3240120"/>
        </p:xfrm>
        <a:graphic>
          <a:graphicData uri="http://schemas.openxmlformats.org/drawingml/2006/table">
            <a:tbl>
              <a:tblPr>
                <a:effectLst>
                  <a:outerShdw blurRad="254000" dist="889000" dir="5400000" sx="80000" sy="80000" algn="t" rotWithShape="0">
                    <a:srgbClr val="7030A0">
                      <a:alpha val="60000"/>
                    </a:srgbClr>
                  </a:outerShdw>
                </a:effectLst>
                <a:tableStyleId>{5C22544A-7EE6-4342-B048-85BDC9FD1C3A}</a:tableStyleId>
              </a:tblPr>
              <a:tblGrid>
                <a:gridCol w="576064"/>
                <a:gridCol w="576064"/>
                <a:gridCol w="576064"/>
                <a:gridCol w="575824"/>
                <a:gridCol w="576304"/>
                <a:gridCol w="576064"/>
                <a:gridCol w="576064"/>
                <a:gridCol w="576064"/>
                <a:gridCol w="576064"/>
                <a:gridCol w="576064"/>
                <a:gridCol w="576064"/>
                <a:gridCol w="576064"/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635896" y="260648"/>
            <a:ext cx="2068195" cy="92333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txBody>
          <a:bodyPr wrap="non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en-US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I</a:t>
            </a:r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  </a:t>
            </a:r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тур</a:t>
            </a:r>
            <a:endParaRPr lang="ru-RU" sz="5400" dirty="0">
              <a:ln w="254000" cap="sq">
                <a:solidFill>
                  <a:srgbClr val="7030A0"/>
                </a:solidFill>
              </a:ln>
              <a:solidFill>
                <a:srgbClr val="7030A0"/>
              </a:solidFill>
              <a:effectLst/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1840" y="-243408"/>
            <a:ext cx="3032887" cy="16312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en-US" sz="54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I  </a:t>
            </a:r>
            <a:r>
              <a:rPr lang="ru-RU" sz="54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  тур</a:t>
            </a:r>
            <a:r>
              <a:rPr lang="en-US" sz="100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10000" b="1" dirty="0" smtClean="0">
              <a:ln w="0" cap="sq">
                <a:noFill/>
              </a:ln>
              <a:solidFill>
                <a:srgbClr val="FFFF00"/>
              </a:solidFill>
              <a:effectLst/>
              <a:latin typeface="Monotype Corsiva" pitchFamily="66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0" y="2780928"/>
            <a:ext cx="4752528" cy="4608512"/>
            <a:chOff x="-818172" y="2321435"/>
            <a:chExt cx="5821523" cy="5924249"/>
          </a:xfrm>
        </p:grpSpPr>
        <p:sp>
          <p:nvSpPr>
            <p:cNvPr id="10" name="TextBox 9"/>
            <p:cNvSpPr txBox="1"/>
            <p:nvPr/>
          </p:nvSpPr>
          <p:spPr>
            <a:xfrm rot="15508784">
              <a:off x="3707785" y="5013928"/>
              <a:ext cx="857256" cy="4436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13" dirty="0">
                  <a:solidFill>
                    <a:srgbClr val="4B5456"/>
                  </a:solidFill>
                  <a:sym typeface="Wingdings" pitchFamily="2" charset="2"/>
                </a:rPr>
                <a:t>Б</a:t>
              </a:r>
              <a:endParaRPr lang="ru-RU" sz="1013" dirty="0">
                <a:solidFill>
                  <a:srgbClr val="4B5456"/>
                </a:solidFill>
              </a:endParaRPr>
            </a:p>
          </p:txBody>
        </p:sp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818172" y="2321435"/>
              <a:ext cx="5821523" cy="5924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3" name="Рисунок 12" descr="якубович1.jpg"/>
          <p:cNvPicPr>
            <a:picLocks noChangeAspect="1"/>
          </p:cNvPicPr>
          <p:nvPr/>
        </p:nvPicPr>
        <p:blipFill>
          <a:blip r:embed="rId5" cstate="print"/>
          <a:srcRect r="1226" b="46835"/>
          <a:stretch>
            <a:fillRect/>
          </a:stretch>
        </p:blipFill>
        <p:spPr>
          <a:xfrm>
            <a:off x="5796136" y="3068960"/>
            <a:ext cx="3133239" cy="2088232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" name="Скругленная прямоугольная выноска 13"/>
          <p:cNvSpPr/>
          <p:nvPr/>
        </p:nvSpPr>
        <p:spPr>
          <a:xfrm>
            <a:off x="4427984" y="5108484"/>
            <a:ext cx="3888432" cy="1440160"/>
          </a:xfrm>
          <a:prstGeom prst="wedgeRoundRectCallout">
            <a:avLst>
              <a:gd name="adj1" fmla="val 18182"/>
              <a:gd name="adj2" fmla="val -77184"/>
              <a:gd name="adj3" fmla="val 16667"/>
            </a:avLst>
          </a:prstGeom>
          <a:solidFill>
            <a:srgbClr val="D8C2DC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1F0A3E"/>
                </a:solidFill>
              </a:rPr>
              <a:t>Примерно тысячу лет назад появились первые бумажные деньги. В какой стране </a:t>
            </a:r>
            <a:r>
              <a:rPr lang="ru-RU" dirty="0">
                <a:solidFill>
                  <a:srgbClr val="1F0A3E"/>
                </a:solidFill>
              </a:rPr>
              <a:t>это</a:t>
            </a:r>
            <a:r>
              <a:rPr lang="ru-RU" dirty="0" smtClean="0">
                <a:solidFill>
                  <a:srgbClr val="1F0A3E"/>
                </a:solidFill>
              </a:rPr>
              <a:t> было?</a:t>
            </a:r>
            <a:endParaRPr lang="ru-RU" dirty="0">
              <a:solidFill>
                <a:srgbClr val="1F0A3E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2555776" y="4149080"/>
            <a:ext cx="864096" cy="720080"/>
          </a:xfrm>
          <a:prstGeom prst="straightConnector1">
            <a:avLst/>
          </a:prstGeom>
          <a:ln w="47625">
            <a:solidFill>
              <a:srgbClr val="1F0A3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187624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  <a:effectLst/>
              </a:rPr>
              <a:t>К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763688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  <a:effectLst/>
              </a:rPr>
              <a:t>и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339752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  <a:effectLst/>
              </a:rPr>
              <a:t>т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915816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  <a:effectLst/>
              </a:rPr>
              <a:t>а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491880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  <a:effectLst/>
              </a:rPr>
              <a:t>й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9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0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0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14" grpId="0" build="allAtOnce" animBg="1"/>
      <p:bldP spid="19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131868"/>
              </p:ext>
            </p:extLst>
          </p:nvPr>
        </p:nvGraphicFramePr>
        <p:xfrm>
          <a:off x="1187624" y="1124744"/>
          <a:ext cx="6912768" cy="3240120"/>
        </p:xfrm>
        <a:graphic>
          <a:graphicData uri="http://schemas.openxmlformats.org/drawingml/2006/table">
            <a:tbl>
              <a:tblPr>
                <a:effectLst>
                  <a:outerShdw blurRad="254000" dist="889000" dir="5400000" sx="80000" sy="80000" algn="t" rotWithShape="0">
                    <a:srgbClr val="7030A0">
                      <a:alpha val="60000"/>
                    </a:srgbClr>
                  </a:outerShdw>
                </a:effectLst>
                <a:tableStyleId>{5C22544A-7EE6-4342-B048-85BDC9FD1C3A}</a:tableStyleId>
              </a:tblPr>
              <a:tblGrid>
                <a:gridCol w="576064"/>
                <a:gridCol w="576064"/>
                <a:gridCol w="576064"/>
                <a:gridCol w="575824"/>
                <a:gridCol w="576304"/>
                <a:gridCol w="576064"/>
                <a:gridCol w="576064"/>
                <a:gridCol w="576064"/>
                <a:gridCol w="576064"/>
                <a:gridCol w="576064"/>
                <a:gridCol w="576064"/>
                <a:gridCol w="576064"/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04450" y="260648"/>
            <a:ext cx="2331087" cy="92333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txBody>
          <a:bodyPr wrap="non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en-US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II</a:t>
            </a:r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  </a:t>
            </a:r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тур</a:t>
            </a:r>
            <a:endParaRPr lang="ru-RU" sz="5400" dirty="0">
              <a:ln w="254000" cap="sq">
                <a:solidFill>
                  <a:srgbClr val="7030A0"/>
                </a:solidFill>
              </a:ln>
              <a:solidFill>
                <a:srgbClr val="7030A0"/>
              </a:solidFill>
              <a:effectLst/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1840" y="-243408"/>
            <a:ext cx="3032887" cy="16312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en-US" sz="54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II  </a:t>
            </a:r>
            <a:r>
              <a:rPr lang="ru-RU" sz="54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  тур</a:t>
            </a:r>
            <a:r>
              <a:rPr lang="en-US" sz="100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10000" b="1" dirty="0" smtClean="0">
              <a:ln w="0" cap="sq">
                <a:noFill/>
              </a:ln>
              <a:solidFill>
                <a:srgbClr val="FFFF00"/>
              </a:solidFill>
              <a:effectLst/>
              <a:latin typeface="Monotype Corsiva" pitchFamily="66" charset="0"/>
            </a:endParaRPr>
          </a:p>
        </p:txBody>
      </p:sp>
      <p:grpSp>
        <p:nvGrpSpPr>
          <p:cNvPr id="2" name="Группа 8"/>
          <p:cNvGrpSpPr/>
          <p:nvPr/>
        </p:nvGrpSpPr>
        <p:grpSpPr>
          <a:xfrm>
            <a:off x="0" y="2780928"/>
            <a:ext cx="4752528" cy="4608512"/>
            <a:chOff x="-818172" y="2321435"/>
            <a:chExt cx="5821523" cy="5924249"/>
          </a:xfrm>
        </p:grpSpPr>
        <p:sp>
          <p:nvSpPr>
            <p:cNvPr id="10" name="TextBox 9"/>
            <p:cNvSpPr txBox="1"/>
            <p:nvPr/>
          </p:nvSpPr>
          <p:spPr>
            <a:xfrm rot="15508784">
              <a:off x="3707785" y="5013928"/>
              <a:ext cx="857256" cy="4436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13" dirty="0">
                  <a:solidFill>
                    <a:srgbClr val="4B5456"/>
                  </a:solidFill>
                  <a:sym typeface="Wingdings" pitchFamily="2" charset="2"/>
                </a:rPr>
                <a:t>Б</a:t>
              </a:r>
              <a:endParaRPr lang="ru-RU" sz="1013" dirty="0">
                <a:solidFill>
                  <a:srgbClr val="4B5456"/>
                </a:solidFill>
              </a:endParaRPr>
            </a:p>
          </p:txBody>
        </p:sp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818172" y="2321435"/>
              <a:ext cx="5821523" cy="5924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3" name="Рисунок 12" descr="якубович1.jpg"/>
          <p:cNvPicPr>
            <a:picLocks noChangeAspect="1"/>
          </p:cNvPicPr>
          <p:nvPr/>
        </p:nvPicPr>
        <p:blipFill>
          <a:blip r:embed="rId5" cstate="print"/>
          <a:srcRect r="1226" b="46835"/>
          <a:stretch>
            <a:fillRect/>
          </a:stretch>
        </p:blipFill>
        <p:spPr>
          <a:xfrm>
            <a:off x="5796136" y="3068960"/>
            <a:ext cx="3133239" cy="2088232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" name="Скругленная прямоугольная выноска 13"/>
          <p:cNvSpPr/>
          <p:nvPr/>
        </p:nvSpPr>
        <p:spPr>
          <a:xfrm>
            <a:off x="4426863" y="5047985"/>
            <a:ext cx="4429383" cy="1728192"/>
          </a:xfrm>
          <a:prstGeom prst="wedgeRoundRectCallout">
            <a:avLst>
              <a:gd name="adj1" fmla="val 18182"/>
              <a:gd name="adj2" fmla="val -77184"/>
              <a:gd name="adj3" fmla="val 16667"/>
            </a:avLst>
          </a:prstGeom>
          <a:solidFill>
            <a:srgbClr val="D8C2DC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1F0A3E"/>
                </a:solidFill>
              </a:rPr>
              <a:t>В древние времена у каждого народа были свои деньги. В Эфиопии – это соль, на острове Санта-</a:t>
            </a:r>
            <a:r>
              <a:rPr lang="ru-RU" dirty="0" err="1" smtClean="0">
                <a:solidFill>
                  <a:srgbClr val="1F0A3E"/>
                </a:solidFill>
              </a:rPr>
              <a:t>Крус</a:t>
            </a:r>
            <a:r>
              <a:rPr lang="ru-RU" dirty="0" smtClean="0">
                <a:solidFill>
                  <a:srgbClr val="1F0A3E"/>
                </a:solidFill>
              </a:rPr>
              <a:t>  деньгами служили перья тропических птиц. А что служило деньгами тысячу лет назад в Индии?</a:t>
            </a:r>
            <a:endParaRPr lang="ru-RU" sz="3600" dirty="0">
              <a:solidFill>
                <a:srgbClr val="1F0A3E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2555776" y="4149080"/>
            <a:ext cx="864096" cy="720080"/>
          </a:xfrm>
          <a:prstGeom prst="straightConnector1">
            <a:avLst/>
          </a:prstGeom>
          <a:ln w="47625">
            <a:solidFill>
              <a:srgbClr val="1F0A3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187624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  <a:effectLst/>
              </a:rPr>
              <a:t>Р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763688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А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339752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К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915816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  <a:effectLst/>
              </a:rPr>
              <a:t>У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491880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</a:rPr>
              <a:t>Ш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067944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rgbClr val="1F0A3E"/>
                </a:solidFill>
                <a:effectLst/>
              </a:rPr>
              <a:t>К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644008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И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 flipH="1">
            <a:off x="3347864" y="2420888"/>
            <a:ext cx="3744416" cy="936104"/>
          </a:xfrm>
          <a:prstGeom prst="wedgeRoundRectCallout">
            <a:avLst>
              <a:gd name="adj1" fmla="val -41111"/>
              <a:gd name="adj2" fmla="val 97608"/>
              <a:gd name="adj3" fmla="val 16667"/>
            </a:avLst>
          </a:prstGeom>
          <a:solidFill>
            <a:srgbClr val="D8C2DC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1F0A3E"/>
                </a:solidFill>
                <a:latin typeface="Comic Sans MS" pitchFamily="66" charset="0"/>
              </a:rPr>
              <a:t>Рады приветствовать вторую тройку игроков!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7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8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0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0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14" grpId="0" uiExpand="1" build="allAtOnce" animBg="1"/>
      <p:bldP spid="19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23" grpId="0" animBg="1"/>
      <p:bldP spid="2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131868"/>
              </p:ext>
            </p:extLst>
          </p:nvPr>
        </p:nvGraphicFramePr>
        <p:xfrm>
          <a:off x="1187624" y="1124744"/>
          <a:ext cx="6912768" cy="3240120"/>
        </p:xfrm>
        <a:graphic>
          <a:graphicData uri="http://schemas.openxmlformats.org/drawingml/2006/table">
            <a:tbl>
              <a:tblPr>
                <a:effectLst>
                  <a:outerShdw blurRad="254000" dist="889000" dir="5400000" sx="80000" sy="80000" algn="t" rotWithShape="0">
                    <a:srgbClr val="7030A0">
                      <a:alpha val="60000"/>
                    </a:srgbClr>
                  </a:outerShdw>
                </a:effectLst>
                <a:tableStyleId>{5C22544A-7EE6-4342-B048-85BDC9FD1C3A}</a:tableStyleId>
              </a:tblPr>
              <a:tblGrid>
                <a:gridCol w="576064"/>
                <a:gridCol w="576064"/>
                <a:gridCol w="576064"/>
                <a:gridCol w="575824"/>
                <a:gridCol w="576304"/>
                <a:gridCol w="576064"/>
                <a:gridCol w="576064"/>
                <a:gridCol w="576064"/>
                <a:gridCol w="576064"/>
                <a:gridCol w="576064"/>
                <a:gridCol w="576064"/>
                <a:gridCol w="576064"/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73004" y="260648"/>
            <a:ext cx="2593980" cy="92333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txBody>
          <a:bodyPr wrap="non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en-US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III</a:t>
            </a:r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  </a:t>
            </a:r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тур</a:t>
            </a:r>
            <a:endParaRPr lang="ru-RU" sz="5400" dirty="0">
              <a:ln w="254000" cap="sq">
                <a:solidFill>
                  <a:srgbClr val="7030A0"/>
                </a:solidFill>
              </a:ln>
              <a:solidFill>
                <a:srgbClr val="7030A0"/>
              </a:solidFill>
              <a:effectLst/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1840" y="-243408"/>
            <a:ext cx="3032887" cy="16312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en-US" sz="54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III  </a:t>
            </a:r>
            <a:r>
              <a:rPr lang="ru-RU" sz="54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  тур</a:t>
            </a:r>
            <a:r>
              <a:rPr lang="en-US" sz="100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10000" b="1" dirty="0" smtClean="0">
              <a:ln w="0" cap="sq">
                <a:noFill/>
              </a:ln>
              <a:solidFill>
                <a:srgbClr val="FFFF00"/>
              </a:solidFill>
              <a:effectLst/>
              <a:latin typeface="Monotype Corsiva" pitchFamily="66" charset="0"/>
            </a:endParaRPr>
          </a:p>
        </p:txBody>
      </p:sp>
      <p:grpSp>
        <p:nvGrpSpPr>
          <p:cNvPr id="2" name="Группа 8"/>
          <p:cNvGrpSpPr/>
          <p:nvPr/>
        </p:nvGrpSpPr>
        <p:grpSpPr>
          <a:xfrm>
            <a:off x="0" y="2780928"/>
            <a:ext cx="4752528" cy="4608512"/>
            <a:chOff x="-818172" y="2321435"/>
            <a:chExt cx="5821523" cy="5924249"/>
          </a:xfrm>
        </p:grpSpPr>
        <p:sp>
          <p:nvSpPr>
            <p:cNvPr id="10" name="TextBox 9"/>
            <p:cNvSpPr txBox="1"/>
            <p:nvPr/>
          </p:nvSpPr>
          <p:spPr>
            <a:xfrm rot="15508784">
              <a:off x="3707785" y="5013928"/>
              <a:ext cx="857256" cy="4436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13" dirty="0">
                  <a:solidFill>
                    <a:srgbClr val="4B5456"/>
                  </a:solidFill>
                  <a:sym typeface="Wingdings" pitchFamily="2" charset="2"/>
                </a:rPr>
                <a:t>Б</a:t>
              </a:r>
              <a:endParaRPr lang="ru-RU" sz="1013" dirty="0">
                <a:solidFill>
                  <a:srgbClr val="4B5456"/>
                </a:solidFill>
              </a:endParaRPr>
            </a:p>
          </p:txBody>
        </p:sp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818172" y="2321435"/>
              <a:ext cx="5821523" cy="5924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3" name="Рисунок 12" descr="якубович1.jpg"/>
          <p:cNvPicPr>
            <a:picLocks noChangeAspect="1"/>
          </p:cNvPicPr>
          <p:nvPr/>
        </p:nvPicPr>
        <p:blipFill>
          <a:blip r:embed="rId4" cstate="print"/>
          <a:srcRect r="1226" b="46835"/>
          <a:stretch>
            <a:fillRect/>
          </a:stretch>
        </p:blipFill>
        <p:spPr>
          <a:xfrm>
            <a:off x="5796136" y="3068960"/>
            <a:ext cx="3133239" cy="2088232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" name="Скругленная прямоугольная выноска 13"/>
          <p:cNvSpPr/>
          <p:nvPr/>
        </p:nvSpPr>
        <p:spPr>
          <a:xfrm>
            <a:off x="4499992" y="5085184"/>
            <a:ext cx="3888432" cy="1440160"/>
          </a:xfrm>
          <a:prstGeom prst="wedgeRoundRectCallout">
            <a:avLst>
              <a:gd name="adj1" fmla="val 18182"/>
              <a:gd name="adj2" fmla="val -77184"/>
              <a:gd name="adj3" fmla="val 16667"/>
            </a:avLst>
          </a:prstGeom>
          <a:solidFill>
            <a:srgbClr val="D8C2DC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1F0A3E"/>
                </a:solidFill>
              </a:rPr>
              <a:t>В Древнем Китае в центре монет делали отверстие, чтобы их можно было нанизывать на шнурок. Из какого материала отливали монеты в Древнем Китае?</a:t>
            </a:r>
            <a:endParaRPr lang="ru-RU" sz="3600" dirty="0">
              <a:solidFill>
                <a:srgbClr val="1F0A3E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2555776" y="4149080"/>
            <a:ext cx="864096" cy="720080"/>
          </a:xfrm>
          <a:prstGeom prst="straightConnector1">
            <a:avLst/>
          </a:prstGeom>
          <a:ln w="47625">
            <a:solidFill>
              <a:srgbClr val="1F0A3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187624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Ч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763688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У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339752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Г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915816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У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491880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Н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 flipH="1">
            <a:off x="3275856" y="2348880"/>
            <a:ext cx="3635054" cy="1008112"/>
          </a:xfrm>
          <a:prstGeom prst="wedgeRoundRectCallout">
            <a:avLst>
              <a:gd name="adj1" fmla="val -41111"/>
              <a:gd name="adj2" fmla="val 97608"/>
              <a:gd name="adj3" fmla="val 16667"/>
            </a:avLst>
          </a:prstGeom>
          <a:solidFill>
            <a:srgbClr val="D8C2DC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1F0A3E"/>
                </a:solidFill>
                <a:latin typeface="Comic Sans MS" pitchFamily="66" charset="0"/>
              </a:rPr>
              <a:t>Рады приветствовать третью тройку игроков!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7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8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8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0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14" grpId="0" build="allAtOnce" animBg="1"/>
      <p:bldP spid="19" grpId="0" animBg="1"/>
      <p:bldP spid="36" grpId="0" animBg="1"/>
      <p:bldP spid="37" grpId="0" animBg="1"/>
      <p:bldP spid="38" grpId="0" animBg="1"/>
      <p:bldP spid="39" grpId="0" animBg="1"/>
      <p:bldP spid="23" grpId="0" animBg="1"/>
      <p:bldP spid="2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131868"/>
              </p:ext>
            </p:extLst>
          </p:nvPr>
        </p:nvGraphicFramePr>
        <p:xfrm>
          <a:off x="1187624" y="1124744"/>
          <a:ext cx="6912768" cy="3240120"/>
        </p:xfrm>
        <a:graphic>
          <a:graphicData uri="http://schemas.openxmlformats.org/drawingml/2006/table">
            <a:tbl>
              <a:tblPr>
                <a:effectLst>
                  <a:outerShdw blurRad="254000" dist="889000" dir="5400000" sx="80000" sy="80000" algn="t" rotWithShape="0">
                    <a:srgbClr val="7030A0">
                      <a:alpha val="60000"/>
                    </a:srgbClr>
                  </a:outerShdw>
                </a:effectLst>
                <a:tableStyleId>{5C22544A-7EE6-4342-B048-85BDC9FD1C3A}</a:tableStyleId>
              </a:tblPr>
              <a:tblGrid>
                <a:gridCol w="576064"/>
                <a:gridCol w="576064"/>
                <a:gridCol w="576064"/>
                <a:gridCol w="575824"/>
                <a:gridCol w="576304"/>
                <a:gridCol w="576064"/>
                <a:gridCol w="576064"/>
                <a:gridCol w="576064"/>
                <a:gridCol w="576064"/>
                <a:gridCol w="576064"/>
                <a:gridCol w="576064"/>
                <a:gridCol w="576064"/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1F0A3E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3084">
                        <a:alpha val="64000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89837" y="260648"/>
            <a:ext cx="2560317" cy="92333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txBody>
          <a:bodyPr wrap="non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   </a:t>
            </a:r>
            <a:r>
              <a:rPr lang="ru-RU" sz="5400" dirty="0" smtClean="0">
                <a:ln w="254000" cap="sq">
                  <a:solidFill>
                    <a:srgbClr val="7030A0"/>
                  </a:solidFill>
                </a:ln>
                <a:solidFill>
                  <a:srgbClr val="7030A0"/>
                </a:solidFill>
                <a:latin typeface="Monotype Corsiva" pitchFamily="66" charset="0"/>
              </a:rPr>
              <a:t>Финал</a:t>
            </a:r>
            <a:endParaRPr lang="ru-RU" sz="5400" dirty="0">
              <a:ln w="254000" cap="sq">
                <a:solidFill>
                  <a:srgbClr val="7030A0"/>
                </a:solidFill>
              </a:ln>
              <a:solidFill>
                <a:srgbClr val="7030A0"/>
              </a:solidFill>
              <a:effectLst/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9872" y="260648"/>
            <a:ext cx="3032887" cy="923330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square" rtlCol="0">
            <a:spAutoFit/>
            <a:sp3d>
              <a:bevelT w="0" h="0"/>
              <a:contourClr>
                <a:srgbClr val="7030A0"/>
              </a:contourClr>
            </a:sp3d>
          </a:bodyPr>
          <a:lstStyle/>
          <a:p>
            <a:pPr algn="ctr"/>
            <a:r>
              <a:rPr lang="ru-RU" sz="5400" b="1" dirty="0" smtClean="0">
                <a:ln w="0" cap="sq">
                  <a:noFill/>
                </a:ln>
                <a:solidFill>
                  <a:srgbClr val="FFFF00"/>
                </a:solidFill>
                <a:latin typeface="Monotype Corsiva" pitchFamily="66" charset="0"/>
              </a:rPr>
              <a:t>Финал</a:t>
            </a:r>
            <a:endParaRPr lang="ru-RU" sz="10000" b="1" dirty="0" smtClean="0">
              <a:ln w="0" cap="sq">
                <a:noFill/>
              </a:ln>
              <a:solidFill>
                <a:srgbClr val="FFFF00"/>
              </a:solidFill>
              <a:effectLst/>
              <a:latin typeface="Monotype Corsiva" pitchFamily="66" charset="0"/>
            </a:endParaRPr>
          </a:p>
        </p:txBody>
      </p:sp>
      <p:grpSp>
        <p:nvGrpSpPr>
          <p:cNvPr id="2" name="Группа 8"/>
          <p:cNvGrpSpPr/>
          <p:nvPr/>
        </p:nvGrpSpPr>
        <p:grpSpPr>
          <a:xfrm>
            <a:off x="-108520" y="2492896"/>
            <a:ext cx="4861048" cy="4896544"/>
            <a:chOff x="-818172" y="2321435"/>
            <a:chExt cx="5821523" cy="5924249"/>
          </a:xfrm>
        </p:grpSpPr>
        <p:sp>
          <p:nvSpPr>
            <p:cNvPr id="10" name="TextBox 9"/>
            <p:cNvSpPr txBox="1"/>
            <p:nvPr/>
          </p:nvSpPr>
          <p:spPr>
            <a:xfrm rot="15508784">
              <a:off x="3707785" y="5013928"/>
              <a:ext cx="857256" cy="4436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13" dirty="0">
                  <a:solidFill>
                    <a:srgbClr val="4B5456"/>
                  </a:solidFill>
                  <a:sym typeface="Wingdings" pitchFamily="2" charset="2"/>
                </a:rPr>
                <a:t>Б</a:t>
              </a:r>
              <a:endParaRPr lang="ru-RU" sz="1013" dirty="0">
                <a:solidFill>
                  <a:srgbClr val="4B5456"/>
                </a:solidFill>
              </a:endParaRPr>
            </a:p>
          </p:txBody>
        </p:sp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818172" y="2321435"/>
              <a:ext cx="5821523" cy="5924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3" name="Рисунок 12" descr="якубович1.jpg"/>
          <p:cNvPicPr>
            <a:picLocks noChangeAspect="1"/>
          </p:cNvPicPr>
          <p:nvPr/>
        </p:nvPicPr>
        <p:blipFill>
          <a:blip r:embed="rId4" cstate="print"/>
          <a:srcRect r="1226" b="46835"/>
          <a:stretch>
            <a:fillRect/>
          </a:stretch>
        </p:blipFill>
        <p:spPr>
          <a:xfrm>
            <a:off x="5796136" y="3068960"/>
            <a:ext cx="3133239" cy="2088232"/>
          </a:xfrm>
          <a:prstGeom prst="ellipse">
            <a:avLst/>
          </a:prstGeom>
          <a:ln w="63500" cap="rnd">
            <a:solidFill>
              <a:srgbClr val="D8C2D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" name="Скругленная прямоугольная выноска 13"/>
          <p:cNvSpPr/>
          <p:nvPr/>
        </p:nvSpPr>
        <p:spPr>
          <a:xfrm>
            <a:off x="4499992" y="5085184"/>
            <a:ext cx="3888432" cy="1440160"/>
          </a:xfrm>
          <a:prstGeom prst="wedgeRoundRectCallout">
            <a:avLst>
              <a:gd name="adj1" fmla="val 18182"/>
              <a:gd name="adj2" fmla="val -77184"/>
              <a:gd name="adj3" fmla="val 16667"/>
            </a:avLst>
          </a:prstGeom>
          <a:solidFill>
            <a:srgbClr val="D8C2DC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1F0A3E"/>
                </a:solidFill>
              </a:rPr>
              <a:t>В старину на Руси одной из самых мелких монет сначала была монета 2 копейки, а позднее – полкопейки. А как называлась эта малоценная монета?</a:t>
            </a:r>
            <a:endParaRPr lang="ru-RU" dirty="0">
              <a:solidFill>
                <a:srgbClr val="1F0A3E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2555776" y="4149080"/>
            <a:ext cx="864096" cy="720080"/>
          </a:xfrm>
          <a:prstGeom prst="straightConnector1">
            <a:avLst/>
          </a:prstGeom>
          <a:ln w="47625">
            <a:solidFill>
              <a:srgbClr val="1F0A3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187624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Г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763688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Р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339752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О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915816" y="1628800"/>
            <a:ext cx="538710" cy="576064"/>
          </a:xfrm>
          <a:prstGeom prst="rect">
            <a:avLst/>
          </a:prstGeom>
          <a:solidFill>
            <a:srgbClr val="1F0A3E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1F0A3E"/>
                </a:solidFill>
              </a:rPr>
              <a:t>Ш</a:t>
            </a:r>
            <a:endParaRPr lang="ru-RU" sz="3200" dirty="0">
              <a:solidFill>
                <a:srgbClr val="1F0A3E"/>
              </a:solidFill>
              <a:effectLst/>
            </a:endParaRPr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 flipH="1">
            <a:off x="3059832" y="2348880"/>
            <a:ext cx="3888432" cy="864096"/>
          </a:xfrm>
          <a:prstGeom prst="wedgeRoundRectCallout">
            <a:avLst>
              <a:gd name="adj1" fmla="val -41111"/>
              <a:gd name="adj2" fmla="val 97608"/>
              <a:gd name="adj3" fmla="val 16667"/>
            </a:avLst>
          </a:prstGeom>
          <a:solidFill>
            <a:srgbClr val="D8C2DC"/>
          </a:solidFill>
          <a:ln>
            <a:solidFill>
              <a:srgbClr val="6C3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1F0A3E"/>
                </a:solidFill>
                <a:latin typeface="Comic Sans MS" pitchFamily="66" charset="0"/>
              </a:rPr>
              <a:t>Всех победителей поздравляю с прохождением в финал! Послушайте вопрос этого тура.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8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0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14" grpId="0" build="allAtOnce" animBg="1"/>
      <p:bldP spid="19" grpId="0" animBg="1"/>
      <p:bldP spid="36" grpId="0" animBg="1"/>
      <p:bldP spid="37" grpId="0" animBg="1"/>
      <p:bldP spid="38" grpId="0" animBg="1"/>
      <p:bldP spid="23" grpId="0" animBg="1"/>
      <p:bldP spid="23" grpId="1" animBg="1"/>
    </p:bldLst>
  </p:timing>
</p:sld>
</file>

<file path=ppt/theme/theme1.xml><?xml version="1.0" encoding="utf-8"?>
<a:theme xmlns:a="http://schemas.openxmlformats.org/drawingml/2006/main" name="1200054">
  <a:themeElements>
    <a:clrScheme name="Оформление по умолчанию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Оформление по умолчанию">
      <a:majorFont>
        <a:latin typeface="Majestic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1200054</Template>
  <TotalTime>928</TotalTime>
  <Words>583</Words>
  <Application>Microsoft Office PowerPoint</Application>
  <PresentationFormat>Экран (4:3)</PresentationFormat>
  <Paragraphs>161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Calibri</vt:lpstr>
      <vt:lpstr>Comic Sans MS</vt:lpstr>
      <vt:lpstr>Majestic</vt:lpstr>
      <vt:lpstr>Monotype Corsiva</vt:lpstr>
      <vt:lpstr>Roboto Slab</vt:lpstr>
      <vt:lpstr>Times New Roman</vt:lpstr>
      <vt:lpstr>Wingdings</vt:lpstr>
      <vt:lpstr>1200054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almaz</cp:lastModifiedBy>
  <cp:revision>77</cp:revision>
  <dcterms:created xsi:type="dcterms:W3CDTF">2017-01-15T08:24:44Z</dcterms:created>
  <dcterms:modified xsi:type="dcterms:W3CDTF">2025-03-23T03:42:29Z</dcterms:modified>
</cp:coreProperties>
</file>