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319" r:id="rId4"/>
    <p:sldId id="346" r:id="rId5"/>
    <p:sldId id="321" r:id="rId6"/>
    <p:sldId id="347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8" r:id="rId26"/>
    <p:sldId id="342" r:id="rId27"/>
    <p:sldId id="343" r:id="rId28"/>
    <p:sldId id="345" r:id="rId29"/>
    <p:sldId id="284" r:id="rId30"/>
    <p:sldId id="34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2F04"/>
    <a:srgbClr val="351413"/>
    <a:srgbClr val="212911"/>
    <a:srgbClr val="1A210D"/>
    <a:srgbClr val="460046"/>
    <a:srgbClr val="800080"/>
    <a:srgbClr val="AE5DFF"/>
    <a:srgbClr val="D4D3DF"/>
    <a:srgbClr val="DBD3E5"/>
    <a:srgbClr val="FDE8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3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960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84489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79828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28779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46697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58762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841033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766289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6938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83808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928471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54373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24752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797017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8170156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7437576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6469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333558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000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00608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67918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44576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97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46666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468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7787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74794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32362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26" Type="http://schemas.openxmlformats.org/officeDocument/2006/relationships/slide" Target="slide25.xml"/><Relationship Id="rId3" Type="http://schemas.openxmlformats.org/officeDocument/2006/relationships/image" Target="../media/image2.jpeg"/><Relationship Id="rId21" Type="http://schemas.openxmlformats.org/officeDocument/2006/relationships/slide" Target="slide20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5" Type="http://schemas.openxmlformats.org/officeDocument/2006/relationships/slide" Target="slide24.xml"/><Relationship Id="rId2" Type="http://schemas.openxmlformats.org/officeDocument/2006/relationships/notesSlide" Target="../notesSlides/notesSlide2.xml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28" Type="http://schemas.openxmlformats.org/officeDocument/2006/relationships/slide" Target="slide27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31" Type="http://schemas.openxmlformats.org/officeDocument/2006/relationships/image" Target="../media/image6.png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1.xml"/><Relationship Id="rId27" Type="http://schemas.openxmlformats.org/officeDocument/2006/relationships/slide" Target="slide26.xml"/><Relationship Id="rId30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reisfree.com/content1/pic/zip/201122421113324977801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01.yapfiles.ru/files/496437/uzor.png" TargetMode="External"/><Relationship Id="rId5" Type="http://schemas.openxmlformats.org/officeDocument/2006/relationships/hyperlink" Target="http://img3.proshkolu.ru/content/media/pic/std/1000000/735000/734039-8f53ddc9c9751a99.jpg" TargetMode="External"/><Relationship Id="rId4" Type="http://schemas.openxmlformats.org/officeDocument/2006/relationships/hyperlink" Target="http://sluhi.com.ua/images/news/58-12022225594794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lenaranko.ucoz.ru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260648"/>
            <a:ext cx="8640960" cy="54476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800" b="1" spc="50" dirty="0" smtClean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Внеурочная </a:t>
            </a:r>
            <a:r>
              <a:rPr lang="ru-RU" sz="2800" b="1" spc="50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</a:p>
          <a:p>
            <a:pPr lvl="0" algn="ctr"/>
            <a:r>
              <a:rPr lang="ru-RU" sz="2800" b="1" spc="50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«Финансовая грамотность»</a:t>
            </a:r>
          </a:p>
          <a:p>
            <a:pPr lvl="0" algn="ctr"/>
            <a:endParaRPr lang="ru-RU" sz="2800" b="1" spc="50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Модуль 1</a:t>
            </a:r>
          </a:p>
          <a:p>
            <a:pPr lvl="0" algn="ctr"/>
            <a:r>
              <a:rPr lang="ru-RU" sz="28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«Как 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появились деньги и 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какими 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они бывают»</a:t>
            </a:r>
            <a:endParaRPr lang="ru-RU" sz="2800" b="1" cap="none" spc="50" dirty="0" smtClean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spc="50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cap="none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класс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almaz\Desktop\3UfM6c6RnO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" t="17416" r="2309" b="16355"/>
          <a:stretch/>
        </p:blipFill>
        <p:spPr bwMode="auto">
          <a:xfrm>
            <a:off x="6012160" y="5373216"/>
            <a:ext cx="2699792" cy="12594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7632848" cy="22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endParaRPr lang="ru-RU" sz="2800" i="1" dirty="0" smtClean="0"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endParaRPr lang="ru-RU" sz="2800" b="1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endParaRPr lang="ru-RU" sz="2800" b="1" i="1" dirty="0">
              <a:solidFill>
                <a:srgbClr val="C00000"/>
              </a:solidFill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Гривны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63688" y="1052736"/>
            <a:ext cx="720079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dirty="0" smtClean="0">
                <a:latin typeface="Georgia" pitchFamily="18" charset="0"/>
              </a:rPr>
              <a:t>На Руси долгое время не было монет. Полученное за товары серебро шло на украшения, которые носили на шее. Как называли такие монеты?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7379561" y="4077702"/>
            <a:ext cx="1267721" cy="2331648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ФАКТЫ ИСТОРИИ</a:t>
            </a:r>
            <a:endParaRPr lang="ru-RU" sz="3200" b="1" spc="50" dirty="0">
              <a:ln w="11430">
                <a:solidFill>
                  <a:srgbClr val="1A210D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763284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endParaRPr lang="ru-RU" sz="40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Царя Ивана Грозного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dirty="0" smtClean="0">
                <a:latin typeface="Georgia" pitchFamily="18" charset="0"/>
              </a:rPr>
              <a:t>Во время правления какого царя к нам </a:t>
            </a:r>
            <a:r>
              <a:rPr lang="ru-RU" sz="4000" dirty="0" smtClean="0">
                <a:latin typeface="Georgia" pitchFamily="18" charset="0"/>
              </a:rPr>
              <a:t>пришло </a:t>
            </a:r>
            <a:r>
              <a:rPr lang="ru-RU" sz="4000" dirty="0" smtClean="0">
                <a:latin typeface="Georgia" pitchFamily="18" charset="0"/>
              </a:rPr>
              <a:t>название «копейка»? 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7394445" y="3381434"/>
            <a:ext cx="1396142" cy="256784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ФАКТЫ ИСТОРИИ</a:t>
            </a:r>
            <a:endParaRPr lang="ru-RU" sz="3200" b="1" spc="50" dirty="0">
              <a:ln w="11430">
                <a:solidFill>
                  <a:srgbClr val="1A210D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946273" y="2954047"/>
            <a:ext cx="7632848" cy="239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endParaRPr lang="ru-RU" sz="2800" b="1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endParaRPr lang="ru-RU" sz="2800" b="1" i="1" dirty="0">
              <a:solidFill>
                <a:srgbClr val="C00000"/>
              </a:solidFill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Американец </a:t>
            </a:r>
            <a:r>
              <a:rPr lang="ru-RU" sz="4000" b="1" dirty="0" err="1" smtClean="0">
                <a:solidFill>
                  <a:srgbClr val="C00000"/>
                </a:solidFill>
                <a:latin typeface="Georgia" pitchFamily="18" charset="0"/>
              </a:rPr>
              <a:t>Френк</a:t>
            </a:r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Georgia" pitchFamily="18" charset="0"/>
              </a:rPr>
              <a:t>Макнамара</a:t>
            </a:r>
            <a:endParaRPr lang="ru-RU" sz="4000" b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dirty="0" smtClean="0">
                <a:latin typeface="Georgia" pitchFamily="18" charset="0"/>
              </a:rPr>
              <a:t>Кто придумал кредитные карты?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6954383" y="3232397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ФАКТЫ ИСТОРИИ</a:t>
            </a:r>
            <a:endParaRPr lang="ru-RU" sz="3200" b="1" spc="50" dirty="0">
              <a:ln w="11430">
                <a:solidFill>
                  <a:srgbClr val="1A210D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76328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Числовой номинал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dirty="0" smtClean="0">
                <a:latin typeface="Georgia" pitchFamily="18" charset="0"/>
              </a:rPr>
              <a:t>На каждой из монет и купюр обозначен …..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ВАЖНО ЗНАТЬ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22937" y="2952239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76328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ПИН - код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dirty="0" smtClean="0">
                <a:latin typeface="Georgia" pitchFamily="18" charset="0"/>
              </a:rPr>
              <a:t>Секретное число из четырёх цифр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14323" y="2975904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ВАЖНО ЗНАТЬ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7632848" cy="239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endParaRPr lang="ru-RU" sz="2800" b="1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endParaRPr lang="ru-RU" sz="2800" b="1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Банкомат, банковская карта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547664" y="1104429"/>
            <a:ext cx="759633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dirty="0" smtClean="0">
                <a:latin typeface="Georgia" pitchFamily="18" charset="0"/>
              </a:rPr>
              <a:t>С помощью чего можно получить со своего банковского счёта  наличные деньги или перевести на другой счёт?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21338" y="3417498"/>
            <a:ext cx="1358107" cy="2497889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ВАЖНО ЗНАТЬ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331640" y="3489243"/>
            <a:ext cx="748883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endParaRPr lang="ru-RU" sz="4000" b="1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ПИН - код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dirty="0" smtClean="0">
                <a:latin typeface="Georgia" pitchFamily="18" charset="0"/>
              </a:rPr>
              <a:t>Чтобы банкомат открыл доступ к счёту в банке, нужно вести…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44208" y="3489243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ВАЖНО ЗНАТЬ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76328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Аверс, реверс, гурт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dirty="0" smtClean="0">
                <a:latin typeface="Georgia" pitchFamily="18" charset="0"/>
              </a:rPr>
              <a:t>Лицевая сторона монеты называется …, оборотная - …, ребро … .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05161" y="3140968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ВАЖНО ЗНАТЬ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7632848" cy="222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endParaRPr lang="ru-RU" sz="2800" i="1" dirty="0" smtClean="0"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endParaRPr lang="ru-RU" sz="2800" i="1" dirty="0"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endParaRPr lang="ru-RU" sz="2800" b="1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                    Деньги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547663" y="1196752"/>
            <a:ext cx="7596337" cy="385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dirty="0" smtClean="0">
                <a:latin typeface="Georgia" pitchFamily="18" charset="0"/>
              </a:rPr>
              <a:t>Это – средство общения,</a:t>
            </a:r>
          </a:p>
          <a:p>
            <a:pPr>
              <a:spcBef>
                <a:spcPct val="20000"/>
              </a:spcBef>
            </a:pPr>
            <a:r>
              <a:rPr lang="ru-RU" sz="3600" dirty="0" smtClean="0">
                <a:latin typeface="Georgia" pitchFamily="18" charset="0"/>
              </a:rPr>
              <a:t>Это – средство накопления.</a:t>
            </a:r>
          </a:p>
          <a:p>
            <a:pPr>
              <a:spcBef>
                <a:spcPct val="20000"/>
              </a:spcBef>
            </a:pPr>
            <a:r>
              <a:rPr lang="ru-RU" sz="3600" dirty="0" smtClean="0">
                <a:latin typeface="Georgia" pitchFamily="18" charset="0"/>
              </a:rPr>
              <a:t>Средство стоимости также,</a:t>
            </a:r>
          </a:p>
          <a:p>
            <a:pPr>
              <a:spcBef>
                <a:spcPct val="20000"/>
              </a:spcBef>
            </a:pPr>
            <a:r>
              <a:rPr lang="ru-RU" sz="3600" dirty="0" smtClean="0">
                <a:latin typeface="Georgia" pitchFamily="18" charset="0"/>
              </a:rPr>
              <a:t>Также средство платежа</a:t>
            </a:r>
          </a:p>
          <a:p>
            <a:pPr>
              <a:spcBef>
                <a:spcPct val="20000"/>
              </a:spcBef>
            </a:pPr>
            <a:r>
              <a:rPr lang="ru-RU" sz="3600" dirty="0" smtClean="0">
                <a:latin typeface="Georgia" pitchFamily="18" charset="0"/>
              </a:rPr>
              <a:t>Штучка-невеличка, а каждому нужна.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20232" y="4185198"/>
            <a:ext cx="1422004" cy="2615412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7632848" cy="185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endParaRPr lang="ru-RU" sz="2800" i="1" dirty="0" smtClean="0"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                        </a:t>
            </a:r>
          </a:p>
          <a:p>
            <a:pPr>
              <a:spcBef>
                <a:spcPct val="20000"/>
              </a:spcBef>
            </a:pPr>
            <a:r>
              <a:rPr lang="ru-RU" sz="3600" b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                       Банк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В этой фирме все бывают,</a:t>
            </a:r>
            <a:b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Бланк сначала заполняют,</a:t>
            </a:r>
            <a:b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Вносят в кассу платежи.</a:t>
            </a:r>
            <a:b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Что за фирма, подскажи?</a:t>
            </a:r>
            <a:endParaRPr lang="ru-RU" sz="3600" dirty="0" smtClean="0"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74688" y="3937124"/>
            <a:ext cx="1419067" cy="2610010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 descr="Рисунок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" y="0"/>
            <a:ext cx="9121688" cy="6858000"/>
          </a:xfrm>
          <a:prstGeom prst="rect">
            <a:avLst/>
          </a:prstGeom>
        </p:spPr>
      </p:pic>
      <p:sp>
        <p:nvSpPr>
          <p:cNvPr id="3119" name="AutoShape 4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364088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21" name="AutoShape 4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084168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3122" name="AutoShape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804820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30</a:t>
            </a:r>
          </a:p>
        </p:txBody>
      </p:sp>
      <p:sp>
        <p:nvSpPr>
          <p:cNvPr id="3123" name="AutoShape 5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524900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24" name="AutoShape 5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244408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50</a:t>
            </a:r>
          </a:p>
        </p:txBody>
      </p:sp>
      <p:sp>
        <p:nvSpPr>
          <p:cNvPr id="3125" name="AutoShape 5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364088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26" name="AutoShape 5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6084168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20</a:t>
            </a:r>
          </a:p>
        </p:txBody>
      </p:sp>
      <p:sp>
        <p:nvSpPr>
          <p:cNvPr id="3127" name="AutoShape 5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6804820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30</a:t>
            </a:r>
          </a:p>
        </p:txBody>
      </p:sp>
      <p:sp>
        <p:nvSpPr>
          <p:cNvPr id="3128" name="AutoShape 5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7524900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40</a:t>
            </a:r>
          </a:p>
        </p:txBody>
      </p:sp>
      <p:sp>
        <p:nvSpPr>
          <p:cNvPr id="3129" name="AutoShape 5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8244408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50</a:t>
            </a:r>
          </a:p>
        </p:txBody>
      </p:sp>
      <p:sp>
        <p:nvSpPr>
          <p:cNvPr id="3130" name="AutoShape 5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364088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31" name="AutoShape 5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084168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3132" name="AutoShape 60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804820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3133" name="AutoShape 6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524900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34" name="AutoShape 6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8244408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3135" name="AutoShape 6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364088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10</a:t>
            </a:r>
          </a:p>
        </p:txBody>
      </p:sp>
      <p:sp>
        <p:nvSpPr>
          <p:cNvPr id="3136" name="AutoShape 6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084168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20</a:t>
            </a:r>
          </a:p>
        </p:txBody>
      </p:sp>
      <p:sp>
        <p:nvSpPr>
          <p:cNvPr id="3137" name="AutoShape 65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804820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30</a:t>
            </a:r>
          </a:p>
        </p:txBody>
      </p:sp>
      <p:sp>
        <p:nvSpPr>
          <p:cNvPr id="3138" name="AutoShape 66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7596336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40</a:t>
            </a:r>
          </a:p>
        </p:txBody>
      </p:sp>
      <p:sp>
        <p:nvSpPr>
          <p:cNvPr id="3139" name="AutoShape 67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8244408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3140" name="AutoShape 68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5365030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42" name="AutoShape 70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6085110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3143" name="AutoShape 7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6877198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30</a:t>
            </a:r>
          </a:p>
        </p:txBody>
      </p:sp>
      <p:sp>
        <p:nvSpPr>
          <p:cNvPr id="3144" name="AutoShape 72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7597278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45" name="AutoShape 73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8245350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1979712" y="2132856"/>
            <a:ext cx="2951559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Новые слова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1979712" y="5013176"/>
            <a:ext cx="2951559" cy="50400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ФИНЗАДАЧКИ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1979712" y="4293096"/>
            <a:ext cx="2951559" cy="503039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1979712" y="2852936"/>
            <a:ext cx="2951559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Факты истории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1979712" y="3573016"/>
            <a:ext cx="2951559" cy="503039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ВАЖНО ЗНАТЬ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9" cstate="screen"/>
          <a:srcRect/>
          <a:stretch>
            <a:fillRect/>
          </a:stretch>
        </p:blipFill>
        <p:spPr>
          <a:xfrm>
            <a:off x="7740352" y="6381328"/>
            <a:ext cx="1152128" cy="300800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3598682" y="116632"/>
            <a:ext cx="39160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СВОЯ ИГРА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http://img-fotki.yandex.ru/get/6212/160878850.8c/0_76668_4259918f_XL"/>
          <p:cNvPicPr>
            <a:picLocks noChangeAspect="1" noChangeArrowheads="1"/>
          </p:cNvPicPr>
          <p:nvPr/>
        </p:nvPicPr>
        <p:blipFill>
          <a:blip r:embed="rId30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779912" y="1268760"/>
            <a:ext cx="2736304" cy="578044"/>
          </a:xfrm>
          <a:prstGeom prst="rect">
            <a:avLst/>
          </a:prstGeom>
          <a:noFill/>
        </p:spPr>
      </p:pic>
      <p:pic>
        <p:nvPicPr>
          <p:cNvPr id="37" name="Picture 2" descr="http://img-fotki.yandex.ru/get/6212/160878850.8c/0_76668_4259918f_XL"/>
          <p:cNvPicPr>
            <a:picLocks noChangeAspect="1" noChangeArrowheads="1"/>
          </p:cNvPicPr>
          <p:nvPr/>
        </p:nvPicPr>
        <p:blipFill>
          <a:blip r:embed="rId31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3779912" y="5844868"/>
            <a:ext cx="2880320" cy="60846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7632848" cy="170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endParaRPr lang="ru-RU" sz="2800" i="1" dirty="0" smtClean="0"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endParaRPr lang="ru-RU" sz="2800" b="1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2800" b="1" i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                      </a:t>
            </a:r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Банкомат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Из какого аппарата</a:t>
            </a:r>
            <a:endParaRPr lang="ru-RU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Получаем мы зарплату?</a:t>
            </a:r>
            <a:endParaRPr lang="ru-RU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Этот чудо-аппарат</a:t>
            </a:r>
            <a:endParaRPr lang="ru-RU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Как зовется?..</a:t>
            </a:r>
            <a:endParaRPr lang="ru-RU" sz="3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0232" y="3303013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61108" y="260647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76328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                      Алтын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dirty="0" smtClean="0">
                <a:latin typeface="Georgia" pitchFamily="18" charset="0"/>
              </a:rPr>
              <a:t>Назови-ка не одну, а три копейки в старину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44817" y="3472002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76328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                        Знак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dirty="0" smtClean="0">
                <a:latin typeface="Georgia" pitchFamily="18" charset="0"/>
              </a:rPr>
              <a:t>Не в болоте, а на банкноте</a:t>
            </a:r>
          </a:p>
          <a:p>
            <a:pPr>
              <a:spcBef>
                <a:spcPct val="20000"/>
              </a:spcBef>
            </a:pPr>
            <a:r>
              <a:rPr lang="ru-RU" sz="3600" dirty="0" smtClean="0">
                <a:latin typeface="Georgia" pitchFamily="18" charset="0"/>
              </a:rPr>
              <a:t>Тот водяной. Кто он такой?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16081" y="3438466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9"/>
            <a:ext cx="7056784" cy="222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endParaRPr lang="ru-RU" sz="2800" i="1" dirty="0" smtClean="0"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endParaRPr lang="ru-RU" sz="2800" i="1" dirty="0"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endParaRPr lang="ru-RU" sz="2800" i="1" dirty="0" smtClean="0"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12 изб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691679" y="980728"/>
            <a:ext cx="7272807" cy="3665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5600" algn="just">
              <a:lnSpc>
                <a:spcPct val="129000"/>
              </a:lnSpc>
              <a:spcAft>
                <a:spcPts val="785"/>
              </a:spcAft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времена царя Ивана Грозного на Руси за 3 копейки можно было купить крестьянскую избу. Сколько изб можно было купить за 38 копеек?</a:t>
            </a:r>
            <a:endParaRPr lang="ru-RU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ФИНЗАДАЧКИ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6316005" y="4213249"/>
            <a:ext cx="1229681" cy="2261684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7632848" cy="222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endParaRPr lang="ru-RU" sz="2800" i="1" dirty="0" smtClean="0"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endParaRPr lang="ru-RU" sz="2800" i="1" dirty="0"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endParaRPr lang="ru-RU" sz="2800" i="1" dirty="0" smtClean="0">
              <a:latin typeface="Georgia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грамма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63687" y="1124744"/>
            <a:ext cx="738031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одной из древнейших стран жители рассчитывались ячменём. Самой мелкой «разменной единицей» являлся шекель – 180 ячменных зёрен (примерно 11 грамм).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грамм в 3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шекелях? 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6964268" y="4521319"/>
            <a:ext cx="1101439" cy="2025815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ФИНЗАДАЧКИ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7632848" cy="222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endParaRPr lang="ru-RU" sz="2800" i="1" dirty="0" smtClean="0">
              <a:solidFill>
                <a:prstClr val="black"/>
              </a:solidFill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endParaRPr lang="ru-RU" sz="2800" i="1" dirty="0">
              <a:solidFill>
                <a:prstClr val="black"/>
              </a:solidFill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endParaRPr lang="ru-RU" sz="2800" i="1" dirty="0" smtClean="0">
              <a:solidFill>
                <a:prstClr val="black"/>
              </a:solidFill>
              <a:latin typeface="Georgia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хватит</a:t>
            </a:r>
            <a:endParaRPr 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6964268" y="4521319"/>
            <a:ext cx="1101439" cy="2025815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ФИНЗАДАЧКИ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rgbClr val="F7964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642F04"/>
                  </a:solidFill>
                </a:ln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rgbClr val="F7964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1011672"/>
            <a:ext cx="7272808" cy="3056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981075" algn="l"/>
              </a:tabLst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Полина накопила 9 банкнот номиналом 100 рублей и 8 банкнот номиналом 50 рублей. Хватит ли ей средств, чтобы купить 3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ручки по цене 1200 рублей?</a:t>
            </a:r>
            <a:endParaRPr lang="ru-RU" sz="3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69349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7632848" cy="118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endParaRPr lang="ru-RU" sz="2800" i="1" dirty="0" smtClean="0"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+ 25 х 2 +10 х 3 +3 = 133 коп.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979712" y="1268760"/>
            <a:ext cx="68407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копеек заплатит купец за рыбу, если она стоит 1 полтинник, 2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полуполтинника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3 гривенника, 1 алтын 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7133930" y="3238752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ФИНЗАДАЧКИ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7632848" cy="259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endParaRPr lang="ru-RU" sz="2800" i="1" dirty="0" smtClean="0"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гроша = 44 коп.</a:t>
            </a:r>
          </a:p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х 15 = 45 коп.</a:t>
            </a:r>
          </a:p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+ 1 = 46 коп. – стоит баран</a:t>
            </a:r>
          </a:p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хватит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7187397" y="3717031"/>
            <a:ext cx="1405112" cy="2584343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ФИНЗАДАЧКИ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1052735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Руси грош равнялся 2 копейкам, а алтын – 3 копейкам.  </a:t>
            </a:r>
          </a:p>
          <a:p>
            <a:pPr lvl="0" fontAlgn="base"/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Хватило бы 22 гроша на покупку барана, который стоил 15 алтынов и 1 копейку?  </a:t>
            </a:r>
          </a:p>
        </p:txBody>
      </p:sp>
      <p:pic>
        <p:nvPicPr>
          <p:cNvPr id="12" name="Рисунок 11" descr="C:\Users\almaz\Desktop\1646466165_12-kartinkin-net-p-kartinki-po-finansovoi-gramotnosti-18.pn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2" t="12304" r="7945" b="9762"/>
          <a:stretch/>
        </p:blipFill>
        <p:spPr bwMode="auto">
          <a:xfrm>
            <a:off x="1" y="30696"/>
            <a:ext cx="1691680" cy="19581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269abc12fee3804b938626b7e19fc3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2592388"/>
            <a:ext cx="609600" cy="609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03648" y="908720"/>
            <a:ext cx="748883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rgbClr val="642F04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Подведём итоги….</a:t>
            </a:r>
            <a:endParaRPr lang="ru-RU" sz="5400" b="1" spc="50" dirty="0">
              <a:ln w="11430">
                <a:solidFill>
                  <a:srgbClr val="642F04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</a:rPr>
              <a:t>бо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</a:rPr>
              <a:t>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Picture 2" descr="C:\Users\Admin\Desktop\своя игра\13163665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232" y="2996952"/>
            <a:ext cx="4453086" cy="445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\Desktop\своя игра\4285241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14416"/>
            <a:ext cx="411480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\Desktop\своя игра\500x500.jpg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785" y="2740622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91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4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2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2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2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95736" y="1484784"/>
            <a:ext cx="6120680" cy="284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Идея кнопки «домик»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4"/>
              </a:rPr>
              <a:t>Знак вопроса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5"/>
              </a:rPr>
              <a:t>Мудрая сова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6"/>
              </a:rPr>
              <a:t>Разделитель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476672"/>
            <a:ext cx="66247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 - РЕСУРСЫ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431800" cy="358775"/>
          </a:xfrm>
          <a:prstGeom prst="actionButtonBeginning">
            <a:avLst/>
          </a:prstGeom>
          <a:gradFill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E7EC">
                <a:gamma/>
                <a:shade val="60000"/>
                <a:invGamma/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76328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Наличные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871192" y="1688268"/>
            <a:ext cx="72728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dirty="0" smtClean="0">
                <a:latin typeface="Georgia" pitchFamily="18" charset="0"/>
              </a:rPr>
              <a:t>Деньги, которые передаются из рук в руки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Новые слова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28179" y="3361321"/>
            <a:ext cx="1186144" cy="2181608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almaz\Desktop\Dogovor-zayma.jpe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70449"/>
            <a:ext cx="3707904" cy="2328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173847" y="4149080"/>
            <a:ext cx="4466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http://elenaranko.ucoz.ru/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0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431800" cy="358775"/>
          </a:xfrm>
          <a:prstGeom prst="actionButtonBeginning">
            <a:avLst/>
          </a:prstGeom>
          <a:gradFill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E7EC">
                <a:gamma/>
                <a:shade val="60000"/>
                <a:invGamma/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763284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endParaRPr lang="ru-RU" sz="40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Кредит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63688" y="1124744"/>
            <a:ext cx="73803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4000" dirty="0">
                <a:solidFill>
                  <a:prstClr val="black"/>
                </a:solidFill>
                <a:latin typeface="Georgia" pitchFamily="18" charset="0"/>
              </a:rPr>
              <a:t>Банки принимают свободные деньги у одних людей и дают их взаймы тем, кому эти средства нужны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rgbClr val="8064A2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Новые слова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rgbClr val="8064A2">
                      <a:lumMod val="60000"/>
                      <a:lumOff val="4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28179" y="3361321"/>
            <a:ext cx="1186144" cy="2181608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rgbClr val="8064A2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rgbClr val="8064A2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rgbClr val="8064A2">
                      <a:lumMod val="60000"/>
                      <a:lumOff val="4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89365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899592" y="3441041"/>
            <a:ext cx="792088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endParaRPr lang="ru-RU" sz="2800" b="1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Валюта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63688" y="1230279"/>
            <a:ext cx="70567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dirty="0" smtClean="0">
                <a:latin typeface="Georgia" pitchFamily="18" charset="0"/>
              </a:rPr>
              <a:t>Это деньги конкретной страны или нескольких стран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27857" y="3116152"/>
            <a:ext cx="1392615" cy="2561358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Новые слова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899592" y="3441041"/>
            <a:ext cx="792088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endParaRPr lang="ru-RU" sz="2800" b="1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Бартер</a:t>
            </a:r>
            <a:endParaRPr lang="ru-RU" sz="4000" b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63688" y="1230279"/>
            <a:ext cx="70567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dirty="0">
                <a:latin typeface="Georgia" pitchFamily="18" charset="0"/>
              </a:rPr>
              <a:t>Обмен товарами или услугами по договорённости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27857" y="3116152"/>
            <a:ext cx="1392615" cy="2561358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rgbClr val="8064A2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Новые слова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rgbClr val="8064A2">
                      <a:lumMod val="60000"/>
                      <a:lumOff val="4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rgbClr val="8064A2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rgbClr val="8064A2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rgbClr val="8064A2">
                      <a:lumMod val="60000"/>
                      <a:lumOff val="4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80006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76328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Банкноты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dirty="0" smtClean="0">
                <a:latin typeface="Georgia" pitchFamily="18" charset="0"/>
              </a:rPr>
              <a:t>Металлические монеты и бумажные купюры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22937" y="299443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Новые слова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76328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Древние римляне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051720" y="1210608"/>
            <a:ext cx="676875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dirty="0" smtClean="0">
                <a:latin typeface="Georgia" pitchFamily="18" charset="0"/>
              </a:rPr>
              <a:t>Кто первым начал чеканить монеты из золота и серебра?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ФАКТЫ ИСТОРИИ</a:t>
            </a:r>
            <a:endParaRPr lang="ru-RU" sz="3200" b="1" spc="50" dirty="0">
              <a:ln w="11430">
                <a:solidFill>
                  <a:srgbClr val="1A210D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7009150" y="2685831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763284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endParaRPr lang="ru-RU" sz="2800" b="1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Китай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63688" y="1628800"/>
            <a:ext cx="70567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dirty="0" smtClean="0">
                <a:latin typeface="Georgia" pitchFamily="18" charset="0"/>
              </a:rPr>
              <a:t>Какая страна является родиной первых бумажных денег?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6476595" y="3501008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ФАКТЫ ИСТОРИИ</a:t>
            </a:r>
            <a:endParaRPr lang="ru-RU" sz="3200" b="1" spc="50" dirty="0">
              <a:ln w="11430">
                <a:solidFill>
                  <a:srgbClr val="1A210D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610</Words>
  <Application>Microsoft Office PowerPoint</Application>
  <PresentationFormat>Экран (4:3)</PresentationFormat>
  <Paragraphs>220</Paragraphs>
  <Slides>30</Slides>
  <Notes>27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almaz</cp:lastModifiedBy>
  <cp:revision>86</cp:revision>
  <dcterms:created xsi:type="dcterms:W3CDTF">2014-01-06T16:00:12Z</dcterms:created>
  <dcterms:modified xsi:type="dcterms:W3CDTF">2024-11-09T11:32:56Z</dcterms:modified>
</cp:coreProperties>
</file>