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media/image10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  <p:sldMasterId id="2147483905" r:id="rId2"/>
    <p:sldMasterId id="2147483917" r:id="rId3"/>
    <p:sldMasterId id="2147483926" r:id="rId4"/>
    <p:sldMasterId id="2147483938" r:id="rId5"/>
  </p:sldMasterIdLst>
  <p:notesMasterIdLst>
    <p:notesMasterId r:id="rId29"/>
  </p:notesMasterIdLst>
  <p:sldIdLst>
    <p:sldId id="256" r:id="rId6"/>
    <p:sldId id="259" r:id="rId7"/>
    <p:sldId id="266" r:id="rId8"/>
    <p:sldId id="260" r:id="rId9"/>
    <p:sldId id="257" r:id="rId10"/>
    <p:sldId id="261" r:id="rId11"/>
    <p:sldId id="326" r:id="rId12"/>
    <p:sldId id="265" r:id="rId13"/>
    <p:sldId id="327" r:id="rId14"/>
    <p:sldId id="267" r:id="rId15"/>
    <p:sldId id="286" r:id="rId16"/>
    <p:sldId id="328" r:id="rId17"/>
    <p:sldId id="264" r:id="rId18"/>
    <p:sldId id="273" r:id="rId19"/>
    <p:sldId id="281" r:id="rId20"/>
    <p:sldId id="280" r:id="rId21"/>
    <p:sldId id="282" r:id="rId22"/>
    <p:sldId id="316" r:id="rId23"/>
    <p:sldId id="290" r:id="rId24"/>
    <p:sldId id="309" r:id="rId25"/>
    <p:sldId id="312" r:id="rId26"/>
    <p:sldId id="274" r:id="rId27"/>
    <p:sldId id="329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A047C29-D9F3-4568-B417-906A5B6E4C45}">
          <p14:sldIdLst>
            <p14:sldId id="256"/>
            <p14:sldId id="259"/>
            <p14:sldId id="266"/>
            <p14:sldId id="260"/>
            <p14:sldId id="257"/>
            <p14:sldId id="261"/>
            <p14:sldId id="326"/>
            <p14:sldId id="265"/>
            <p14:sldId id="327"/>
            <p14:sldId id="267"/>
            <p14:sldId id="286"/>
            <p14:sldId id="328"/>
            <p14:sldId id="264"/>
            <p14:sldId id="273"/>
            <p14:sldId id="281"/>
            <p14:sldId id="280"/>
            <p14:sldId id="282"/>
            <p14:sldId id="316"/>
            <p14:sldId id="290"/>
            <p14:sldId id="309"/>
            <p14:sldId id="312"/>
            <p14:sldId id="274"/>
            <p14:sldId id="32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F08578-D2D3-4BEF-A851-26ABAEDD4D1E}" type="datetimeFigureOut">
              <a:rPr lang="ru-RU" smtClean="0"/>
              <a:t>13.08.2025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63565B-722C-446A-95C5-1569115E2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587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63565B-722C-446A-95C5-1569115E2A5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554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/>
              <a:t>Автор шаблона Салиш С.С., учитель начальных классов СШ №53 г. Актобе.</a:t>
            </a:r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41F3B8-3C0B-41B2-80BE-F07FCB8FB70E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334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A11D02-05D3-480B-8A24-EF1C1C604D5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125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A11D02-05D3-480B-8A24-EF1C1C604D5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988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A11D02-05D3-480B-8A24-EF1C1C604D5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190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A11D02-05D3-480B-8A24-EF1C1C604D5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882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A11D02-05D3-480B-8A24-EF1C1C604D5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954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5" Type="http://schemas.openxmlformats.org/officeDocument/2006/relationships/hyperlink" Target="http://sun-shine-kz.ucoz.ru/" TargetMode="External"/><Relationship Id="rId4" Type="http://schemas.openxmlformats.org/officeDocument/2006/relationships/image" Target="../media/image2.gif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3.wav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../slides/slide8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8FFB-9F53-417B-A77F-64DB58E2D0BE}" type="datetimeFigureOut">
              <a:rPr lang="ru-RU" smtClean="0"/>
              <a:t>13.08.2025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99CE531-404F-458F-BC0F-4C526DFF12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70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8FFB-9F53-417B-A77F-64DB58E2D0BE}" type="datetimeFigureOut">
              <a:rPr lang="ru-RU" smtClean="0"/>
              <a:t>13.08.2025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99CE531-404F-458F-BC0F-4C526DFF12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432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8FFB-9F53-417B-A77F-64DB58E2D0BE}" type="datetimeFigureOut">
              <a:rPr lang="ru-RU" smtClean="0"/>
              <a:t>13.08.2025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99CE531-404F-458F-BC0F-4C526DFF1211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895111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8FFB-9F53-417B-A77F-64DB58E2D0BE}" type="datetimeFigureOut">
              <a:rPr lang="ru-RU" smtClean="0"/>
              <a:t>13.08.2025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99CE531-404F-458F-BC0F-4C526DFF12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140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8FFB-9F53-417B-A77F-64DB58E2D0BE}" type="datetimeFigureOut">
              <a:rPr lang="ru-RU" smtClean="0"/>
              <a:t>13.08.2025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99CE531-404F-458F-BC0F-4C526DFF1211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6705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8FFB-9F53-417B-A77F-64DB58E2D0BE}" type="datetimeFigureOut">
              <a:rPr lang="ru-RU" smtClean="0"/>
              <a:t>13.08.2025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99CE531-404F-458F-BC0F-4C526DFF12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8613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8FFB-9F53-417B-A77F-64DB58E2D0BE}" type="datetimeFigureOut">
              <a:rPr lang="ru-RU" smtClean="0"/>
              <a:t>13.08.2025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E531-404F-458F-BC0F-4C526DFF12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8177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8FFB-9F53-417B-A77F-64DB58E2D0BE}" type="datetimeFigureOut">
              <a:rPr lang="ru-RU" smtClean="0"/>
              <a:t>13.08.2025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E531-404F-458F-BC0F-4C526DFF12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9358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39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64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97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5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17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8FFB-9F53-417B-A77F-64DB58E2D0BE}" type="datetimeFigureOut">
              <a:rPr lang="ru-RU" smtClean="0"/>
              <a:t>13.08.2025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E531-404F-458F-BC0F-4C526DFF12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7016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1" y="1600204"/>
            <a:ext cx="53848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599" y="1600204"/>
            <a:ext cx="53848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00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13.08.2025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84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93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13.08.2025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84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59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33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24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1" y="274642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15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3">
            <a:lum/>
          </a:blip>
          <a:srcRect/>
          <a:stretch>
            <a:fillRect l="-9000" r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46568" y="44451"/>
            <a:ext cx="61383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70467" y="471488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3716867" y="496888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4423834" y="44451"/>
            <a:ext cx="61383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5522384" y="334963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304618" y="44451"/>
            <a:ext cx="61383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8015817" y="171450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8600018" y="82551"/>
            <a:ext cx="61383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9495367" y="425450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0943167" y="188913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1478685" y="82551"/>
            <a:ext cx="61383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136651" y="1125538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194984" y="892175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3807884" y="960438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8551334" y="730251"/>
            <a:ext cx="61383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1432118" y="730251"/>
            <a:ext cx="61383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95252" y="1373189"/>
            <a:ext cx="61383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817033" y="1798638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292351" y="1701800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3128434" y="1373189"/>
            <a:ext cx="61383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3763433" y="1824038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4470401" y="1373189"/>
            <a:ext cx="61383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5571067" y="1663700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8064500" y="1500188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9541933" y="1752600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0151534" y="1338264"/>
            <a:ext cx="61383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0991851" y="1516063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284818" y="1876426"/>
            <a:ext cx="61383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3854451" y="2287588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769100" y="2147888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351185" y="2222501"/>
            <a:ext cx="61383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954433" y="1954213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8600018" y="2057401"/>
            <a:ext cx="61383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0104968" y="1985964"/>
            <a:ext cx="61383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1478685" y="2057401"/>
            <a:ext cx="61383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41818" y="2735264"/>
            <a:ext cx="61383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338917" y="3063875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3177118" y="2735264"/>
            <a:ext cx="61383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4519085" y="2735264"/>
            <a:ext cx="61383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024034" y="2706689"/>
            <a:ext cx="61383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181851" y="3078163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8111067" y="2862263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1038417" y="2878138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231900" y="3814763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288117" y="3581400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4519085" y="3295651"/>
            <a:ext cx="61383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161618" y="3313114"/>
            <a:ext cx="61383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397752" y="3584576"/>
            <a:ext cx="61383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9387417" y="3665538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0151534" y="3348039"/>
            <a:ext cx="61383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16418" y="4087814"/>
            <a:ext cx="613833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313517" y="4416425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3786717" y="4538663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4493685" y="4087814"/>
            <a:ext cx="613833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5592233" y="4378325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5998634" y="4059239"/>
            <a:ext cx="61383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9565217" y="4467225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1013017" y="4230688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9852" y="4735514"/>
            <a:ext cx="61383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4493685" y="4648201"/>
            <a:ext cx="61383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5389033" y="4973638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372352" y="4937126"/>
            <a:ext cx="61383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8621185" y="4772026"/>
            <a:ext cx="61383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0126134" y="4700589"/>
            <a:ext cx="61383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1501968" y="4772026"/>
            <a:ext cx="61383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629834" y="5422901"/>
            <a:ext cx="61383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3128434" y="5422901"/>
            <a:ext cx="61383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5977467" y="5394326"/>
            <a:ext cx="61171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135284" y="5765800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8064500" y="5549900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9541933" y="5803900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0151534" y="5389564"/>
            <a:ext cx="613833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46568" y="6070601"/>
            <a:ext cx="61383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185333" y="6503988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241551" y="6270625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901952" y="6043614"/>
            <a:ext cx="61383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5367867" y="6310313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351185" y="6273801"/>
            <a:ext cx="61383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8600018" y="6108701"/>
            <a:ext cx="61383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0943167" y="6276975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1478685" y="6108701"/>
            <a:ext cx="61383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" name="TextBox 194" hidden="1"/>
          <p:cNvSpPr txBox="1"/>
          <p:nvPr userDrawn="1"/>
        </p:nvSpPr>
        <p:spPr>
          <a:xfrm>
            <a:off x="46567" y="539750"/>
            <a:ext cx="909935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АВТОР ШАБЛОНА САЛИШ САЛТАНАТ САЛИШЕВНА</a:t>
            </a:r>
          </a:p>
        </p:txBody>
      </p:sp>
      <p:sp>
        <p:nvSpPr>
          <p:cNvPr id="86" name="Прямоугольник 1"/>
          <p:cNvSpPr/>
          <p:nvPr userDrawn="1"/>
        </p:nvSpPr>
        <p:spPr>
          <a:xfrm>
            <a:off x="-48684" y="-26988"/>
            <a:ext cx="16818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atin typeface="+mn-lt"/>
                <a:hlinkClick r:id="rId5"/>
              </a:rPr>
              <a:t>http://sun-shine-kz.ucoz.ru/</a:t>
            </a:r>
            <a:r>
              <a:rPr lang="ru-RU" sz="1000" dirty="0">
                <a:latin typeface="+mn-lt"/>
              </a:rPr>
              <a:t> </a:t>
            </a:r>
          </a:p>
        </p:txBody>
      </p:sp>
      <p:sp>
        <p:nvSpPr>
          <p:cNvPr id="87" name="TextBox 2"/>
          <p:cNvSpPr txBox="1"/>
          <p:nvPr userDrawn="1"/>
        </p:nvSpPr>
        <p:spPr>
          <a:xfrm>
            <a:off x="-21166" y="6669088"/>
            <a:ext cx="1635384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/>
                </a:solidFill>
                <a:latin typeface="+mn-lt"/>
              </a:rPr>
              <a:t>Автор шаблона </a:t>
            </a:r>
            <a:r>
              <a:rPr lang="ru-RU" sz="1000" dirty="0" err="1">
                <a:solidFill>
                  <a:schemeClr val="bg1"/>
                </a:solidFill>
                <a:latin typeface="+mn-lt"/>
              </a:rPr>
              <a:t>Салиш</a:t>
            </a:r>
            <a:r>
              <a:rPr lang="ru-RU" sz="1000" dirty="0">
                <a:solidFill>
                  <a:schemeClr val="bg1"/>
                </a:solidFill>
                <a:latin typeface="+mn-lt"/>
              </a:rPr>
              <a:t> С.С.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1775885" y="4508276"/>
            <a:ext cx="9120716" cy="1296988"/>
          </a:xfrm>
        </p:spPr>
        <p:txBody>
          <a:bodyPr>
            <a:normAutofit/>
          </a:bodyPr>
          <a:lstStyle>
            <a:lvl5pPr marL="174625" indent="0">
              <a:buNone/>
              <a:defRPr sz="3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8" name="Дата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212A-5A19-4884-BAEE-6D2F72490929}" type="datetimeFigureOut">
              <a:rPr lang="ru-RU"/>
              <a:pPr>
                <a:defRPr/>
              </a:pPr>
              <a:t>13.08.2025</a:t>
            </a:fld>
            <a:endParaRPr lang="ru-RU"/>
          </a:p>
        </p:txBody>
      </p:sp>
      <p:sp>
        <p:nvSpPr>
          <p:cNvPr id="89" name="Нижний колонтитул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0" name="Номер слайда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0FD59-AD34-48BD-BCE8-3901BD40A0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580733"/>
      </p:ext>
    </p:extLst>
  </p:cSld>
  <p:clrMapOvr>
    <a:masterClrMapping/>
  </p:clrMapOvr>
  <p:transition spd="slow">
    <p:sndAc>
      <p:stSnd>
        <p:snd r:embed="rId1" name="Svoya_igra_-_Zastavka_2013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gradFill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>
            <a:hlinkClick r:id="" action="ppaction://hlinkshowjump?jump=nextslide">
              <a:snd r:embed="rId2" name="восходящий ряд.wav"/>
            </a:hlinkClick>
          </p:cNvPr>
          <p:cNvSpPr txBox="1"/>
          <p:nvPr userDrawn="1"/>
        </p:nvSpPr>
        <p:spPr>
          <a:xfrm>
            <a:off x="5231905" y="6093297"/>
            <a:ext cx="129856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Ответ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614859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2B7A9E1-4140-43A3-912C-23A8CDE09B26}" type="datetimeFigureOut">
              <a:rPr lang="ru-RU"/>
              <a:pPr>
                <a:defRPr/>
              </a:pPr>
              <a:t>13.08.2025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E6B3640-1B78-42CD-8111-BA3F7DF3CC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158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8FFB-9F53-417B-A77F-64DB58E2D0BE}" type="datetimeFigureOut">
              <a:rPr lang="ru-RU" smtClean="0"/>
              <a:t>13.08.2025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99CE531-404F-458F-BC0F-4C526DFF12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5590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bg>
      <p:bgPr>
        <a:gradFill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>
            <a:hlinkClick r:id="" action="ppaction://hlinkshowjump?jump=nextslide">
              <a:snd r:embed="rId3" name="восходящий ряд.wav"/>
            </a:hlinkClick>
          </p:cNvPr>
          <p:cNvSpPr txBox="1"/>
          <p:nvPr userDrawn="1"/>
        </p:nvSpPr>
        <p:spPr>
          <a:xfrm>
            <a:off x="5039883" y="6093297"/>
            <a:ext cx="160172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Вопрос</a:t>
            </a:r>
          </a:p>
        </p:txBody>
      </p:sp>
      <p:pic>
        <p:nvPicPr>
          <p:cNvPr id="3" name="Picture 2" descr="https://festival.1september.ru/articles/604377/presentation/14.jpg"/>
          <p:cNvPicPr>
            <a:picLocks noChangeAspect="1" noChangeArrowheads="1"/>
          </p:cNvPicPr>
          <p:nvPr userDrawn="1"/>
        </p:nvPicPr>
        <p:blipFill>
          <a:blip r:embed="rId4"/>
          <a:srcRect l="22270" t="20969" r="17247" b="21613"/>
          <a:stretch>
            <a:fillRect/>
          </a:stretch>
        </p:blipFill>
        <p:spPr bwMode="auto">
          <a:xfrm>
            <a:off x="2465917" y="2060575"/>
            <a:ext cx="7374467" cy="393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6"/>
          <p:cNvSpPr txBox="1"/>
          <p:nvPr userDrawn="1"/>
        </p:nvSpPr>
        <p:spPr>
          <a:xfrm>
            <a:off x="548218" y="333375"/>
            <a:ext cx="380046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Кот в мешке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68D8AFD-6DEC-4ECA-A7AC-10F6D233D02A}" type="datetimeFigureOut">
              <a:rPr lang="ru-RU"/>
              <a:pPr>
                <a:defRPr/>
              </a:pPr>
              <a:t>13.08.2025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5761F0E-A013-4A92-885B-002C9B6401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936164"/>
      </p:ext>
    </p:extLst>
  </p:cSld>
  <p:clrMapOvr>
    <a:masterClrMapping/>
  </p:clrMapOvr>
  <p:transition spd="slow">
    <p:sndAc>
      <p:stSnd>
        <p:snd r:embed="rId1" name="Svoya_igra_-_Kot_v_Meshk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bg>
      <p:bgPr>
        <a:gradFill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hlinkClick r:id="rId2" action="ppaction://hlinksldjump"/>
          </p:cNvPr>
          <p:cNvPicPr>
            <a:picLocks noChangeAspect="1" noChangeArrowheads="1"/>
          </p:cNvPicPr>
          <p:nvPr userDrawn="1"/>
        </p:nvPicPr>
        <p:blipFill>
          <a:blip r:embed="rId3" cstate="print"/>
          <a:stretch>
            <a:fillRect/>
          </a:stretch>
        </p:blipFill>
        <p:spPr bwMode="auto">
          <a:xfrm>
            <a:off x="10512492" y="5930946"/>
            <a:ext cx="1440161" cy="810090"/>
          </a:xfrm>
          <a:prstGeom prst="rect">
            <a:avLst/>
          </a:prstGeom>
          <a:noFill/>
          <a:ln w="127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614859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E96FD9F-F40D-4A82-8900-1D4CB23A1661}" type="datetimeFigureOut">
              <a:rPr lang="ru-RU"/>
              <a:pPr>
                <a:defRPr/>
              </a:pPr>
              <a:t>13.08.2025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86B4F1C-B6F6-4871-9C60-C05762D635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2074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gradFill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646585" y="920751"/>
            <a:ext cx="61383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151534" y="847726"/>
            <a:ext cx="61383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284818" y="1385889"/>
            <a:ext cx="61383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1478685" y="1568451"/>
            <a:ext cx="61383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194984" y="401638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807884" y="469900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423834" y="115889"/>
            <a:ext cx="61383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304618" y="404814"/>
            <a:ext cx="61383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1432118" y="239714"/>
            <a:ext cx="61383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95252" y="882651"/>
            <a:ext cx="61383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977467" y="854076"/>
            <a:ext cx="61171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2" name="Рисунок 21"/>
          <p:cNvSpPr>
            <a:spLocks noGrp="1"/>
          </p:cNvSpPr>
          <p:nvPr>
            <p:ph type="pic" sz="quarter" idx="13"/>
          </p:nvPr>
        </p:nvSpPr>
        <p:spPr>
          <a:xfrm>
            <a:off x="686435" y="1616805"/>
            <a:ext cx="10793157" cy="4404483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15" name="Дата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0628031-88EF-451A-AA18-8678536E764D}" type="datetimeFigureOut">
              <a:rPr lang="ru-RU"/>
              <a:pPr>
                <a:defRPr/>
              </a:pPr>
              <a:t>13.08.2025</a:t>
            </a:fld>
            <a:endParaRPr lang="ru-RU"/>
          </a:p>
        </p:txBody>
      </p:sp>
      <p:sp>
        <p:nvSpPr>
          <p:cNvPr id="16" name="Нижний колонтитул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Номер слайда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2CCFDFC-401E-46A0-8F54-16D7BC0E3A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8315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gradFill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646585" y="920751"/>
            <a:ext cx="61383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151534" y="847726"/>
            <a:ext cx="61383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284818" y="1385889"/>
            <a:ext cx="61383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1478685" y="1568451"/>
            <a:ext cx="61383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194984" y="401638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807884" y="469900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423834" y="115889"/>
            <a:ext cx="61383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304618" y="404814"/>
            <a:ext cx="61383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1432118" y="239714"/>
            <a:ext cx="61383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95252" y="882651"/>
            <a:ext cx="61383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977467" y="854076"/>
            <a:ext cx="61171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4A810FF-7A51-4ADC-B9B5-D60BA8B2630A}" type="datetimeFigureOut">
              <a:rPr lang="ru-RU"/>
              <a:pPr>
                <a:defRPr/>
              </a:pPr>
              <a:t>13.08.2025</a:t>
            </a:fld>
            <a:endParaRPr lang="ru-RU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8999A6E-F329-478D-868E-A6A5DEB838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4656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91297-A960-4EF5-989C-91CF27A1582C}" type="datetimeFigureOut">
              <a:rPr lang="ru-RU"/>
              <a:pPr>
                <a:defRPr/>
              </a:pPr>
              <a:t>13.08.2025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DCEBF-0A77-42B2-8226-2CE4270625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0574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35F67-EE6C-41AB-91FB-4F98F4DE60D7}" type="datetimeFigureOut">
              <a:rPr lang="ru-RU"/>
              <a:pPr>
                <a:defRPr/>
              </a:pPr>
              <a:t>13.08.2025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41128-75A1-42D7-AD67-66E98C962A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39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BBCC0-76F8-4D41-B58B-65B015E8A4CD}" type="datetime1">
              <a:rPr lang="ru-RU"/>
              <a:pPr>
                <a:defRPr/>
              </a:pPr>
              <a:t>13.08.2025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Власенко Юлия Сергеевна МОУ ООШ № 5  г. Качканар Свердловской области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3CC76-D78A-4314-8C4B-1A1376662C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1165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CEEF2-E91B-4D3C-8E25-0BDF7B077140}" type="datetime1">
              <a:rPr lang="ru-RU"/>
              <a:pPr>
                <a:defRPr/>
              </a:pPr>
              <a:t>13.08.2025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Власенко Юлия Сергеевна МОУ ООШ № 5  г. Качканар Свердловской области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CA3B0-EAB0-4457-9D32-B76EEBE849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2192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B6E99-08D3-46CE-BF65-FA02838131DD}" type="datetime1">
              <a:rPr lang="ru-RU"/>
              <a:pPr>
                <a:defRPr/>
              </a:pPr>
              <a:t>13.08.2025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Власенко Юлия Сергеевна МОУ ООШ № 5  г. Качканар Свердловской области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08950-26B2-4FC0-AE32-B375209B1E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9092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F87F8-A6A3-4D1F-A262-B6AE203648A8}" type="datetime1">
              <a:rPr lang="ru-RU"/>
              <a:pPr>
                <a:defRPr/>
              </a:pPr>
              <a:t>13.08.2025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Власенко Юлия Сергеевна МОУ ООШ № 5  г. Качканар Свердловской области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35D00-1D43-46CA-9B90-60673C879A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160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8FFB-9F53-417B-A77F-64DB58E2D0BE}" type="datetimeFigureOut">
              <a:rPr lang="ru-RU" smtClean="0"/>
              <a:t>13.08.2025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99CE531-404F-458F-BC0F-4C526DFF12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8053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C2A22-80AC-4D70-89A3-4E6F0FBA6069}" type="datetime1">
              <a:rPr lang="ru-RU"/>
              <a:pPr>
                <a:defRPr/>
              </a:pPr>
              <a:t>13.08.2025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Власенко Юлия Сергеевна МОУ ООШ № 5  г. Качканар Свердловской области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41E8C-E25C-4CA1-AF2B-D4C75E3140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0915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EA616-754C-4D78-BAEF-38E2EC514484}" type="datetime1">
              <a:rPr lang="ru-RU"/>
              <a:pPr>
                <a:defRPr/>
              </a:pPr>
              <a:t>13.08.2025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Власенко Юлия Сергеевна МОУ ООШ № 5  г. Качканар Свердловской области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69DC2-E921-4E72-A5AF-BF234CFFB7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541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1C19D-D307-437E-9F91-3C4DAEAB73B9}" type="datetime1">
              <a:rPr lang="ru-RU"/>
              <a:pPr>
                <a:defRPr/>
              </a:pPr>
              <a:t>13.08.2025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Власенко Юлия Сергеевна МОУ ООШ № 5  г. Качканар Свердловской области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1ADD3-AE0B-4333-A1B6-01C17FAC36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8989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BEA84-9601-4BB2-9A21-7C576EFF79EB}" type="datetime1">
              <a:rPr lang="ru-RU"/>
              <a:pPr>
                <a:defRPr/>
              </a:pPr>
              <a:t>13.08.2025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Власенко Юлия Сергеевна МОУ ООШ № 5  г. Качканар Свердловской области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32930-7A4A-4485-BDD1-68778AF847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6645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CC8F4-9975-4662-A59A-BA9277750095}" type="datetime1">
              <a:rPr lang="ru-RU"/>
              <a:pPr>
                <a:defRPr/>
              </a:pPr>
              <a:t>13.08.2025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Власенко Юлия Сергеевна МОУ ООШ № 5  г. Качканар Свердловской области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9AC26-D80A-4D80-9325-68EDCCA77C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839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36A44-EA9F-4979-9902-99DBA48FB583}" type="datetime1">
              <a:rPr lang="ru-RU"/>
              <a:pPr>
                <a:defRPr/>
              </a:pPr>
              <a:t>13.08.2025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Власенко Юлия Сергеевна МОУ ООШ № 5  г. Качканар Свердловской области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7F3AA-78C5-40C0-8581-4534FC9A16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0987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13594-BC3C-4AF5-9B79-CD49400AA99E}" type="datetime1">
              <a:rPr lang="ru-RU"/>
              <a:pPr>
                <a:defRPr/>
              </a:pPr>
              <a:t>13.08.2025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Власенко Юлия Сергеевна МОУ ООШ № 5  г. Качканар Свердловской области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A95FB-80B5-4757-8C13-9459B5D71B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6161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438400" y="3159761"/>
            <a:ext cx="6096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6320" y="1219200"/>
            <a:ext cx="100584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4800" y="3375491"/>
            <a:ext cx="82296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07DBF-C5EE-4933-9B40-53DBDFE135F5}" type="datetimeFigureOut">
              <a:rPr lang="ru-RU" smtClean="0"/>
              <a:t>13.08.2025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7175B-B4AD-4D68-A29D-8E539E8A32F5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5721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07DBF-C5EE-4933-9B40-53DBDFE135F5}" type="datetimeFigureOut">
              <a:rPr lang="ru-RU" smtClean="0"/>
              <a:t>13.08.2025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7175B-B4AD-4D68-A29D-8E539E8A32F5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5582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689600" y="4074498"/>
            <a:ext cx="6096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0" y="4267368"/>
            <a:ext cx="49784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07DBF-C5EE-4933-9B40-53DBDFE135F5}" type="datetimeFigureOut">
              <a:rPr lang="ru-RU" smtClean="0"/>
              <a:t>13.08.2025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7175B-B4AD-4D68-A29D-8E539E8A32F5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0" y="1905000"/>
            <a:ext cx="804672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503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8FFB-9F53-417B-A77F-64DB58E2D0BE}" type="datetimeFigureOut">
              <a:rPr lang="ru-RU" smtClean="0"/>
              <a:t>13.08.2025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99CE531-404F-458F-BC0F-4C526DFF12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2569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07DBF-C5EE-4933-9B40-53DBDFE135F5}" type="datetimeFigureOut">
              <a:rPr lang="ru-RU" smtClean="0"/>
              <a:t>13.08.2025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7175B-B4AD-4D68-A29D-8E539E8A32F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792224" y="658368"/>
            <a:ext cx="4364736" cy="3429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6705600" y="658369"/>
            <a:ext cx="4364736" cy="34321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1659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8160" y="661976"/>
            <a:ext cx="4364736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92224" y="1371600"/>
            <a:ext cx="43688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05600" y="661976"/>
            <a:ext cx="4364736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05600" y="1371600"/>
            <a:ext cx="4364736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408853" y="520192"/>
            <a:ext cx="6096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73707" y="520192"/>
            <a:ext cx="6096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07DBF-C5EE-4933-9B40-53DBDFE135F5}" type="datetimeFigureOut">
              <a:rPr lang="ru-RU" smtClean="0"/>
              <a:t>13.08.2025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7175B-B4AD-4D68-A29D-8E539E8A32F5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5277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07DBF-C5EE-4933-9B40-53DBDFE135F5}" type="datetimeFigureOut">
              <a:rPr lang="ru-RU" smtClean="0"/>
              <a:t>13.08.2025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7175B-B4AD-4D68-A29D-8E539E8A32F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6534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07DBF-C5EE-4933-9B40-53DBDFE135F5}" type="datetimeFigureOut">
              <a:rPr lang="ru-RU" smtClean="0"/>
              <a:t>13.08.2025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7175B-B4AD-4D68-A29D-8E539E8A32F5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5566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105227" y="1774588"/>
            <a:ext cx="6096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7600" y="685801"/>
            <a:ext cx="57912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0" y="685801"/>
            <a:ext cx="34544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07DBF-C5EE-4933-9B40-53DBDFE135F5}" type="datetimeFigureOut">
              <a:rPr lang="ru-RU" smtClean="0"/>
              <a:t>13.08.2025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7175B-B4AD-4D68-A29D-8E539E8A32F5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9429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25600" y="612776"/>
            <a:ext cx="89408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57600" y="3453047"/>
            <a:ext cx="67056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47136" y="3331464"/>
            <a:ext cx="6096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07DBF-C5EE-4933-9B40-53DBDFE135F5}" type="datetimeFigureOut">
              <a:rPr lang="ru-RU" smtClean="0"/>
              <a:t>13.08.2025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7175B-B4AD-4D68-A29D-8E539E8A32F5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6501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4800" y="685802"/>
            <a:ext cx="7721600" cy="3505199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07DBF-C5EE-4933-9B40-53DBDFE135F5}" type="datetimeFigureOut">
              <a:rPr lang="ru-RU" smtClean="0"/>
              <a:t>13.08.2025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7175B-B4AD-4D68-A29D-8E539E8A32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8324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2800" y="609601"/>
            <a:ext cx="2844800" cy="51816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0800" y="685801"/>
            <a:ext cx="6705600" cy="45720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07DBF-C5EE-4933-9B40-53DBDFE135F5}" type="datetimeFigureOut">
              <a:rPr lang="ru-RU" smtClean="0"/>
              <a:t>13.08.2025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7175B-B4AD-4D68-A29D-8E539E8A32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1287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A9EB9-FBD9-4A0F-8211-D9DD1E836A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5052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B0B4A2-D5C7-45DB-AEE3-DFF1D9B3F4BE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626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8FFB-9F53-417B-A77F-64DB58E2D0BE}" type="datetimeFigureOut">
              <a:rPr lang="ru-RU" smtClean="0"/>
              <a:t>13.08.2025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E531-404F-458F-BC0F-4C526DFF12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000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8FFB-9F53-417B-A77F-64DB58E2D0BE}" type="datetimeFigureOut">
              <a:rPr lang="ru-RU" smtClean="0"/>
              <a:t>13.08.2025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E531-404F-458F-BC0F-4C526DFF12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061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8FFB-9F53-417B-A77F-64DB58E2D0BE}" type="datetimeFigureOut">
              <a:rPr lang="ru-RU" smtClean="0"/>
              <a:t>13.08.2025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E531-404F-458F-BC0F-4C526DFF12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597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8FFB-9F53-417B-A77F-64DB58E2D0BE}" type="datetimeFigureOut">
              <a:rPr lang="ru-RU" smtClean="0"/>
              <a:t>13.08.2025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99CE531-404F-458F-BC0F-4C526DFF12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822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48FFB-9F53-417B-A77F-64DB58E2D0BE}" type="datetimeFigureOut">
              <a:rPr lang="ru-RU" smtClean="0"/>
              <a:t>13.08.2025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99CE531-404F-458F-BC0F-4C526DFF12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78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  <p:sldLayoutId id="2147483903" r:id="rId15"/>
    <p:sldLayoutId id="214748390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1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080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9320D47-EA08-4F0E-BEF0-BC0E5DB87719}" type="datetimeFigureOut">
              <a:rPr lang="ru-RU"/>
              <a:pPr>
                <a:defRPr/>
              </a:pPr>
              <a:t>13.08.2025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5007946-D8C3-47EE-9091-5FDCE12396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566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5A79E9E-74CD-426C-9F9A-098AC89239CB}" type="datetime1">
              <a:rPr lang="ru-RU"/>
              <a:pPr>
                <a:defRPr/>
              </a:pPr>
              <a:t>13.08.2025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/>
              <a:t>Власенко Юлия Сергеевна МОУ ООШ № 5  г. Качканар Свердловской области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C0704F-594F-46A2-ABD9-18E185341B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14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Oval 7"/>
          <p:cNvSpPr/>
          <p:nvPr/>
        </p:nvSpPr>
        <p:spPr>
          <a:xfrm rot="19724275">
            <a:off x="1830961" y="1038441"/>
            <a:ext cx="965416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Oval 8"/>
          <p:cNvSpPr/>
          <p:nvPr/>
        </p:nvSpPr>
        <p:spPr>
          <a:xfrm rot="17656910">
            <a:off x="557464" y="419133"/>
            <a:ext cx="5538472" cy="5973945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 rot="19724275">
            <a:off x="4370607" y="116855"/>
            <a:ext cx="8639149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6320" y="4876800"/>
            <a:ext cx="100584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44800" y="685802"/>
            <a:ext cx="8128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5473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82707DBF-C5EE-4933-9B40-53DBDFE135F5}" type="datetimeFigureOut">
              <a:rPr lang="ru-RU" smtClean="0"/>
              <a:t>13.08.2025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80" y="6154739"/>
            <a:ext cx="6096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7280" y="5842000"/>
            <a:ext cx="28448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C717175B-B4AD-4D68-A29D-8E539E8A32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5909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  <p:sldLayoutId id="2147483950" r:id="rId12"/>
    <p:sldLayoutId id="2147483951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5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5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11.xml"/><Relationship Id="rId3" Type="http://schemas.openxmlformats.org/officeDocument/2006/relationships/slide" Target="slide3.xml"/><Relationship Id="rId7" Type="http://schemas.openxmlformats.org/officeDocument/2006/relationships/slide" Target="slide6.xml"/><Relationship Id="rId12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3.xml"/><Relationship Id="rId6" Type="http://schemas.openxmlformats.org/officeDocument/2006/relationships/slide" Target="slide8.xml"/><Relationship Id="rId11" Type="http://schemas.openxmlformats.org/officeDocument/2006/relationships/image" Target="../media/image12.png"/><Relationship Id="rId5" Type="http://schemas.openxmlformats.org/officeDocument/2006/relationships/slide" Target="slide10.xml"/><Relationship Id="rId10" Type="http://schemas.openxmlformats.org/officeDocument/2006/relationships/image" Target="../media/image11.png"/><Relationship Id="rId4" Type="http://schemas.openxmlformats.org/officeDocument/2006/relationships/slide" Target="slide13.xml"/><Relationship Id="rId9" Type="http://schemas.openxmlformats.org/officeDocument/2006/relationships/slide" Target="slide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Relationship Id="rId5" Type="http://schemas.openxmlformats.org/officeDocument/2006/relationships/slide" Target="slide5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slide" Target="slide3.xml"/><Relationship Id="rId7" Type="http://schemas.openxmlformats.org/officeDocument/2006/relationships/slide" Target="slide1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slide" Target="slide14.xml"/><Relationship Id="rId5" Type="http://schemas.openxmlformats.org/officeDocument/2006/relationships/slide" Target="slide12.xml"/><Relationship Id="rId10" Type="http://schemas.openxmlformats.org/officeDocument/2006/relationships/image" Target="../media/image18.png"/><Relationship Id="rId4" Type="http://schemas.openxmlformats.org/officeDocument/2006/relationships/slide" Target="slide10.xml"/><Relationship Id="rId9" Type="http://schemas.openxmlformats.org/officeDocument/2006/relationships/slide" Target="slide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3587931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казенное общеобразовательное учреждение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«Средняя общеобразовательная школа №3 г. Алзамай»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выступления: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финансовой грамотности 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интерактивные игры во внеурочной деятельности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32320" y="4563291"/>
            <a:ext cx="5059680" cy="2294709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 работы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Никитина Анастасия Андреевна - учитель начальных классов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2757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>
          <a:xfrm>
            <a:off x="1981201" y="274638"/>
            <a:ext cx="7210425" cy="1143000"/>
          </a:xfrm>
        </p:spPr>
        <p:txBody>
          <a:bodyPr/>
          <a:lstStyle/>
          <a:p>
            <a:pPr eaLnBrk="1" hangingPunct="1"/>
            <a:r>
              <a:rPr lang="ru-RU"/>
              <a:t>Категория 1</a:t>
            </a:r>
          </a:p>
        </p:txBody>
      </p:sp>
      <p:sp>
        <p:nvSpPr>
          <p:cNvPr id="21506" name="Объект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4492625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endParaRPr lang="en-US" sz="6000" b="1" dirty="0"/>
          </a:p>
          <a:p>
            <a:pPr algn="ctr"/>
            <a:r>
              <a:rPr lang="ru-RU" sz="6000" dirty="0"/>
              <a:t>Товар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9336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prstClr val="white"/>
                </a:solidFill>
                <a:latin typeface="Calibri"/>
              </a:rPr>
              <a:t>10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almaz\Desktop\3UfM6c6RnO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" t="17416" r="2309" b="16355"/>
          <a:stretch/>
        </p:blipFill>
        <p:spPr bwMode="auto">
          <a:xfrm>
            <a:off x="7504709" y="260648"/>
            <a:ext cx="2699792" cy="12594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19536" y="474345"/>
            <a:ext cx="828496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3600" b="1" kern="0" spc="50" dirty="0">
              <a:ln w="11430"/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3600" b="1" kern="0" spc="50" dirty="0">
                <a:ln w="11430"/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Внеурочная деятельность</a:t>
            </a:r>
            <a:br>
              <a:rPr lang="ru-RU" sz="3600" b="1" kern="0" spc="50" dirty="0">
                <a:ln w="11430"/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kern="0" spc="50" dirty="0">
                <a:ln w="11430"/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«Финансовая грамотность»</a:t>
            </a:r>
            <a:br>
              <a:rPr lang="ru-RU" sz="3600" b="1" kern="0" spc="50" dirty="0">
                <a:ln w="11430"/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b="1" kern="0" spc="50" dirty="0">
                <a:ln w="11430"/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kern="0" spc="50" dirty="0">
                <a:ln w="11430"/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Модуль 2</a:t>
            </a:r>
            <a:br>
              <a:rPr lang="ru-RU" sz="3600" b="1" kern="0" spc="50" dirty="0">
                <a:ln w="11430"/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kern="0" spc="50" dirty="0">
                <a:ln w="11430"/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«На что тратятся деньги»</a:t>
            </a:r>
            <a:br>
              <a:rPr lang="ru-RU" sz="3600" b="1" kern="0" spc="50" dirty="0">
                <a:ln w="11430"/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600" b="1" kern="0" spc="50" dirty="0">
                <a:ln w="11430"/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kern="0" spc="50" dirty="0">
                <a:ln w="11430"/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класс</a:t>
            </a:r>
            <a:br>
              <a:rPr lang="ru-RU" sz="3600" b="1" kern="0" spc="50" dirty="0">
                <a:ln w="11430"/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kern="0" dirty="0">
              <a:solidFill>
                <a:sysClr val="windowText" lastClr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323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Rectangle 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700808"/>
            <a:ext cx="9156700" cy="35353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ChangeArrowheads="1"/>
          </p:cNvSpPr>
          <p:nvPr/>
        </p:nvSpPr>
        <p:spPr bwMode="auto">
          <a:xfrm>
            <a:off x="1524000" y="-214313"/>
            <a:ext cx="8929688" cy="160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8000" b="1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I тур.</a:t>
            </a:r>
            <a:endParaRPr lang="ru-RU" sz="8000">
              <a:solidFill>
                <a:srgbClr val="FF0000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1524000" y="857250"/>
            <a:ext cx="91440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4000" dirty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В древней Руси деньгами служили серебряные бруски – их называли гривнами. Если вещь стоила меньше всего бруска, то отрубали половину той же деньги. Внимание вопрос! Как называлась отрубленная часть серебряного бруска?</a:t>
            </a:r>
            <a:endParaRPr lang="ru-RU" sz="40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81501" y="5357814"/>
            <a:ext cx="1071563" cy="1000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8501" y="5357814"/>
            <a:ext cx="1071563" cy="1000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24501" y="5357814"/>
            <a:ext cx="1071563" cy="1000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67501" y="5357814"/>
            <a:ext cx="1071563" cy="1000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810501" y="5357814"/>
            <a:ext cx="1071563" cy="1000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273" name="TextBox 8"/>
          <p:cNvSpPr txBox="1">
            <a:spLocks noChangeArrowheads="1"/>
          </p:cNvSpPr>
          <p:nvPr/>
        </p:nvSpPr>
        <p:spPr bwMode="auto">
          <a:xfrm>
            <a:off x="3381376" y="4857750"/>
            <a:ext cx="1071563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9600" b="1" i="1">
                <a:solidFill>
                  <a:prstClr val="white"/>
                </a:solidFill>
                <a:latin typeface="Calibri" pitchFamily="34" charset="0"/>
              </a:rPr>
              <a:t>р</a:t>
            </a:r>
          </a:p>
        </p:txBody>
      </p:sp>
      <p:sp>
        <p:nvSpPr>
          <p:cNvPr id="11274" name="TextBox 9"/>
          <p:cNvSpPr txBox="1">
            <a:spLocks noChangeArrowheads="1"/>
          </p:cNvSpPr>
          <p:nvPr/>
        </p:nvSpPr>
        <p:spPr bwMode="auto">
          <a:xfrm>
            <a:off x="4381501" y="4857750"/>
            <a:ext cx="1071563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9600" b="1" i="1">
                <a:solidFill>
                  <a:prstClr val="white"/>
                </a:solidFill>
                <a:latin typeface="Calibri" pitchFamily="34" charset="0"/>
              </a:rPr>
              <a:t>у</a:t>
            </a:r>
          </a:p>
        </p:txBody>
      </p:sp>
      <p:sp>
        <p:nvSpPr>
          <p:cNvPr id="11275" name="TextBox 10"/>
          <p:cNvSpPr txBox="1">
            <a:spLocks noChangeArrowheads="1"/>
          </p:cNvSpPr>
          <p:nvPr/>
        </p:nvSpPr>
        <p:spPr bwMode="auto">
          <a:xfrm>
            <a:off x="5453063" y="5000625"/>
            <a:ext cx="1071562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9600" b="1" i="1">
                <a:solidFill>
                  <a:prstClr val="white"/>
                </a:solidFill>
                <a:latin typeface="Calibri" pitchFamily="34" charset="0"/>
              </a:rPr>
              <a:t>б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238501" y="5357814"/>
            <a:ext cx="1071563" cy="1000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381501" y="5357814"/>
            <a:ext cx="1071563" cy="1000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524501" y="5357814"/>
            <a:ext cx="1071563" cy="1000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279" name="TextBox 14"/>
          <p:cNvSpPr txBox="1">
            <a:spLocks noChangeArrowheads="1"/>
          </p:cNvSpPr>
          <p:nvPr/>
        </p:nvSpPr>
        <p:spPr bwMode="auto">
          <a:xfrm>
            <a:off x="6738938" y="5000625"/>
            <a:ext cx="1143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9600" b="1" i="1">
                <a:solidFill>
                  <a:prstClr val="white"/>
                </a:solidFill>
                <a:latin typeface="Calibri" pitchFamily="34" charset="0"/>
              </a:rPr>
              <a:t>л</a:t>
            </a:r>
          </a:p>
        </p:txBody>
      </p:sp>
      <p:sp>
        <p:nvSpPr>
          <p:cNvPr id="11280" name="TextBox 15"/>
          <p:cNvSpPr txBox="1">
            <a:spLocks noChangeArrowheads="1"/>
          </p:cNvSpPr>
          <p:nvPr/>
        </p:nvSpPr>
        <p:spPr bwMode="auto">
          <a:xfrm>
            <a:off x="7810500" y="5000625"/>
            <a:ext cx="1143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9600" b="1" i="1">
                <a:solidFill>
                  <a:prstClr val="white"/>
                </a:solidFill>
                <a:latin typeface="Calibri" pitchFamily="34" charset="0"/>
              </a:rPr>
              <a:t>ь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667501" y="5357814"/>
            <a:ext cx="1071563" cy="1000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810501" y="5357814"/>
            <a:ext cx="1071563" cy="1000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ChangeArrowheads="1"/>
          </p:cNvSpPr>
          <p:nvPr/>
        </p:nvSpPr>
        <p:spPr bwMode="auto">
          <a:xfrm>
            <a:off x="1524000" y="-214313"/>
            <a:ext cx="8929688" cy="160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8000" b="1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I</a:t>
            </a:r>
            <a:r>
              <a:rPr lang="en-US" sz="8000" b="1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I</a:t>
            </a:r>
            <a:r>
              <a:rPr lang="ru-RU" sz="8000" b="1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 тур.</a:t>
            </a:r>
            <a:endParaRPr lang="ru-RU" sz="8000">
              <a:solidFill>
                <a:srgbClr val="FF0000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1524000" y="1071564"/>
            <a:ext cx="9144000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4000">
                <a:solidFill>
                  <a:prstClr val="black"/>
                </a:solidFill>
                <a:latin typeface="Calibri" pitchFamily="34" charset="0"/>
              </a:rPr>
              <a:t>При царе Иване IV были выпущены монеты, на которых изображался всадник с копьем в руке. Внимание, вопрос! Как назывались эти монеты? </a:t>
            </a:r>
            <a:endParaRPr lang="ru-RU" sz="40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8501" y="3714751"/>
            <a:ext cx="1071563" cy="1000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95501" y="3714751"/>
            <a:ext cx="1071563" cy="1000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81501" y="3714751"/>
            <a:ext cx="1071563" cy="1000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24501" y="3714751"/>
            <a:ext cx="1071563" cy="1000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667501" y="3714751"/>
            <a:ext cx="1071563" cy="1000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465" name="TextBox 8"/>
          <p:cNvSpPr txBox="1">
            <a:spLocks noChangeArrowheads="1"/>
          </p:cNvSpPr>
          <p:nvPr/>
        </p:nvSpPr>
        <p:spPr bwMode="auto">
          <a:xfrm>
            <a:off x="2095501" y="3357564"/>
            <a:ext cx="1071563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9600" b="1" i="1">
                <a:solidFill>
                  <a:prstClr val="white"/>
                </a:solidFill>
                <a:latin typeface="Calibri" pitchFamily="34" charset="0"/>
              </a:rPr>
              <a:t>к</a:t>
            </a:r>
          </a:p>
        </p:txBody>
      </p:sp>
      <p:sp>
        <p:nvSpPr>
          <p:cNvPr id="19466" name="TextBox 9"/>
          <p:cNvSpPr txBox="1">
            <a:spLocks noChangeArrowheads="1"/>
          </p:cNvSpPr>
          <p:nvPr/>
        </p:nvSpPr>
        <p:spPr bwMode="auto">
          <a:xfrm>
            <a:off x="3309938" y="3286125"/>
            <a:ext cx="1071562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9600" b="1" i="1">
                <a:solidFill>
                  <a:prstClr val="white"/>
                </a:solidFill>
                <a:latin typeface="Calibri" pitchFamily="34" charset="0"/>
              </a:rPr>
              <a:t>о</a:t>
            </a:r>
          </a:p>
        </p:txBody>
      </p:sp>
      <p:sp>
        <p:nvSpPr>
          <p:cNvPr id="19467" name="TextBox 10"/>
          <p:cNvSpPr txBox="1">
            <a:spLocks noChangeArrowheads="1"/>
          </p:cNvSpPr>
          <p:nvPr/>
        </p:nvSpPr>
        <p:spPr bwMode="auto">
          <a:xfrm>
            <a:off x="4381501" y="3286125"/>
            <a:ext cx="1071563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9600" b="1" i="1">
                <a:solidFill>
                  <a:prstClr val="white"/>
                </a:solidFill>
                <a:latin typeface="Calibri" pitchFamily="34" charset="0"/>
              </a:rPr>
              <a:t>п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095501" y="3714751"/>
            <a:ext cx="1071563" cy="1000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381501" y="3714751"/>
            <a:ext cx="1071563" cy="1000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470" name="TextBox 14"/>
          <p:cNvSpPr txBox="1">
            <a:spLocks noChangeArrowheads="1"/>
          </p:cNvSpPr>
          <p:nvPr/>
        </p:nvSpPr>
        <p:spPr bwMode="auto">
          <a:xfrm>
            <a:off x="5595938" y="3286125"/>
            <a:ext cx="1143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9600" b="1" i="1">
                <a:solidFill>
                  <a:prstClr val="white"/>
                </a:solidFill>
                <a:latin typeface="Calibri" pitchFamily="34" charset="0"/>
              </a:rPr>
              <a:t>е</a:t>
            </a:r>
          </a:p>
        </p:txBody>
      </p:sp>
      <p:sp>
        <p:nvSpPr>
          <p:cNvPr id="19471" name="TextBox 15"/>
          <p:cNvSpPr txBox="1">
            <a:spLocks noChangeArrowheads="1"/>
          </p:cNvSpPr>
          <p:nvPr/>
        </p:nvSpPr>
        <p:spPr bwMode="auto">
          <a:xfrm>
            <a:off x="6667500" y="3357564"/>
            <a:ext cx="11430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9600" b="1" i="1">
                <a:solidFill>
                  <a:prstClr val="white"/>
                </a:solidFill>
                <a:latin typeface="Calibri" pitchFamily="34" charset="0"/>
              </a:rPr>
              <a:t>й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238501" y="3714751"/>
            <a:ext cx="1071563" cy="1000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953501" y="3714751"/>
            <a:ext cx="1071563" cy="1000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810501" y="3714751"/>
            <a:ext cx="1071563" cy="1000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475" name="TextBox 19"/>
          <p:cNvSpPr txBox="1">
            <a:spLocks noChangeArrowheads="1"/>
          </p:cNvSpPr>
          <p:nvPr/>
        </p:nvSpPr>
        <p:spPr bwMode="auto">
          <a:xfrm>
            <a:off x="7810500" y="3357564"/>
            <a:ext cx="11430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9600" b="1" i="1">
                <a:solidFill>
                  <a:prstClr val="white"/>
                </a:solidFill>
                <a:latin typeface="Calibri" pitchFamily="34" charset="0"/>
              </a:rPr>
              <a:t>к</a:t>
            </a:r>
          </a:p>
        </p:txBody>
      </p:sp>
      <p:sp>
        <p:nvSpPr>
          <p:cNvPr id="19476" name="TextBox 20"/>
          <p:cNvSpPr txBox="1">
            <a:spLocks noChangeArrowheads="1"/>
          </p:cNvSpPr>
          <p:nvPr/>
        </p:nvSpPr>
        <p:spPr bwMode="auto">
          <a:xfrm>
            <a:off x="8953500" y="3357564"/>
            <a:ext cx="11430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9600" b="1" i="1">
                <a:solidFill>
                  <a:prstClr val="white"/>
                </a:solidFill>
                <a:latin typeface="Calibri" pitchFamily="34" charset="0"/>
              </a:rPr>
              <a:t>а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524501" y="3714751"/>
            <a:ext cx="1071563" cy="1000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667501" y="3714751"/>
            <a:ext cx="1071563" cy="1000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810501" y="3714751"/>
            <a:ext cx="1071563" cy="1000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953501" y="3714751"/>
            <a:ext cx="1071563" cy="1000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 animBg="1"/>
      <p:bldP spid="18" grpId="0" animBg="1"/>
      <p:bldP spid="19" grpId="0" animBg="1"/>
      <p:bldP spid="22" grpId="0" animBg="1"/>
      <p:bldP spid="14" grpId="0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ChangeArrowheads="1"/>
          </p:cNvSpPr>
          <p:nvPr/>
        </p:nvSpPr>
        <p:spPr bwMode="auto">
          <a:xfrm>
            <a:off x="1524000" y="-214313"/>
            <a:ext cx="8929688" cy="160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8000" b="1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I</a:t>
            </a:r>
            <a:r>
              <a:rPr lang="en-US" sz="8000" b="1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II</a:t>
            </a:r>
            <a:r>
              <a:rPr lang="ru-RU" sz="8000" b="1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 тур.</a:t>
            </a:r>
            <a:endParaRPr lang="ru-RU" sz="8000">
              <a:solidFill>
                <a:srgbClr val="FF0000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1524000" y="1709072"/>
            <a:ext cx="9036496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>
                <a:solidFill>
                  <a:prstClr val="black"/>
                </a:solidFill>
                <a:latin typeface="Calibri" pitchFamily="34" charset="0"/>
              </a:rPr>
              <a:t>Документ, в котором написано, сколько надо платить за услуги? Называется……..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solidFill>
                  <a:prstClr val="black"/>
                </a:solidFill>
                <a:latin typeface="Calibri" pitchFamily="34" charset="0"/>
              </a:rPr>
              <a:t> </a:t>
            </a:r>
            <a:endParaRPr lang="ru-RU" sz="2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81376" y="5000626"/>
            <a:ext cx="1071563" cy="1000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38376" y="5000626"/>
            <a:ext cx="1071563" cy="1000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24376" y="5000626"/>
            <a:ext cx="1071563" cy="1000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67376" y="5000626"/>
            <a:ext cx="1071563" cy="1000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657" name="TextBox 8"/>
          <p:cNvSpPr txBox="1">
            <a:spLocks noChangeArrowheads="1"/>
          </p:cNvSpPr>
          <p:nvPr/>
        </p:nvSpPr>
        <p:spPr bwMode="auto">
          <a:xfrm>
            <a:off x="2166938" y="4714875"/>
            <a:ext cx="1071562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9600" b="1" i="1" dirty="0">
                <a:solidFill>
                  <a:prstClr val="white"/>
                </a:solidFill>
                <a:latin typeface="Calibri" pitchFamily="34" charset="0"/>
              </a:rPr>
              <a:t> с</a:t>
            </a:r>
          </a:p>
        </p:txBody>
      </p:sp>
      <p:sp>
        <p:nvSpPr>
          <p:cNvPr id="27658" name="TextBox 9"/>
          <p:cNvSpPr txBox="1">
            <a:spLocks noChangeArrowheads="1"/>
          </p:cNvSpPr>
          <p:nvPr/>
        </p:nvSpPr>
        <p:spPr bwMode="auto">
          <a:xfrm>
            <a:off x="3381376" y="4643439"/>
            <a:ext cx="1071563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9600" b="1" i="1" dirty="0">
                <a:solidFill>
                  <a:prstClr val="white"/>
                </a:solidFill>
                <a:latin typeface="Calibri" pitchFamily="34" charset="0"/>
              </a:rPr>
              <a:t> ч</a:t>
            </a:r>
          </a:p>
        </p:txBody>
      </p:sp>
      <p:sp>
        <p:nvSpPr>
          <p:cNvPr id="27659" name="TextBox 10"/>
          <p:cNvSpPr txBox="1">
            <a:spLocks noChangeArrowheads="1"/>
          </p:cNvSpPr>
          <p:nvPr/>
        </p:nvSpPr>
        <p:spPr bwMode="auto">
          <a:xfrm>
            <a:off x="4524376" y="4643438"/>
            <a:ext cx="107156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9600" b="1" i="1" dirty="0">
                <a:solidFill>
                  <a:prstClr val="white"/>
                </a:solidFill>
                <a:latin typeface="Calibri" pitchFamily="34" charset="0"/>
              </a:rPr>
              <a:t> ё</a:t>
            </a:r>
          </a:p>
        </p:txBody>
      </p:sp>
      <p:sp>
        <p:nvSpPr>
          <p:cNvPr id="27662" name="TextBox 14"/>
          <p:cNvSpPr txBox="1">
            <a:spLocks noChangeArrowheads="1"/>
          </p:cNvSpPr>
          <p:nvPr/>
        </p:nvSpPr>
        <p:spPr bwMode="auto">
          <a:xfrm>
            <a:off x="5667375" y="4786313"/>
            <a:ext cx="1143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9600" b="1" i="1" dirty="0">
                <a:solidFill>
                  <a:prstClr val="white"/>
                </a:solidFill>
                <a:latin typeface="Calibri" pitchFamily="34" charset="0"/>
              </a:rPr>
              <a:t>т</a:t>
            </a: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6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6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1775520" y="1"/>
            <a:ext cx="8784976" cy="2276873"/>
          </a:xfrm>
        </p:spPr>
        <p:txBody>
          <a:bodyPr/>
          <a:lstStyle/>
          <a:p>
            <a:pPr>
              <a:defRPr/>
            </a:pPr>
            <a:endParaRPr lang="ru-RU" sz="2800" dirty="0">
              <a:solidFill>
                <a:srgbClr val="C00000"/>
              </a:solidFill>
              <a:latin typeface="Calibri"/>
            </a:endParaRPr>
          </a:p>
          <a:p>
            <a:pPr>
              <a:defRPr/>
            </a:pPr>
            <a:endParaRPr lang="ru-RU" sz="2800" dirty="0">
              <a:solidFill>
                <a:srgbClr val="C00000"/>
              </a:solidFill>
              <a:latin typeface="Calibri"/>
            </a:endParaRPr>
          </a:p>
          <a:p>
            <a:pPr>
              <a:defRPr/>
            </a:pPr>
            <a:endParaRPr lang="ru-RU" sz="2800" dirty="0">
              <a:solidFill>
                <a:srgbClr val="C00000"/>
              </a:solidFill>
              <a:latin typeface="Calibri"/>
            </a:endParaRPr>
          </a:p>
          <a:p>
            <a:pPr>
              <a:defRPr/>
            </a:pPr>
            <a:endParaRPr lang="ru-RU" sz="2800" dirty="0">
              <a:solidFill>
                <a:srgbClr val="C00000"/>
              </a:solidFill>
              <a:latin typeface="Calibri"/>
            </a:endParaRPr>
          </a:p>
          <a:p>
            <a:pPr>
              <a:defRPr/>
            </a:pPr>
            <a:endParaRPr lang="ru-RU" sz="4000" dirty="0">
              <a:solidFill>
                <a:srgbClr val="C00000"/>
              </a:solidFill>
              <a:latin typeface="Calibri"/>
            </a:endParaRPr>
          </a:p>
          <a:p>
            <a:pPr>
              <a:defRPr/>
            </a:pPr>
            <a:endParaRPr lang="ru-RU" sz="4000" dirty="0">
              <a:solidFill>
                <a:srgbClr val="C00000"/>
              </a:solidFill>
              <a:latin typeface="Calibri"/>
            </a:endParaRPr>
          </a:p>
          <a:p>
            <a:pPr>
              <a:defRPr/>
            </a:pPr>
            <a:endParaRPr lang="ru-RU" sz="4000" dirty="0">
              <a:solidFill>
                <a:srgbClr val="C00000"/>
              </a:solidFill>
              <a:latin typeface="Calibri"/>
            </a:endParaRPr>
          </a:p>
          <a:p>
            <a:pPr>
              <a:defRPr/>
            </a:pPr>
            <a:r>
              <a:rPr lang="ru-RU" sz="4000" dirty="0">
                <a:solidFill>
                  <a:srgbClr val="C00000"/>
                </a:solidFill>
                <a:latin typeface="Calibri"/>
              </a:rPr>
              <a:t>Игра со зрителями</a:t>
            </a:r>
          </a:p>
          <a:p>
            <a:pPr>
              <a:defRPr/>
            </a:pPr>
            <a:r>
              <a:rPr lang="ru-RU" sz="3600" u="sng" dirty="0">
                <a:solidFill>
                  <a:prstClr val="black"/>
                </a:solidFill>
                <a:latin typeface="Calibri"/>
              </a:rPr>
              <a:t>Внимание вопрос:</a:t>
            </a:r>
          </a:p>
          <a:p>
            <a:pPr>
              <a:defRPr/>
            </a:pPr>
            <a:r>
              <a:rPr lang="ru-RU" sz="3600" b="1" dirty="0">
                <a:solidFill>
                  <a:prstClr val="black"/>
                </a:solidFill>
                <a:latin typeface="Calibri"/>
              </a:rPr>
              <a:t>Деньги, которые люди каждый месяц платят за квартиру и коммунальные услуги (электричество, газ, воду и отопление), называются?</a:t>
            </a:r>
          </a:p>
          <a:p>
            <a:pPr>
              <a:defRPr/>
            </a:pPr>
            <a:endParaRPr lang="ru-RU" sz="3600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ru-RU" sz="3600" b="1" dirty="0">
                <a:solidFill>
                  <a:srgbClr val="C00000"/>
                </a:solidFill>
                <a:latin typeface="Calibri"/>
              </a:rPr>
              <a:t>Коммунальными платежами</a:t>
            </a:r>
          </a:p>
          <a:p>
            <a:pPr>
              <a:defRPr/>
            </a:pPr>
            <a:endParaRPr lang="ru-RU" sz="36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81376" y="4786313"/>
            <a:ext cx="1071563" cy="1000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5400" dirty="0">
                <a:solidFill>
                  <a:prstClr val="white"/>
                </a:solidFill>
                <a:latin typeface="Calibri"/>
              </a:rPr>
              <a:t>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24376" y="4786314"/>
            <a:ext cx="1071563" cy="1000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5400" dirty="0">
                <a:solidFill>
                  <a:prstClr val="white"/>
                </a:solidFill>
                <a:latin typeface="Calibri"/>
              </a:rPr>
              <a:t>О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649641" y="4783436"/>
            <a:ext cx="1071563" cy="1000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5400" dirty="0">
                <a:solidFill>
                  <a:prstClr val="white"/>
                </a:solidFill>
                <a:latin typeface="Calibri"/>
              </a:rPr>
              <a:t>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916878" y="4783436"/>
            <a:ext cx="1071563" cy="1000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5400" dirty="0">
                <a:solidFill>
                  <a:prstClr val="white"/>
                </a:solidFill>
                <a:latin typeface="Calibri"/>
              </a:rPr>
              <a:t>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774907" y="4783436"/>
            <a:ext cx="1071563" cy="1000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5400" dirty="0">
                <a:solidFill>
                  <a:prstClr val="white"/>
                </a:solidFill>
                <a:latin typeface="Calibri"/>
              </a:rPr>
              <a:t>Г</a:t>
            </a: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>
          <a:xfrm flipH="1">
            <a:off x="3287688" y="980728"/>
            <a:ext cx="5976663" cy="1008112"/>
          </a:xfrm>
        </p:spPr>
        <p:txBody>
          <a:bodyPr/>
          <a:lstStyle/>
          <a:p>
            <a:pPr>
              <a:defRPr/>
            </a:pPr>
            <a:r>
              <a:rPr lang="ru-RU" sz="4400" b="1" dirty="0">
                <a:solidFill>
                  <a:srgbClr val="FF0000"/>
                </a:solidFill>
                <a:latin typeface="Calibri"/>
              </a:rPr>
              <a:t>ФИНАЛ</a:t>
            </a:r>
          </a:p>
          <a:p>
            <a:pPr>
              <a:defRPr/>
            </a:pPr>
            <a:r>
              <a:rPr lang="ru-RU" sz="2400" b="1" u="sng" dirty="0">
                <a:solidFill>
                  <a:prstClr val="black"/>
                </a:solidFill>
                <a:latin typeface="Calibri"/>
              </a:rPr>
              <a:t>Внимание вопрос:</a:t>
            </a:r>
          </a:p>
          <a:p>
            <a:pPr>
              <a:defRPr/>
            </a:pPr>
            <a:r>
              <a:rPr lang="ru-RU" sz="3200" b="1" dirty="0">
                <a:solidFill>
                  <a:prstClr val="black"/>
                </a:solidFill>
                <a:latin typeface="Calibri"/>
              </a:rPr>
              <a:t>Если приходится занимать деньги, то что появляются у людей?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506" y="2642548"/>
            <a:ext cx="1072989" cy="15729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906" y="2794948"/>
            <a:ext cx="1072989" cy="15729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306" y="2947348"/>
            <a:ext cx="1072989" cy="15729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6706" y="3099748"/>
            <a:ext cx="1072989" cy="15729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9106" y="3252148"/>
            <a:ext cx="1072989" cy="15729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301240" y="764704"/>
            <a:ext cx="7452360" cy="4968552"/>
          </a:xfrm>
        </p:spPr>
        <p:txBody>
          <a:bodyPr>
            <a:normAutofit fontScale="77500" lnSpcReduction="20000"/>
          </a:bodyPr>
          <a:lstStyle/>
          <a:p>
            <a:pPr marL="0" indent="0" algn="ctr" fontAlgn="base">
              <a:spcAft>
                <a:spcPct val="0"/>
              </a:spcAft>
              <a:buClr>
                <a:srgbClr val="9454C3"/>
              </a:buClr>
              <a:buSzPct val="75000"/>
              <a:buNone/>
            </a:pPr>
            <a:endParaRPr lang="ru-RU" sz="2800" b="1" spc="50" dirty="0">
              <a:ln w="11430"/>
              <a:solidFill>
                <a:schemeClr val="tx1">
                  <a:lumMod val="9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 fontAlgn="base">
              <a:spcAft>
                <a:spcPct val="0"/>
              </a:spcAft>
              <a:buClr>
                <a:srgbClr val="9454C3"/>
              </a:buClr>
              <a:buSzPct val="75000"/>
              <a:buNone/>
            </a:pPr>
            <a:endParaRPr lang="ru-RU" sz="2800" b="1" spc="50" dirty="0">
              <a:ln w="11430"/>
              <a:solidFill>
                <a:schemeClr val="tx1">
                  <a:lumMod val="9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 fontAlgn="base">
              <a:spcAft>
                <a:spcPct val="0"/>
              </a:spcAft>
              <a:buClr>
                <a:srgbClr val="9454C3"/>
              </a:buClr>
              <a:buSzPct val="75000"/>
              <a:buNone/>
            </a:pPr>
            <a:r>
              <a:rPr lang="ru-RU" sz="3600" b="1" spc="50" dirty="0">
                <a:ln w="11430"/>
                <a:solidFill>
                  <a:schemeClr val="tx1">
                    <a:lumMod val="9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Внеурочная деятельность</a:t>
            </a:r>
          </a:p>
          <a:p>
            <a:pPr marL="0" indent="0" algn="ctr" fontAlgn="base">
              <a:spcAft>
                <a:spcPct val="0"/>
              </a:spcAft>
              <a:buClr>
                <a:srgbClr val="9454C3"/>
              </a:buClr>
              <a:buSzPct val="75000"/>
              <a:buNone/>
            </a:pPr>
            <a:br>
              <a:rPr lang="ru-RU" sz="3600" b="1" spc="50" dirty="0">
                <a:ln w="11430"/>
                <a:solidFill>
                  <a:schemeClr val="tx1">
                    <a:lumMod val="9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600" b="1" spc="50" dirty="0">
                <a:ln w="11430"/>
                <a:solidFill>
                  <a:schemeClr val="tx1">
                    <a:lumMod val="9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«Финансовая грамотность»</a:t>
            </a:r>
            <a:br>
              <a:rPr lang="ru-RU" sz="3600" b="1" spc="50" dirty="0">
                <a:ln w="11430"/>
                <a:solidFill>
                  <a:schemeClr val="tx1">
                    <a:lumMod val="9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br>
              <a:rPr lang="ru-RU" sz="3600" b="1" spc="50" dirty="0">
                <a:ln w="11430"/>
                <a:solidFill>
                  <a:schemeClr val="tx1">
                    <a:lumMod val="9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600" b="1" spc="50" dirty="0">
                <a:ln w="11430"/>
                <a:solidFill>
                  <a:schemeClr val="tx1">
                    <a:lumMod val="9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Модуль 3</a:t>
            </a:r>
          </a:p>
          <a:p>
            <a:pPr marL="0" indent="0" algn="ctr" fontAlgn="base">
              <a:spcAft>
                <a:spcPct val="0"/>
              </a:spcAft>
              <a:buClr>
                <a:srgbClr val="9454C3"/>
              </a:buClr>
              <a:buSzPct val="75000"/>
              <a:buNone/>
            </a:pPr>
            <a:br>
              <a:rPr lang="ru-RU" sz="3600" b="1" spc="50" dirty="0">
                <a:ln w="11430"/>
                <a:solidFill>
                  <a:schemeClr val="tx1">
                    <a:lumMod val="9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600" b="1" spc="50" dirty="0">
                <a:ln w="11430"/>
                <a:solidFill>
                  <a:schemeClr val="tx1">
                    <a:lumMod val="9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«Почему семье иногда не хватает денег на жизнь и как этого избежать»</a:t>
            </a:r>
            <a:br>
              <a:rPr lang="ru-RU" sz="3600" b="1" spc="50" dirty="0">
                <a:ln w="11430"/>
                <a:solidFill>
                  <a:schemeClr val="tx1">
                    <a:lumMod val="9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br>
              <a:rPr lang="ru-RU" sz="3600" b="1" spc="50" dirty="0">
                <a:ln w="11430"/>
                <a:solidFill>
                  <a:schemeClr val="tx1">
                    <a:lumMod val="9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600" b="1" spc="50" dirty="0">
                <a:ln w="11430"/>
                <a:solidFill>
                  <a:schemeClr val="tx1">
                    <a:lumMod val="9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4 класс</a:t>
            </a:r>
            <a:br>
              <a:rPr lang="ru-RU" sz="3600" b="1" spc="50" dirty="0">
                <a:ln w="11430"/>
                <a:solidFill>
                  <a:schemeClr val="tx1">
                    <a:lumMod val="9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4" name="Рисунок 3" descr="C:\Users\almaz\Desktop\3UfM6c6RnO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" t="17416" r="2309" b="16355"/>
          <a:stretch/>
        </p:blipFill>
        <p:spPr bwMode="auto">
          <a:xfrm>
            <a:off x="7680176" y="260648"/>
            <a:ext cx="2699792" cy="12594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00824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КОЛЕСО ЗНАНИЙ</a:t>
            </a:r>
          </a:p>
        </p:txBody>
      </p:sp>
      <p:pic>
        <p:nvPicPr>
          <p:cNvPr id="1026" name="Picture 2" descr="https://avatars.mds.yandex.net/i?id=82c2b07015bf2bf09c2fbe74d7ad16aa_l-4010468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260648"/>
            <a:ext cx="833006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824668" y="5301208"/>
            <a:ext cx="8496944" cy="1368152"/>
          </a:xfrm>
        </p:spPr>
        <p:txBody>
          <a:bodyPr/>
          <a:lstStyle/>
          <a:p>
            <a:pPr lvl="0" algn="ctr">
              <a:spcBef>
                <a:spcPct val="20000"/>
              </a:spcBef>
              <a:buSzPct val="60000"/>
            </a:pP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КОЛЕСО ЗНАНИЙ 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b="1" dirty="0"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lang="ru-RU" sz="1900" b="1" dirty="0"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lang="ru-RU" sz="1900" b="1" dirty="0"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lang="ru-RU" sz="1900" b="1" dirty="0"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lang="ru-RU" sz="1900" b="1" dirty="0"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lang="ru-RU" sz="1900" b="1" dirty="0"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lang="ru-RU" sz="1900" b="1" dirty="0"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lang="ru-RU" sz="1900" b="1" dirty="0"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lang="ru-RU" sz="1900" b="1" dirty="0"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lang="ru-RU" sz="1900" b="1" dirty="0"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lang="ru-RU" sz="1900" b="1" dirty="0"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lang="ru-RU" sz="1900" b="1" dirty="0"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130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8160" y="16687"/>
            <a:ext cx="8911687" cy="1280890"/>
          </a:xfrm>
        </p:spPr>
        <p:txBody>
          <a:bodyPr>
            <a:normAutofit/>
          </a:bodyPr>
          <a:lstStyle/>
          <a:p>
            <a:pPr algn="ctr"/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9351" y="1551074"/>
            <a:ext cx="12052663" cy="55604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8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грамотность –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совокупность знаний и навыков в сфере финансового поведения человека, которые ведут к улучшению благосостояния и повышению качества жизни. </a:t>
            </a:r>
          </a:p>
          <a:p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/>
              <a:t>	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07246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883533" y="260648"/>
            <a:ext cx="6696744" cy="3456384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3200" b="1" dirty="0">
                <a:solidFill>
                  <a:schemeClr val="hlin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3.</a:t>
            </a:r>
            <a:r>
              <a:rPr lang="ru-RU" sz="3200" b="1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Необходимая для жизни минимальная сумма денег, установленная законом</a:t>
            </a:r>
            <a:endParaRPr lang="ru-RU" sz="32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6373" name="Rectangle 5"/>
          <p:cNvSpPr>
            <a:spLocks noChangeArrowheads="1"/>
          </p:cNvSpPr>
          <p:nvPr/>
        </p:nvSpPr>
        <p:spPr bwMode="auto">
          <a:xfrm>
            <a:off x="2711624" y="4930136"/>
            <a:ext cx="66247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600" b="1" dirty="0">
                <a:solidFill>
                  <a:srgbClr val="FFFF00"/>
                </a:solidFill>
              </a:rPr>
              <a:t>   </a:t>
            </a:r>
            <a:r>
              <a:rPr lang="ru-RU" alt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Ответ: </a:t>
            </a:r>
            <a:r>
              <a:rPr lang="ru-RU" altLang="ru-RU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прожиточный минимум</a:t>
            </a:r>
          </a:p>
        </p:txBody>
      </p:sp>
      <p:sp>
        <p:nvSpPr>
          <p:cNvPr id="12292" name="AutoShape 1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1992313" y="6165850"/>
            <a:ext cx="863600" cy="4318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>
              <a:solidFill>
                <a:prstClr val="white"/>
              </a:solidFill>
            </a:endParaRPr>
          </a:p>
        </p:txBody>
      </p:sp>
      <p:pic>
        <p:nvPicPr>
          <p:cNvPr id="6" name="Рисунок 5" descr="https://cdn.culture.ru/images/d4695945-ef61-5d7d-b7eb-cc9896e4a07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3" y="2420888"/>
            <a:ext cx="2952328" cy="22322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773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73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27649" y="2204865"/>
            <a:ext cx="66247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9454C3"/>
              </a:buClr>
              <a:buSzPct val="75000"/>
            </a:pPr>
            <a:r>
              <a:rPr lang="ru-RU" sz="6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Решаем задачки</a:t>
            </a:r>
          </a:p>
        </p:txBody>
      </p:sp>
    </p:spTree>
    <p:extLst>
      <p:ext uri="{BB962C8B-B14F-4D97-AF65-F5344CB8AC3E}">
        <p14:creationId xmlns:p14="http://schemas.microsoft.com/office/powerpoint/2010/main" val="10986255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75521" y="692696"/>
            <a:ext cx="880671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Palatino Linotype"/>
              </a:rPr>
              <a:t>Задание 2. </a:t>
            </a:r>
          </a:p>
          <a:p>
            <a:r>
              <a:rPr lang="ru-RU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 стоит 9000 рублей. Сколько рублей он будет стоить после 30% скидки в магазине</a:t>
            </a:r>
          </a:p>
        </p:txBody>
      </p:sp>
      <p:sp>
        <p:nvSpPr>
          <p:cNvPr id="3" name="AutoShape 11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1775521" y="5805264"/>
            <a:ext cx="1008385" cy="576362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43672" y="4437113"/>
            <a:ext cx="69847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Ответ: </a:t>
            </a:r>
            <a:r>
              <a:rPr lang="ru-RU" altLang="ru-RU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9000:100*30=2700 скидка</a:t>
            </a:r>
          </a:p>
          <a:p>
            <a:r>
              <a:rPr lang="ru-RU" altLang="ru-RU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9000-2700=6300 руб.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830" y="2327325"/>
            <a:ext cx="2956816" cy="210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76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0518FB-766E-27BC-DE7D-F0E9E9DC93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35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CB8C7D-5BCF-A07E-E7FE-09EAB583B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020EE238-DA45-E16D-B0FF-33ACDB76E9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84057" y="226840"/>
            <a:ext cx="8708087" cy="6531067"/>
          </a:xfrm>
        </p:spPr>
      </p:pic>
    </p:spTree>
    <p:extLst>
      <p:ext uri="{BB962C8B-B14F-4D97-AF65-F5344CB8AC3E}">
        <p14:creationId xmlns:p14="http://schemas.microsoft.com/office/powerpoint/2010/main" val="3852855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5680" y="4725144"/>
            <a:ext cx="7920880" cy="14401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19400" y="1"/>
            <a:ext cx="870504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spc="50" dirty="0">
              <a:ln w="11430"/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spc="50" dirty="0">
              <a:ln w="11430"/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spc="50" dirty="0">
              <a:ln w="11430"/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spc="50" dirty="0">
              <a:ln w="11430"/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spc="50" dirty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Внеурочная деятельность</a:t>
            </a:r>
            <a:br>
              <a:rPr lang="ru-RU" sz="2800" b="1" spc="50" dirty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spc="50" dirty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«Функциональная  грамотность»</a:t>
            </a:r>
          </a:p>
          <a:p>
            <a:pPr algn="ctr"/>
            <a:endParaRPr lang="ru-RU" sz="2800" b="1" spc="50" dirty="0">
              <a:ln w="11430"/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spc="50" dirty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класс</a:t>
            </a:r>
          </a:p>
          <a:p>
            <a:pPr algn="ctr"/>
            <a:r>
              <a:rPr lang="ru-RU" sz="2800" b="1" spc="50" dirty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Блок 3. Финансовая грамотность.</a:t>
            </a:r>
            <a:br>
              <a:rPr lang="ru-RU" sz="2800" b="1" spc="50" dirty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Управляющая кнопка: сведения 4">
            <a:hlinkClick r:id="" action="ppaction://hlinkshowjump?jump=lastslide" highlightClick="1"/>
          </p:cNvPr>
          <p:cNvSpPr/>
          <p:nvPr/>
        </p:nvSpPr>
        <p:spPr>
          <a:xfrm>
            <a:off x="695400" y="116632"/>
            <a:ext cx="324000" cy="324000"/>
          </a:xfrm>
          <a:prstGeom prst="actionButtonInformation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Умножение 5">
            <a:hlinkClick r:id="" action="ppaction://hlinkshowjump?jump=endshow"/>
          </p:cNvPr>
          <p:cNvSpPr/>
          <p:nvPr/>
        </p:nvSpPr>
        <p:spPr>
          <a:xfrm>
            <a:off x="11352584" y="116632"/>
            <a:ext cx="288032" cy="288000"/>
          </a:xfrm>
          <a:prstGeom prst="mathMultiply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Нашивка 6">
            <a:hlinkClick r:id="" action="ppaction://hlinkshowjump?jump=nextslide"/>
          </p:cNvPr>
          <p:cNvSpPr/>
          <p:nvPr/>
        </p:nvSpPr>
        <p:spPr>
          <a:xfrm>
            <a:off x="10992544" y="6237312"/>
            <a:ext cx="504056" cy="432048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Рисунок 7" descr="C:\Users\almaz\Desktop\3UfM6c6RnO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" t="17416" r="2309" b="16355"/>
          <a:stretch/>
        </p:blipFill>
        <p:spPr bwMode="auto">
          <a:xfrm>
            <a:off x="479376" y="0"/>
            <a:ext cx="2888242" cy="14243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3487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raskraskirus.ru/wp-content/uploads/d/9/9/d99c9652926483a67b49a822f6c9ddc8.jpeg"/>
          <p:cNvSpPr>
            <a:spLocks noChangeAspect="1" noChangeArrowheads="1"/>
          </p:cNvSpPr>
          <p:nvPr/>
        </p:nvSpPr>
        <p:spPr bwMode="auto">
          <a:xfrm>
            <a:off x="4905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AutoShape 4" descr="https://kartinkived.ru/wp-content/uploads/2021/10/teremok-skazka.jpg"/>
          <p:cNvSpPr>
            <a:spLocks noChangeAspect="1" noChangeArrowheads="1"/>
          </p:cNvSpPr>
          <p:nvPr/>
        </p:nvSpPr>
        <p:spPr bwMode="auto">
          <a:xfrm>
            <a:off x="642938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6" descr="https://kartinkived.ru/wp-content/uploads/2021/10/teremok-skazka.jpg"/>
          <p:cNvSpPr>
            <a:spLocks noChangeAspect="1" noChangeArrowheads="1"/>
          </p:cNvSpPr>
          <p:nvPr/>
        </p:nvSpPr>
        <p:spPr bwMode="auto">
          <a:xfrm>
            <a:off x="795338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AutoShape 8" descr="https://raskraskirus.ru/wp-content/uploads/d/9/9/d99c9652926483a67b49a822f6c9ddc8.jpeg"/>
          <p:cNvSpPr>
            <a:spLocks noChangeAspect="1" noChangeArrowheads="1"/>
          </p:cNvSpPr>
          <p:nvPr/>
        </p:nvSpPr>
        <p:spPr bwMode="auto">
          <a:xfrm>
            <a:off x="398463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Прямоугольник 5">
            <a:hlinkClick r:id="rId3" action="ppaction://hlinksldjump"/>
            <a:extLst>
              <a:ext uri="{FF2B5EF4-FFF2-40B4-BE49-F238E27FC236}">
                <a16:creationId xmlns:a16="http://schemas.microsoft.com/office/drawing/2014/main" id="{A2AE7B0D-D6FC-58BE-E801-531FE08E4A89}"/>
              </a:ext>
            </a:extLst>
          </p:cNvPr>
          <p:cNvSpPr/>
          <p:nvPr/>
        </p:nvSpPr>
        <p:spPr>
          <a:xfrm>
            <a:off x="1559496" y="2492896"/>
            <a:ext cx="1329464" cy="31972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Прямоугольник 6">
            <a:hlinkClick r:id="rId4" action="ppaction://hlinksldjump"/>
            <a:extLst>
              <a:ext uri="{FF2B5EF4-FFF2-40B4-BE49-F238E27FC236}">
                <a16:creationId xmlns:a16="http://schemas.microsoft.com/office/drawing/2014/main" id="{AE66AC23-C508-5E81-4FC8-2AB3147DBD57}"/>
              </a:ext>
            </a:extLst>
          </p:cNvPr>
          <p:cNvSpPr/>
          <p:nvPr/>
        </p:nvSpPr>
        <p:spPr>
          <a:xfrm>
            <a:off x="7627062" y="2731536"/>
            <a:ext cx="891736" cy="31457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Прямоугольник 7">
            <a:hlinkClick r:id="rId5" action="ppaction://hlinksldjump"/>
            <a:extLst>
              <a:ext uri="{FF2B5EF4-FFF2-40B4-BE49-F238E27FC236}">
                <a16:creationId xmlns:a16="http://schemas.microsoft.com/office/drawing/2014/main" id="{354479D1-7A60-33F7-A706-6FFF0F5FE880}"/>
              </a:ext>
            </a:extLst>
          </p:cNvPr>
          <p:cNvSpPr/>
          <p:nvPr/>
        </p:nvSpPr>
        <p:spPr>
          <a:xfrm>
            <a:off x="9048329" y="1620476"/>
            <a:ext cx="1916723" cy="209655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Прямоугольник 8">
            <a:hlinkClick r:id="rId6" action="ppaction://hlinksldjump"/>
            <a:extLst>
              <a:ext uri="{FF2B5EF4-FFF2-40B4-BE49-F238E27FC236}">
                <a16:creationId xmlns:a16="http://schemas.microsoft.com/office/drawing/2014/main" id="{A2AE7B0D-D6FC-58BE-E801-531FE08E4A89}"/>
              </a:ext>
            </a:extLst>
          </p:cNvPr>
          <p:cNvSpPr/>
          <p:nvPr/>
        </p:nvSpPr>
        <p:spPr>
          <a:xfrm>
            <a:off x="3647728" y="2492896"/>
            <a:ext cx="1113440" cy="31972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Прямоугольник 9">
            <a:hlinkClick r:id="rId7" action="ppaction://hlinksldjump"/>
            <a:extLst>
              <a:ext uri="{FF2B5EF4-FFF2-40B4-BE49-F238E27FC236}">
                <a16:creationId xmlns:a16="http://schemas.microsoft.com/office/drawing/2014/main" id="{A2AE7B0D-D6FC-58BE-E801-531FE08E4A89}"/>
              </a:ext>
            </a:extLst>
          </p:cNvPr>
          <p:cNvSpPr/>
          <p:nvPr/>
        </p:nvSpPr>
        <p:spPr>
          <a:xfrm>
            <a:off x="5375920" y="4140756"/>
            <a:ext cx="1080120" cy="212396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Прямоугольник 12">
            <a:hlinkClick r:id="rId8" action="ppaction://hlinksldjump"/>
            <a:extLst>
              <a:ext uri="{FF2B5EF4-FFF2-40B4-BE49-F238E27FC236}">
                <a16:creationId xmlns:a16="http://schemas.microsoft.com/office/drawing/2014/main" id="{A2AE7B0D-D6FC-58BE-E801-531FE08E4A89}"/>
              </a:ext>
            </a:extLst>
          </p:cNvPr>
          <p:cNvSpPr/>
          <p:nvPr/>
        </p:nvSpPr>
        <p:spPr>
          <a:xfrm>
            <a:off x="9466630" y="4581128"/>
            <a:ext cx="877843" cy="186769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Прямоугольник 13">
            <a:hlinkClick r:id="rId9" action="ppaction://hlinksldjump"/>
            <a:extLst>
              <a:ext uri="{FF2B5EF4-FFF2-40B4-BE49-F238E27FC236}">
                <a16:creationId xmlns:a16="http://schemas.microsoft.com/office/drawing/2014/main" id="{A2AE7B0D-D6FC-58BE-E801-531FE08E4A89}"/>
              </a:ext>
            </a:extLst>
          </p:cNvPr>
          <p:cNvSpPr/>
          <p:nvPr/>
        </p:nvSpPr>
        <p:spPr>
          <a:xfrm>
            <a:off x="2030942" y="465138"/>
            <a:ext cx="573151" cy="5959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" name="Picture 18" descr="https://www.pinclipart.com/picdir/big/5-51512_images-dart-images-de-dessin-anim-moticne-ensoleillement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63" y="-14601"/>
            <a:ext cx="943330" cy="94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>
            <a:hlinkClick r:id="rId5" action="ppaction://hlinksldjump"/>
            <a:extLst>
              <a:ext uri="{FF2B5EF4-FFF2-40B4-BE49-F238E27FC236}">
                <a16:creationId xmlns:a16="http://schemas.microsoft.com/office/drawing/2014/main" id="{A2AE7B0D-D6FC-58BE-E801-531FE08E4A89}"/>
              </a:ext>
            </a:extLst>
          </p:cNvPr>
          <p:cNvSpPr/>
          <p:nvPr/>
        </p:nvSpPr>
        <p:spPr>
          <a:xfrm>
            <a:off x="735953" y="159869"/>
            <a:ext cx="573151" cy="5959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22" descr="Красные бабочки рисунок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8996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747" b="13403"/>
          <a:stretch/>
        </p:blipFill>
        <p:spPr bwMode="auto">
          <a:xfrm rot="471612">
            <a:off x="456034" y="2280046"/>
            <a:ext cx="888464" cy="902978"/>
          </a:xfrm>
          <a:prstGeom prst="rect">
            <a:avLst/>
          </a:prstGeom>
          <a:noFill/>
          <a:effectLst>
            <a:glow rad="635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4" descr="Красные бабочки рисунок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4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65052" y="50135"/>
            <a:ext cx="768723" cy="83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>
            <a:hlinkClick r:id="rId13" action="ppaction://hlinksldjump"/>
            <a:extLst>
              <a:ext uri="{FF2B5EF4-FFF2-40B4-BE49-F238E27FC236}">
                <a16:creationId xmlns:a16="http://schemas.microsoft.com/office/drawing/2014/main" id="{A2AE7B0D-D6FC-58BE-E801-531FE08E4A89}"/>
              </a:ext>
            </a:extLst>
          </p:cNvPr>
          <p:cNvSpPr/>
          <p:nvPr/>
        </p:nvSpPr>
        <p:spPr>
          <a:xfrm>
            <a:off x="642939" y="2285739"/>
            <a:ext cx="573151" cy="5959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Умножение 20">
            <a:hlinkClick r:id="" action="ppaction://hlinkshowjump?jump=endshow"/>
          </p:cNvPr>
          <p:cNvSpPr/>
          <p:nvPr/>
        </p:nvSpPr>
        <p:spPr>
          <a:xfrm>
            <a:off x="11352584" y="116632"/>
            <a:ext cx="288032" cy="288000"/>
          </a:xfrm>
          <a:prstGeom prst="mathMultiply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192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14" grpId="0" animBg="1"/>
      <p:bldP spid="17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un9-28.userapi.com/impg/KcdvXq56aKTUFGVNtmHRyl4VOvjEsX5BFi4E4Q/iAJYC3NKI-E.jpg?size=604x604&amp;quality=96&amp;sign=811d38efec214e878d972cdd2ed744c6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987" b="99338" l="0" r="993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671" y="3212976"/>
            <a:ext cx="259228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img-fotki.yandex.ru/get/9489/39663434.565/0_97ebd_237d01a1_XL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80176" y="4509120"/>
            <a:ext cx="1368152" cy="145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возврат 1">
            <a:hlinkClick r:id="rId5" action="ppaction://hlinksldjump" highlightClick="1"/>
          </p:cNvPr>
          <p:cNvSpPr/>
          <p:nvPr/>
        </p:nvSpPr>
        <p:spPr>
          <a:xfrm>
            <a:off x="11136560" y="260648"/>
            <a:ext cx="252000" cy="252000"/>
          </a:xfrm>
          <a:prstGeom prst="actionButtonReturn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44857" y="1124744"/>
            <a:ext cx="33123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1 </a:t>
            </a:r>
          </a:p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и лето уж проходит,</a:t>
            </a:r>
          </a:p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Скоро осень на носу, а зимой без денег трудно жить в лесу.</a:t>
            </a:r>
          </a:p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теремке встает вопрос – как жить не тужить ?! </a:t>
            </a:r>
          </a:p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Надо волка убедить…</a:t>
            </a:r>
          </a:p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 волчок, серенький бочок, хочешь хорошо жить, не ленись, а работай и … </a:t>
            </a:r>
          </a:p>
        </p:txBody>
      </p:sp>
      <p:sp>
        <p:nvSpPr>
          <p:cNvPr id="5" name="Выноска-облако 4"/>
          <p:cNvSpPr/>
          <p:nvPr/>
        </p:nvSpPr>
        <p:spPr>
          <a:xfrm flipH="1">
            <a:off x="5375920" y="2348880"/>
            <a:ext cx="3240360" cy="237626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white"/>
                </a:solidFill>
                <a:latin typeface="Calibri"/>
              </a:rPr>
              <a:t>Трудись </a:t>
            </a:r>
          </a:p>
        </p:txBody>
      </p:sp>
    </p:spTree>
    <p:extLst>
      <p:ext uri="{BB962C8B-B14F-4D97-AF65-F5344CB8AC3E}">
        <p14:creationId xmlns:p14="http://schemas.microsoft.com/office/powerpoint/2010/main" val="247676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spc="50" dirty="0">
                <a:ln w="11430"/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Внеурочная деятельность</a:t>
            </a:r>
            <a:br>
              <a:rPr lang="ru-RU" b="1" spc="50" dirty="0">
                <a:ln w="11430"/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spc="50" dirty="0">
                <a:ln w="11430"/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«Финансовая  грамотность»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endParaRPr lang="ru-RU" b="1" spc="50" dirty="0">
              <a:ln w="11430"/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spc="50" dirty="0">
                <a:ln w="11430"/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2 класс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spc="50" dirty="0">
                <a:ln w="11430"/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Итоговая работа</a:t>
            </a:r>
            <a:br>
              <a:rPr lang="ru-RU" sz="2800" b="1" spc="50" dirty="0">
                <a:ln w="11430"/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rgbClr val="FFC000"/>
              </a:solidFill>
            </a:endParaRPr>
          </a:p>
          <a:p>
            <a:pPr marL="0" indent="0" algn="r">
              <a:buNone/>
            </a:pPr>
            <a:r>
              <a:rPr lang="ru-RU" sz="2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7142" y="192814"/>
            <a:ext cx="2883658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90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5412432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prstClr val="white"/>
                </a:solidFill>
                <a:latin typeface="Calibri"/>
              </a:rPr>
              <a:t>10</a:t>
            </a: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6420544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prstClr val="white"/>
                </a:solidFill>
                <a:latin typeface="Calibri"/>
              </a:rPr>
              <a:t>20</a:t>
            </a:r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7428656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prstClr val="white"/>
                </a:solidFill>
                <a:latin typeface="Calibri"/>
              </a:rPr>
              <a:t>30</a:t>
            </a:r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8436768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prstClr val="white"/>
                </a:solidFill>
                <a:latin typeface="Calibri"/>
              </a:rPr>
              <a:t>40</a:t>
            </a:r>
          </a:p>
        </p:txBody>
      </p:sp>
      <p:sp>
        <p:nvSpPr>
          <p:cNvPr id="11" name="Прямоугольник 10">
            <a:hlinkClick r:id="rId7" action="ppaction://hlinksldjump"/>
          </p:cNvPr>
          <p:cNvSpPr/>
          <p:nvPr/>
        </p:nvSpPr>
        <p:spPr>
          <a:xfrm>
            <a:off x="5412432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prstClr val="white"/>
                </a:solidFill>
                <a:latin typeface="Calibri"/>
              </a:rPr>
              <a:t>10</a:t>
            </a:r>
          </a:p>
        </p:txBody>
      </p:sp>
      <p:sp>
        <p:nvSpPr>
          <p:cNvPr id="12" name="Прямоугольник 11">
            <a:hlinkClick r:id="rId8" action="ppaction://hlinksldjump"/>
          </p:cNvPr>
          <p:cNvSpPr/>
          <p:nvPr/>
        </p:nvSpPr>
        <p:spPr>
          <a:xfrm>
            <a:off x="6420544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prstClr val="white"/>
                </a:solidFill>
                <a:latin typeface="Calibri"/>
              </a:rPr>
              <a:t>20</a:t>
            </a:r>
          </a:p>
        </p:txBody>
      </p:sp>
      <p:sp>
        <p:nvSpPr>
          <p:cNvPr id="13" name="Прямоугольник 12">
            <a:hlinkClick r:id="rId9" action="ppaction://hlinksldjump"/>
          </p:cNvPr>
          <p:cNvSpPr/>
          <p:nvPr/>
        </p:nvSpPr>
        <p:spPr>
          <a:xfrm>
            <a:off x="7428656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prstClr val="white"/>
                </a:solidFill>
                <a:latin typeface="Calibri"/>
              </a:rPr>
              <a:t>30</a:t>
            </a:r>
          </a:p>
        </p:txBody>
      </p:sp>
      <p:sp>
        <p:nvSpPr>
          <p:cNvPr id="14" name="Прямоугольник 13">
            <a:hlinkClick r:id="" action="ppaction://noaction"/>
          </p:cNvPr>
          <p:cNvSpPr/>
          <p:nvPr/>
        </p:nvSpPr>
        <p:spPr>
          <a:xfrm>
            <a:off x="8436768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prstClr val="white"/>
                </a:solidFill>
                <a:latin typeface="Calibri"/>
              </a:rPr>
              <a:t>40</a:t>
            </a:r>
          </a:p>
        </p:txBody>
      </p:sp>
      <p:sp>
        <p:nvSpPr>
          <p:cNvPr id="16" name="Прямоугольник 15">
            <a:hlinkClick r:id="" action="ppaction://noaction"/>
          </p:cNvPr>
          <p:cNvSpPr/>
          <p:nvPr/>
        </p:nvSpPr>
        <p:spPr>
          <a:xfrm>
            <a:off x="5412432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prstClr val="white"/>
                </a:solidFill>
                <a:latin typeface="Calibri"/>
              </a:rPr>
              <a:t>10</a:t>
            </a:r>
          </a:p>
        </p:txBody>
      </p:sp>
      <p:sp>
        <p:nvSpPr>
          <p:cNvPr id="17" name="Прямоугольник 16">
            <a:hlinkClick r:id="" action="ppaction://noaction"/>
          </p:cNvPr>
          <p:cNvSpPr/>
          <p:nvPr/>
        </p:nvSpPr>
        <p:spPr>
          <a:xfrm>
            <a:off x="6420544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prstClr val="white"/>
                </a:solidFill>
                <a:latin typeface="Calibri"/>
              </a:rPr>
              <a:t>20</a:t>
            </a:r>
          </a:p>
        </p:txBody>
      </p:sp>
      <p:sp>
        <p:nvSpPr>
          <p:cNvPr id="18" name="Прямоугольник 17">
            <a:hlinkClick r:id="" action="ppaction://noaction"/>
          </p:cNvPr>
          <p:cNvSpPr/>
          <p:nvPr/>
        </p:nvSpPr>
        <p:spPr>
          <a:xfrm>
            <a:off x="7428656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prstClr val="white"/>
                </a:solidFill>
                <a:latin typeface="Calibri"/>
              </a:rPr>
              <a:t>30</a:t>
            </a:r>
          </a:p>
        </p:txBody>
      </p:sp>
      <p:sp>
        <p:nvSpPr>
          <p:cNvPr id="19" name="Прямоугольник 18">
            <a:hlinkClick r:id="" action="ppaction://noaction"/>
          </p:cNvPr>
          <p:cNvSpPr/>
          <p:nvPr/>
        </p:nvSpPr>
        <p:spPr>
          <a:xfrm>
            <a:off x="8436768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prstClr val="white"/>
                </a:solidFill>
                <a:latin typeface="Calibri"/>
              </a:rPr>
              <a:t>40</a:t>
            </a:r>
          </a:p>
        </p:txBody>
      </p:sp>
      <p:sp>
        <p:nvSpPr>
          <p:cNvPr id="21" name="Прямоугольник 20">
            <a:hlinkClick r:id="rId9" action="ppaction://hlinksldjump"/>
          </p:cNvPr>
          <p:cNvSpPr/>
          <p:nvPr/>
        </p:nvSpPr>
        <p:spPr>
          <a:xfrm>
            <a:off x="5412432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prstClr val="white"/>
                </a:solidFill>
                <a:latin typeface="Calibri"/>
              </a:rPr>
              <a:t>10</a:t>
            </a:r>
          </a:p>
        </p:txBody>
      </p:sp>
      <p:sp>
        <p:nvSpPr>
          <p:cNvPr id="22" name="Прямоугольник 21">
            <a:hlinkClick r:id="" action="ppaction://noaction"/>
          </p:cNvPr>
          <p:cNvSpPr/>
          <p:nvPr/>
        </p:nvSpPr>
        <p:spPr>
          <a:xfrm>
            <a:off x="6420544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prstClr val="white"/>
                </a:solidFill>
                <a:latin typeface="Calibri"/>
              </a:rPr>
              <a:t>20</a:t>
            </a:r>
          </a:p>
        </p:txBody>
      </p:sp>
      <p:sp>
        <p:nvSpPr>
          <p:cNvPr id="23" name="Прямоугольник 22">
            <a:hlinkClick r:id="" action="ppaction://noaction"/>
          </p:cNvPr>
          <p:cNvSpPr/>
          <p:nvPr/>
        </p:nvSpPr>
        <p:spPr>
          <a:xfrm>
            <a:off x="7428656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prstClr val="white"/>
                </a:solidFill>
                <a:latin typeface="Calibri"/>
              </a:rPr>
              <a:t>30</a:t>
            </a:r>
          </a:p>
        </p:txBody>
      </p:sp>
      <p:sp>
        <p:nvSpPr>
          <p:cNvPr id="24" name="Прямоугольник 23">
            <a:hlinkClick r:id="" action="ppaction://noaction"/>
          </p:cNvPr>
          <p:cNvSpPr/>
          <p:nvPr/>
        </p:nvSpPr>
        <p:spPr>
          <a:xfrm>
            <a:off x="8436768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prstClr val="white"/>
                </a:solidFill>
                <a:latin typeface="Calibri"/>
              </a:rPr>
              <a:t>40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884040" y="1511771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Что такое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деньги?</a:t>
            </a:r>
            <a:endParaRPr lang="ru-RU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884040" y="2447875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Защита денег от подделок</a:t>
            </a:r>
            <a:endParaRPr lang="ru-RU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884040" y="3383979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Какие деньги были </a:t>
            </a:r>
            <a:b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раньше в России ?</a:t>
            </a:r>
            <a:endParaRPr lang="ru-RU" sz="3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884040" y="4320083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Современные деньги России и других стран</a:t>
            </a:r>
            <a:endParaRPr lang="ru-RU" sz="2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523" name="Рисунок 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872039" y="165101"/>
            <a:ext cx="24542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>
          <a:xfrm>
            <a:off x="1981201" y="274638"/>
            <a:ext cx="7210425" cy="1143000"/>
          </a:xfrm>
        </p:spPr>
        <p:txBody>
          <a:bodyPr/>
          <a:lstStyle/>
          <a:p>
            <a:pPr eaLnBrk="1" hangingPunct="1"/>
            <a:r>
              <a:rPr lang="ru-RU"/>
              <a:t>Категория 1</a:t>
            </a:r>
          </a:p>
        </p:txBody>
      </p:sp>
      <p:sp>
        <p:nvSpPr>
          <p:cNvPr id="20482" name="Объект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4492625"/>
          </a:xfrm>
        </p:spPr>
        <p:txBody>
          <a:bodyPr/>
          <a:lstStyle/>
          <a:p>
            <a:r>
              <a:rPr lang="ru-RU" sz="4400" dirty="0"/>
              <a:t>Как называются вещи, еда, всё то, что люди предлагают для обмена.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9336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prstClr val="white"/>
                </a:solidFill>
                <a:latin typeface="Calibri"/>
              </a:rPr>
              <a:t>10</a:t>
            </a:r>
          </a:p>
        </p:txBody>
      </p:sp>
    </p:spTree>
  </p:cSld>
  <p:clrMapOvr>
    <a:masterClrMapping/>
  </p:clrMapOvr>
  <p:transition spd="slow" advClick="0">
    <p:sndAc>
      <p:stSnd loop="1">
        <p:snd r:embed="rId2" name="svoya_igra_1.wav"/>
      </p:stSnd>
    </p:sndAc>
  </p:transition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436</TotalTime>
  <Words>541</Words>
  <Application>Microsoft Office PowerPoint</Application>
  <PresentationFormat>Широкоэкранный</PresentationFormat>
  <Paragraphs>121</Paragraphs>
  <Slides>23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23</vt:i4>
      </vt:variant>
    </vt:vector>
  </HeadingPairs>
  <TitlesOfParts>
    <vt:vector size="35" baseType="lpstr">
      <vt:lpstr>Arial</vt:lpstr>
      <vt:lpstr>Calibri</vt:lpstr>
      <vt:lpstr>Century Gothic</vt:lpstr>
      <vt:lpstr>Palatino Linotype</vt:lpstr>
      <vt:lpstr>Times New Roman</vt:lpstr>
      <vt:lpstr>Wingdings</vt:lpstr>
      <vt:lpstr>Wingdings 3</vt:lpstr>
      <vt:lpstr>Легкий дым</vt:lpstr>
      <vt:lpstr>Тема Office</vt:lpstr>
      <vt:lpstr>1_Тема Office</vt:lpstr>
      <vt:lpstr>2_Тема Office</vt:lpstr>
      <vt:lpstr>Базовая</vt:lpstr>
      <vt:lpstr>Муниципальное казенное общеобразовательное учреждение  «Средняя общеобразовательная школа №3 г. Алзамай»      Тема выступления: Формирование финансовой грамотности  через интерактивные игры во внеурочной деятельности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Категория 1</vt:lpstr>
      <vt:lpstr>Категория 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                 КОЛЕСО ЗНАНИЙ             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Управление образование муниципального района муниципального образования «Нижнеудинский район»   Муниципальный конкурс юных исследователей «Радуга проектов»  Проект (Творческий  проект) Тема:  «Я – юный автор»</dc:title>
  <dc:creator>User</dc:creator>
  <cp:lastModifiedBy>Пользователь</cp:lastModifiedBy>
  <cp:revision>30</cp:revision>
  <dcterms:created xsi:type="dcterms:W3CDTF">2023-02-16T11:39:23Z</dcterms:created>
  <dcterms:modified xsi:type="dcterms:W3CDTF">2025-08-13T11:35:29Z</dcterms:modified>
</cp:coreProperties>
</file>