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0" r:id="rId3"/>
    <p:sldId id="278" r:id="rId4"/>
    <p:sldId id="271" r:id="rId5"/>
    <p:sldId id="272" r:id="rId6"/>
    <p:sldId id="273" r:id="rId7"/>
    <p:sldId id="274" r:id="rId8"/>
    <p:sldId id="275" r:id="rId9"/>
    <p:sldId id="276" r:id="rId10"/>
    <p:sldId id="277" r:id="rId11"/>
    <p:sldId id="257" r:id="rId12"/>
    <p:sldId id="263" r:id="rId13"/>
    <p:sldId id="279" r:id="rId14"/>
    <p:sldId id="264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1554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685800" y="2130425"/>
            <a:ext cx="7772400" cy="1470025"/>
          </a:xfrm>
        </p:spPr>
        <p:txBody>
          <a:bodyPr>
            <a:no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>
            <a:lvl1pPr>
              <a:defRPr sz="6000" b="1" cap="none" spc="0">
                <a:ln/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dirty="0"/>
              <a:t>Образец заголовка 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>
            <a:lvl1pPr marL="0" indent="0" algn="ctr">
              <a:buNone/>
              <a:defRPr sz="3200" b="1" cap="none" spc="0">
                <a:ln/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22E07-D48C-4642-87A4-4C60018D27C3}" type="datetimeFigureOut">
              <a:rPr lang="ru-RU" smtClean="0"/>
              <a:t>30.07.2025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8F120-8F99-45F8-9D96-68FE8F47776E}" type="slidenum">
              <a:rPr lang="ru-RU" smtClean="0"/>
              <a:t>‹#›</a:t>
            </a:fld>
            <a:endParaRPr lang="ru-RU"/>
          </a:p>
        </p:txBody>
      </p:sp>
      <p:pic>
        <p:nvPicPr>
          <p:cNvPr id="12290" name="Picture 2" descr="http://www.lenagold.ru/fon/clipart/u/ugol/ugol28.pn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0"/>
            <a:ext cx="1620000" cy="1620000"/>
          </a:xfrm>
          <a:prstGeom prst="rect">
            <a:avLst/>
          </a:prstGeom>
          <a:noFill/>
        </p:spPr>
      </p:pic>
      <p:pic>
        <p:nvPicPr>
          <p:cNvPr id="9" name="Picture 2" descr="http://www.lenagold.ru/fon/clipart/u/ugol/ugol28.pn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 flipH="1">
            <a:off x="7488504" y="0"/>
            <a:ext cx="1620000" cy="1620000"/>
          </a:xfrm>
          <a:prstGeom prst="rect">
            <a:avLst/>
          </a:prstGeom>
          <a:noFill/>
        </p:spPr>
      </p:pic>
      <p:pic>
        <p:nvPicPr>
          <p:cNvPr id="10" name="Picture 2" descr="http://www.lenagold.ru/fon/clipart/u/ugol/ugol28.pn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 flipV="1">
            <a:off x="0" y="5238000"/>
            <a:ext cx="1620000" cy="1620000"/>
          </a:xfrm>
          <a:prstGeom prst="rect">
            <a:avLst/>
          </a:prstGeom>
          <a:noFill/>
        </p:spPr>
      </p:pic>
      <p:pic>
        <p:nvPicPr>
          <p:cNvPr id="11" name="Picture 2" descr="http://www.lenagold.ru/fon/clipart/u/ugol/ugol28.pn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 flipH="1" flipV="1">
            <a:off x="7488504" y="5238000"/>
            <a:ext cx="1620000" cy="1620000"/>
          </a:xfrm>
          <a:prstGeom prst="rect">
            <a:avLst/>
          </a:prstGeom>
          <a:noFill/>
        </p:spPr>
      </p:pic>
      <p:grpSp>
        <p:nvGrpSpPr>
          <p:cNvPr id="7" name="Группа 26"/>
          <p:cNvGrpSpPr/>
          <p:nvPr/>
        </p:nvGrpSpPr>
        <p:grpSpPr>
          <a:xfrm>
            <a:off x="1439652" y="0"/>
            <a:ext cx="6264696" cy="656692"/>
            <a:chOff x="1439652" y="0"/>
            <a:chExt cx="6264696" cy="656692"/>
          </a:xfrm>
        </p:grpSpPr>
        <p:pic>
          <p:nvPicPr>
            <p:cNvPr id="25" name="Рисунок 24" descr="11.png"/>
            <p:cNvPicPr>
              <a:picLocks noChangeAspect="1"/>
            </p:cNvPicPr>
            <p:nvPr userDrawn="1"/>
          </p:nvPicPr>
          <p:blipFill>
            <a:blip r:embed="rId4" cstate="screen"/>
            <a:stretch>
              <a:fillRect/>
            </a:stretch>
          </p:blipFill>
          <p:spPr>
            <a:xfrm flipV="1">
              <a:off x="1439652" y="0"/>
              <a:ext cx="3132348" cy="656692"/>
            </a:xfrm>
            <a:prstGeom prst="rect">
              <a:avLst/>
            </a:prstGeom>
          </p:spPr>
        </p:pic>
        <p:pic>
          <p:nvPicPr>
            <p:cNvPr id="26" name="Рисунок 25" descr="11.png"/>
            <p:cNvPicPr>
              <a:picLocks noChangeAspect="1"/>
            </p:cNvPicPr>
            <p:nvPr userDrawn="1"/>
          </p:nvPicPr>
          <p:blipFill>
            <a:blip r:embed="rId4" cstate="screen"/>
            <a:stretch>
              <a:fillRect/>
            </a:stretch>
          </p:blipFill>
          <p:spPr>
            <a:xfrm flipV="1">
              <a:off x="4572000" y="0"/>
              <a:ext cx="3132348" cy="656692"/>
            </a:xfrm>
            <a:prstGeom prst="rect">
              <a:avLst/>
            </a:prstGeom>
          </p:spPr>
        </p:pic>
      </p:grpSp>
      <p:grpSp>
        <p:nvGrpSpPr>
          <p:cNvPr id="8" name="Группа 27"/>
          <p:cNvGrpSpPr/>
          <p:nvPr/>
        </p:nvGrpSpPr>
        <p:grpSpPr>
          <a:xfrm flipV="1">
            <a:off x="1439652" y="6201308"/>
            <a:ext cx="6264696" cy="656692"/>
            <a:chOff x="1439652" y="0"/>
            <a:chExt cx="6264696" cy="656692"/>
          </a:xfrm>
        </p:grpSpPr>
        <p:pic>
          <p:nvPicPr>
            <p:cNvPr id="29" name="Рисунок 28" descr="11.png"/>
            <p:cNvPicPr>
              <a:picLocks noChangeAspect="1"/>
            </p:cNvPicPr>
            <p:nvPr userDrawn="1"/>
          </p:nvPicPr>
          <p:blipFill>
            <a:blip r:embed="rId4" cstate="screen"/>
            <a:stretch>
              <a:fillRect/>
            </a:stretch>
          </p:blipFill>
          <p:spPr>
            <a:xfrm flipV="1">
              <a:off x="1439652" y="0"/>
              <a:ext cx="3132348" cy="656692"/>
            </a:xfrm>
            <a:prstGeom prst="rect">
              <a:avLst/>
            </a:prstGeom>
          </p:spPr>
        </p:pic>
        <p:pic>
          <p:nvPicPr>
            <p:cNvPr id="30" name="Рисунок 29" descr="11.png"/>
            <p:cNvPicPr>
              <a:picLocks noChangeAspect="1"/>
            </p:cNvPicPr>
            <p:nvPr userDrawn="1"/>
          </p:nvPicPr>
          <p:blipFill>
            <a:blip r:embed="rId4" cstate="screen"/>
            <a:stretch>
              <a:fillRect/>
            </a:stretch>
          </p:blipFill>
          <p:spPr>
            <a:xfrm flipV="1">
              <a:off x="4572000" y="0"/>
              <a:ext cx="3132348" cy="656692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22E07-D48C-4642-87A4-4C60018D27C3}" type="datetimeFigureOut">
              <a:rPr lang="ru-RU" smtClean="0"/>
              <a:t>30.07.2025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8F120-8F99-45F8-9D96-68FE8F47776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22E07-D48C-4642-87A4-4C60018D27C3}" type="datetimeFigureOut">
              <a:rPr lang="ru-RU" smtClean="0"/>
              <a:t>30.07.2025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8F120-8F99-45F8-9D96-68FE8F47776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274638"/>
            <a:ext cx="7920000" cy="742094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71600" y="1232756"/>
            <a:ext cx="7920000" cy="5112568"/>
          </a:xfrm>
        </p:spPr>
        <p:txBody>
          <a:bodyPr/>
          <a:lstStyle>
            <a:lvl1pPr>
              <a:buFontTx/>
              <a:buBlip>
                <a:blip r:embed="rId2"/>
              </a:buBlip>
              <a:defRPr/>
            </a:lvl1pPr>
            <a:lvl2pPr>
              <a:buFont typeface="Wingdings" pitchFamily="2" charset="2"/>
              <a:buChar char="§"/>
              <a:defRPr/>
            </a:lvl2pPr>
            <a:lvl3pPr>
              <a:buFont typeface="Arial" pitchFamily="34" charset="0"/>
              <a:buChar char="•"/>
              <a:defRPr/>
            </a:lvl3pPr>
            <a:lvl4pPr>
              <a:buFont typeface="Arial" pitchFamily="34" charset="0"/>
              <a:buChar char="•"/>
              <a:defRPr/>
            </a:lvl4pPr>
            <a:lvl5pPr>
              <a:buFont typeface="Arial" pitchFamily="34" charset="0"/>
              <a:buChar char="•"/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22E07-D48C-4642-87A4-4C60018D27C3}" type="datetimeFigureOut">
              <a:rPr lang="ru-RU" smtClean="0"/>
              <a:t>30.07.2025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8F120-8F99-45F8-9D96-68FE8F47776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9611" y="4406900"/>
            <a:ext cx="741510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79611" y="2906713"/>
            <a:ext cx="741510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22E07-D48C-4642-87A4-4C60018D27C3}" type="datetimeFigureOut">
              <a:rPr lang="ru-RU" smtClean="0"/>
              <a:t>30.07.2025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8F120-8F99-45F8-9D96-68FE8F47776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1620" y="274638"/>
            <a:ext cx="7535180" cy="742094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151620" y="1600200"/>
            <a:ext cx="36000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86800" y="1600200"/>
            <a:ext cx="36000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22E07-D48C-4642-87A4-4C60018D27C3}" type="datetimeFigureOut">
              <a:rPr lang="ru-RU" smtClean="0"/>
              <a:t>30.07.2025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8F120-8F99-45F8-9D96-68FE8F47776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1620" y="274638"/>
            <a:ext cx="7535180" cy="742094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51620" y="1535113"/>
            <a:ext cx="36000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1151620" y="2174875"/>
            <a:ext cx="36000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86800" y="1535113"/>
            <a:ext cx="36000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086800" y="2174875"/>
            <a:ext cx="36000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22E07-D48C-4642-87A4-4C60018D27C3}" type="datetimeFigureOut">
              <a:rPr lang="ru-RU" smtClean="0"/>
              <a:t>30.07.2025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8F120-8F99-45F8-9D96-68FE8F47776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22E07-D48C-4642-87A4-4C60018D27C3}" type="datetimeFigureOut">
              <a:rPr lang="ru-RU" smtClean="0"/>
              <a:t>30.07.2025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8F120-8F99-45F8-9D96-68FE8F47776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22E07-D48C-4642-87A4-4C60018D27C3}" type="datetimeFigureOut">
              <a:rPr lang="ru-RU" smtClean="0"/>
              <a:t>30.07.2025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8F120-8F99-45F8-9D96-68FE8F47776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9612" y="273050"/>
            <a:ext cx="238590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79612" y="1435100"/>
            <a:ext cx="238590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22E07-D48C-4642-87A4-4C60018D27C3}" type="datetimeFigureOut">
              <a:rPr lang="ru-RU" smtClean="0"/>
              <a:t>30.07.2025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8F120-8F99-45F8-9D96-68FE8F47776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22E07-D48C-4642-87A4-4C60018D27C3}" type="datetimeFigureOut">
              <a:rPr lang="ru-RU" smtClean="0"/>
              <a:t>30.07.2025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8F120-8F99-45F8-9D96-68FE8F47776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alphaModFix amt="80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274638"/>
            <a:ext cx="7715200" cy="7420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71600" y="1232756"/>
            <a:ext cx="7715200" cy="51125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22E07-D48C-4642-87A4-4C60018D27C3}" type="datetimeFigureOut">
              <a:rPr lang="ru-RU" smtClean="0"/>
              <a:t>30.07.2025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38F120-8F99-45F8-9D96-68FE8F47776E}" type="slidenum">
              <a:rPr lang="ru-RU" smtClean="0"/>
              <a:t>‹#›</a:t>
            </a:fld>
            <a:endParaRPr lang="ru-RU"/>
          </a:p>
        </p:txBody>
      </p:sp>
      <p:pic>
        <p:nvPicPr>
          <p:cNvPr id="8" name="Рисунок 7" descr="Рисунок2.png"/>
          <p:cNvPicPr>
            <a:picLocks noChangeAspect="1"/>
          </p:cNvPicPr>
          <p:nvPr/>
        </p:nvPicPr>
        <p:blipFill>
          <a:blip r:embed="rId14" cstate="screen"/>
          <a:stretch>
            <a:fillRect/>
          </a:stretch>
        </p:blipFill>
        <p:spPr>
          <a:xfrm>
            <a:off x="0" y="0"/>
            <a:ext cx="900499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rgbClr val="50280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rgbClr val="502800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50280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rgbClr val="50280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rgbClr val="50280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rgbClr val="5028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5400" dirty="0"/>
              <a:t>Городские восстания середины </a:t>
            </a:r>
            <a:r>
              <a:rPr lang="en-US" sz="5400" dirty="0"/>
              <a:t>XVII</a:t>
            </a:r>
            <a:r>
              <a:rPr lang="ru-RU" sz="5400" dirty="0"/>
              <a:t> в.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4869160"/>
            <a:ext cx="6400800" cy="769640"/>
          </a:xfrm>
        </p:spPr>
        <p:txBody>
          <a:bodyPr/>
          <a:lstStyle/>
          <a:p>
            <a:r>
              <a:rPr lang="ru-RU" dirty="0"/>
              <a:t>7 класс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B6AEA8-614E-4F79-8FF1-0E966C4805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502800"/>
                </a:solidFill>
                <a:effectLst/>
                <a:uLnTx/>
                <a:uFillTx/>
                <a:latin typeface="Georgia"/>
                <a:ea typeface="+mj-ea"/>
                <a:cs typeface="+mj-cs"/>
              </a:rPr>
              <a:t>XVII</a:t>
            </a:r>
            <a:r>
              <a:rPr kumimoji="0" lang="ru-RU" sz="2000" b="1" i="0" u="none" strike="noStrike" kern="1200" cap="none" spc="0" normalizeH="0" baseline="0" noProof="0">
                <a:ln>
                  <a:noFill/>
                </a:ln>
                <a:solidFill>
                  <a:srgbClr val="502800"/>
                </a:solidFill>
                <a:effectLst/>
                <a:uLnTx/>
                <a:uFillTx/>
                <a:latin typeface="Georgia"/>
                <a:ea typeface="+mj-ea"/>
                <a:cs typeface="+mj-cs"/>
              </a:rPr>
              <a:t> в. – Бунташный век.</a:t>
            </a:r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E43D2DF-379C-4DB6-8F0F-3DF1564FAF3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lvl="0"/>
            <a:r>
              <a:rPr lang="ru-RU" baseline="0" dirty="0"/>
              <a:t>Зажиточные казаки, опасаясь расправы, выдали Разина властям.</a:t>
            </a:r>
            <a:endParaRPr lang="ru-RU" dirty="0"/>
          </a:p>
          <a:p>
            <a:pPr lvl="0"/>
            <a:endParaRPr lang="ru-RU" baseline="0" dirty="0"/>
          </a:p>
          <a:p>
            <a:pPr lvl="0"/>
            <a:r>
              <a:rPr lang="ru-RU" baseline="0" dirty="0"/>
              <a:t>Он был осужден и четвертован в Москве. </a:t>
            </a:r>
            <a:endParaRPr lang="ru-RU" dirty="0"/>
          </a:p>
          <a:p>
            <a:pPr lvl="0"/>
            <a:r>
              <a:rPr lang="ru-RU" baseline="0" dirty="0"/>
              <a:t> </a:t>
            </a:r>
          </a:p>
          <a:p>
            <a:pPr lvl="0"/>
            <a:r>
              <a:rPr lang="ru-RU" baseline="0" dirty="0"/>
              <a:t>Восстание продолжалось до </a:t>
            </a:r>
            <a:r>
              <a:rPr lang="ru-RU" b="1" baseline="0" dirty="0"/>
              <a:t>1671 г. </a:t>
            </a:r>
            <a:endParaRPr lang="ru-RU" b="1" dirty="0"/>
          </a:p>
          <a:p>
            <a:endParaRPr lang="ru-RU"/>
          </a:p>
          <a:p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C4691DCF-6786-4F6C-B0F3-7CC8C9E3C2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18003" r="18003"/>
          <a:stretch>
            <a:fillRect/>
          </a:stretch>
        </p:blipFill>
        <p:spPr>
          <a:xfrm>
            <a:off x="3575050" y="324290"/>
            <a:ext cx="5111750" cy="6273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1301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/>
              <a:t>Причины народных выступлений: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dirty="0"/>
              <a:t>закрепощение крестьян, рост повинностей;</a:t>
            </a:r>
          </a:p>
          <a:p>
            <a:r>
              <a:rPr lang="ru-RU" dirty="0"/>
              <a:t>рост налогов;</a:t>
            </a:r>
          </a:p>
          <a:p>
            <a:r>
              <a:rPr lang="ru-RU" dirty="0"/>
              <a:t>войны.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/>
              <a:t>Участники выступлений </a:t>
            </a:r>
          </a:p>
        </p:txBody>
      </p:sp>
      <p:sp>
        <p:nvSpPr>
          <p:cNvPr id="8" name="Содержимое 7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ru-RU" dirty="0"/>
              <a:t>крестьяне;</a:t>
            </a:r>
          </a:p>
          <a:p>
            <a:r>
              <a:rPr lang="ru-RU" dirty="0"/>
              <a:t>горожане;</a:t>
            </a:r>
          </a:p>
          <a:p>
            <a:r>
              <a:rPr lang="ru-RU" dirty="0"/>
              <a:t>стрельцы.</a:t>
            </a:r>
          </a:p>
          <a:p>
            <a:pPr marL="0" indent="0">
              <a:buNone/>
            </a:pPr>
            <a:endParaRPr lang="ru-RU" dirty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1538" y="1500175"/>
            <a:ext cx="7415101" cy="71438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79611" y="2143116"/>
            <a:ext cx="7415101" cy="3662147"/>
          </a:xfrm>
        </p:spPr>
        <p:txBody>
          <a:bodyPr>
            <a:normAutofit fontScale="70000" lnSpcReduction="20000"/>
          </a:bodyPr>
          <a:lstStyle/>
          <a:p>
            <a:endParaRPr lang="ru-RU" sz="2800" b="1" dirty="0">
              <a:solidFill>
                <a:schemeClr val="accent6">
                  <a:lumMod val="90000"/>
                  <a:lumOff val="10000"/>
                </a:schemeClr>
              </a:solidFill>
            </a:endParaRPr>
          </a:p>
          <a:p>
            <a:endParaRPr lang="ru-RU" sz="2800" b="1" dirty="0">
              <a:solidFill>
                <a:schemeClr val="accent6">
                  <a:lumMod val="90000"/>
                  <a:lumOff val="10000"/>
                </a:schemeClr>
              </a:solidFill>
            </a:endParaRPr>
          </a:p>
          <a:p>
            <a:endParaRPr lang="ru-RU" sz="2800" b="1" dirty="0">
              <a:solidFill>
                <a:schemeClr val="accent6">
                  <a:lumMod val="90000"/>
                  <a:lumOff val="10000"/>
                </a:schemeClr>
              </a:solidFill>
            </a:endParaRPr>
          </a:p>
          <a:p>
            <a:endParaRPr lang="ru-RU" sz="2800" b="1" dirty="0">
              <a:solidFill>
                <a:schemeClr val="accent6">
                  <a:lumMod val="90000"/>
                  <a:lumOff val="10000"/>
                </a:schemeClr>
              </a:solidFill>
            </a:endParaRPr>
          </a:p>
          <a:p>
            <a:r>
              <a:rPr lang="ru-RU" sz="3800" b="1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Чем закончились восстания </a:t>
            </a:r>
            <a:r>
              <a:rPr lang="en-US" sz="3800" b="1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XVII</a:t>
            </a:r>
            <a:r>
              <a:rPr lang="ru-RU" sz="3800" b="1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века? </a:t>
            </a:r>
          </a:p>
          <a:p>
            <a:endParaRPr lang="ru-RU" sz="3800" b="1" dirty="0">
              <a:solidFill>
                <a:schemeClr val="accent6">
                  <a:lumMod val="90000"/>
                  <a:lumOff val="10000"/>
                </a:schemeClr>
              </a:solidFill>
            </a:endParaRPr>
          </a:p>
          <a:p>
            <a:endParaRPr lang="ru-RU" sz="3800" b="1" dirty="0">
              <a:solidFill>
                <a:schemeClr val="accent6">
                  <a:lumMod val="90000"/>
                  <a:lumOff val="10000"/>
                </a:schemeClr>
              </a:solidFill>
            </a:endParaRPr>
          </a:p>
          <a:p>
            <a:r>
              <a:rPr lang="ru-RU" sz="3800" b="1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Последовали какие-либо изменения после восстаний? </a:t>
            </a:r>
          </a:p>
          <a:p>
            <a:endParaRPr lang="ru-RU" sz="2800" b="1" dirty="0">
              <a:solidFill>
                <a:schemeClr val="accent6">
                  <a:lumMod val="90000"/>
                  <a:lumOff val="10000"/>
                </a:schemeClr>
              </a:solidFill>
            </a:endParaRPr>
          </a:p>
          <a:p>
            <a:endParaRPr lang="ru-RU" sz="2800" b="1" dirty="0">
              <a:solidFill>
                <a:schemeClr val="accent6">
                  <a:lumMod val="90000"/>
                  <a:lumOff val="10000"/>
                </a:schemeClr>
              </a:solidFill>
            </a:endParaRPr>
          </a:p>
          <a:p>
            <a:endParaRPr lang="ru-RU" sz="2800" b="1" dirty="0">
              <a:solidFill>
                <a:schemeClr val="accent6">
                  <a:lumMod val="90000"/>
                  <a:lumOff val="10000"/>
                </a:schemeClr>
              </a:solidFill>
            </a:endParaRPr>
          </a:p>
          <a:p>
            <a:endParaRPr lang="ru-RU" sz="2800" b="1" dirty="0">
              <a:solidFill>
                <a:schemeClr val="accent6">
                  <a:lumMod val="90000"/>
                  <a:lumOff val="1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F46380-CBF8-4CFD-937D-77A04416B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600" dirty="0"/>
              <a:t>https://histrf.ru/teacher/istoriya-rossii-v-1533-konce-xvii-v/socialnoe-protivostoyanie-v-xvii-v/test/1010?content=test</a:t>
            </a:r>
            <a:endParaRPr lang="ru-RU" sz="1600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B1622DC-9BFE-4A22-BEC3-CB2A6B864A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9611" y="3429000"/>
            <a:ext cx="7415101" cy="864095"/>
          </a:xfrm>
        </p:spPr>
        <p:txBody>
          <a:bodyPr/>
          <a:lstStyle/>
          <a:p>
            <a:r>
              <a:rPr lang="en-US" dirty="0"/>
              <a:t>https://histrf.ru/teacher/istoriya-rossii-v-1533-konce-xvii-v/socialnoe-protivostoyanie-v-xvii-v/test/1010?content=test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597497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1538" y="1500175"/>
            <a:ext cx="7415101" cy="714380"/>
          </a:xfrm>
        </p:spPr>
        <p:txBody>
          <a:bodyPr/>
          <a:lstStyle/>
          <a:p>
            <a:r>
              <a:rPr lang="ru-RU" dirty="0"/>
              <a:t>Вывод: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285852" y="3500438"/>
            <a:ext cx="6572296" cy="2062103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</a:rPr>
              <a:t>Были отменены пошлины на соль, медные деньги, снижены налоги. Государство шло на уступки.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A3233F-EEF0-47DE-8A6A-42742742EF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endParaRPr lang="ru-RU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015A6DF-9AEE-4562-9588-99583CF468F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dirty="0"/>
              <a:t>Алексей Михайлович (1645-1676)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463212BA-A92C-4601-85BA-978D0C63C6E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67084" y="1600200"/>
            <a:ext cx="3368158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8639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3BCFA8-EE57-4F76-BAF6-7629FD832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1620" y="274637"/>
            <a:ext cx="7535180" cy="6034683"/>
          </a:xfrm>
        </p:spPr>
        <p:txBody>
          <a:bodyPr>
            <a:normAutofit/>
          </a:bodyPr>
          <a:lstStyle/>
          <a:p>
            <a:r>
              <a:rPr lang="ru-RU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Почему 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XVII</a:t>
            </a:r>
            <a:r>
              <a:rPr lang="ru-RU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век называют «бунташным»?</a:t>
            </a:r>
            <a:endParaRPr lang="ru-RU" sz="4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716FDF-3ECB-4BCE-ADDE-0C761B08756A}"/>
              </a:ext>
            </a:extLst>
          </p:cNvPr>
          <p:cNvSpPr txBox="1"/>
          <p:nvPr/>
        </p:nvSpPr>
        <p:spPr>
          <a:xfrm>
            <a:off x="971600" y="6249838"/>
            <a:ext cx="75793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https://vkvideo.ru/video-225969869_456239187?ref_domain=histrf.ru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167079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1593D6-64E1-4150-ACD2-344BF37FC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612" y="273050"/>
            <a:ext cx="2916324" cy="1162050"/>
          </a:xfrm>
        </p:spPr>
        <p:txBody>
          <a:bodyPr/>
          <a:lstStyle/>
          <a:p>
            <a:r>
              <a:rPr lang="en-US" sz="2000" b="1" baseline="0" dirty="0"/>
              <a:t>XVII</a:t>
            </a:r>
            <a:r>
              <a:rPr lang="ru-RU" sz="2000" b="1" baseline="0" dirty="0"/>
              <a:t> в. – Бунташный век.</a:t>
            </a: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94DBA3B-9B62-4C9D-9B52-12B7DA4698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52157" y="273050"/>
            <a:ext cx="3957536" cy="5853113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974CEF3E-CBB6-4915-80D4-891CBE8A8E9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endParaRPr lang="ru-RU" sz="1600" dirty="0"/>
          </a:p>
          <a:p>
            <a:endParaRPr lang="ru-RU" sz="1600" dirty="0"/>
          </a:p>
          <a:p>
            <a:r>
              <a:rPr lang="ru-RU" sz="2000" i="1" dirty="0"/>
              <a:t>Соляной бунт</a:t>
            </a:r>
          </a:p>
          <a:p>
            <a:r>
              <a:rPr lang="ru-RU" sz="2000" dirty="0"/>
              <a:t>1648 год</a:t>
            </a:r>
          </a:p>
          <a:p>
            <a:r>
              <a:rPr lang="ru-RU" sz="1600" b="1" dirty="0"/>
              <a:t>Причина</a:t>
            </a:r>
            <a:r>
              <a:rPr lang="ru-RU" sz="1600" dirty="0"/>
              <a:t>: пошлина на соль</a:t>
            </a:r>
          </a:p>
          <a:p>
            <a:pPr lvl="0"/>
            <a:r>
              <a:rPr lang="ru-RU" sz="2000" b="1" baseline="0" dirty="0"/>
              <a:t>Итог:</a:t>
            </a:r>
            <a:r>
              <a:rPr lang="ru-RU" sz="2000" baseline="0" dirty="0"/>
              <a:t> народу на расправу был отдан Плещеев, сослан был Б.И. Морозов. </a:t>
            </a:r>
          </a:p>
          <a:p>
            <a:pPr lvl="0"/>
            <a:r>
              <a:rPr lang="ru-RU" sz="2000" baseline="0" dirty="0"/>
              <a:t>Дворяне потребовали подготовить </a:t>
            </a:r>
            <a:r>
              <a:rPr lang="ru-RU" sz="2000" b="1" baseline="0" dirty="0"/>
              <a:t>Соборное уложение.</a:t>
            </a:r>
            <a:endParaRPr lang="ru-RU" sz="2000" b="1" dirty="0"/>
          </a:p>
          <a:p>
            <a:endParaRPr lang="ru-RU" sz="1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FF9795F-4E43-4248-8571-2AA9DA783E65}"/>
              </a:ext>
            </a:extLst>
          </p:cNvPr>
          <p:cNvSpPr txBox="1"/>
          <p:nvPr/>
        </p:nvSpPr>
        <p:spPr>
          <a:xfrm>
            <a:off x="1187624" y="6453336"/>
            <a:ext cx="7988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https://rutube.ru/video/2c4de9cfa52639dd6e570814a2e06400/?r=plemwd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940669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8702DE-3FF2-4611-95FD-3B78578116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502800"/>
                </a:solidFill>
                <a:effectLst/>
                <a:uLnTx/>
                <a:uFillTx/>
                <a:latin typeface="Georgia"/>
                <a:ea typeface="+mj-ea"/>
                <a:cs typeface="+mj-cs"/>
              </a:rPr>
              <a:t>XVII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502800"/>
                </a:solidFill>
                <a:effectLst/>
                <a:uLnTx/>
                <a:uFillTx/>
                <a:latin typeface="Georgia"/>
                <a:ea typeface="+mj-ea"/>
                <a:cs typeface="+mj-cs"/>
              </a:rPr>
              <a:t> в. – Бунташный век.</a:t>
            </a: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013B1BE2-E730-480D-8157-0511AA15AB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92618" y="273050"/>
            <a:ext cx="4276613" cy="5853113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C1B635AE-6143-4C36-83A8-1D5F141573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79612" y="1435100"/>
            <a:ext cx="2385901" cy="4874220"/>
          </a:xfrm>
        </p:spPr>
        <p:txBody>
          <a:bodyPr>
            <a:normAutofit fontScale="92500" lnSpcReduction="10000"/>
          </a:bodyPr>
          <a:lstStyle/>
          <a:p>
            <a:endParaRPr lang="ru-RU" sz="1400" b="1" baseline="0" dirty="0"/>
          </a:p>
          <a:p>
            <a:endParaRPr lang="ru-RU" b="1" dirty="0"/>
          </a:p>
          <a:p>
            <a:r>
              <a:rPr lang="ru-RU" sz="1400" b="1" baseline="0" dirty="0"/>
              <a:t>1650 г. </a:t>
            </a:r>
            <a:r>
              <a:rPr lang="ru-RU" sz="1400" baseline="0" dirty="0"/>
              <a:t>– восстания в </a:t>
            </a:r>
            <a:r>
              <a:rPr lang="ru-RU" sz="1400" b="1" baseline="0" dirty="0"/>
              <a:t>Пскове и Новгороде.</a:t>
            </a:r>
            <a:endParaRPr lang="ru-RU" sz="1400" dirty="0"/>
          </a:p>
          <a:p>
            <a:endParaRPr lang="ru-RU" dirty="0"/>
          </a:p>
          <a:p>
            <a:pPr lvl="0"/>
            <a:r>
              <a:rPr lang="ru-RU" sz="1800" b="1" baseline="0" dirty="0"/>
              <a:t>Причина:</a:t>
            </a:r>
            <a:r>
              <a:rPr lang="ru-RU" sz="1800" baseline="0" dirty="0"/>
              <a:t> повышение цен на хлеб.</a:t>
            </a:r>
          </a:p>
          <a:p>
            <a:pPr lvl="0"/>
            <a:r>
              <a:rPr lang="ru-RU" sz="1800" baseline="0" dirty="0"/>
              <a:t>Посадские люди и стрельцы арестовали воеводу и сформировали свое правительство. Во главе – </a:t>
            </a:r>
            <a:r>
              <a:rPr lang="ru-RU" sz="1800" b="1" i="1" baseline="0" dirty="0"/>
              <a:t>Гаврила Демидов </a:t>
            </a:r>
            <a:r>
              <a:rPr lang="ru-RU" sz="1800" b="1" baseline="0" dirty="0"/>
              <a:t>(Псков).</a:t>
            </a:r>
            <a:endParaRPr lang="ru-RU" sz="1800" dirty="0"/>
          </a:p>
          <a:p>
            <a:pPr lvl="0"/>
            <a:r>
              <a:rPr lang="ru-RU" sz="1800" baseline="0" dirty="0"/>
              <a:t>Новгородцы тоже прогнали воеводу и отказались подчиняться власти. </a:t>
            </a:r>
            <a:endParaRPr lang="ru-RU" sz="1800" dirty="0"/>
          </a:p>
          <a:p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5A1730-EAFB-402A-962C-B6BEDBB3362B}"/>
              </a:ext>
            </a:extLst>
          </p:cNvPr>
          <p:cNvSpPr txBox="1"/>
          <p:nvPr/>
        </p:nvSpPr>
        <p:spPr>
          <a:xfrm>
            <a:off x="1259632" y="6309320"/>
            <a:ext cx="5705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https://w.histrf.ru/articles/pskovskoe-vosstanie-1650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578875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9D9735-A4FE-4221-81B6-98A21F225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612" y="273050"/>
            <a:ext cx="2916324" cy="1162050"/>
          </a:xfrm>
        </p:spPr>
        <p:txBody>
          <a:bodyPr/>
          <a:lstStyle/>
          <a:p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502800"/>
                </a:solidFill>
                <a:effectLst/>
                <a:uLnTx/>
                <a:uFillTx/>
                <a:latin typeface="Georgia"/>
                <a:ea typeface="+mj-ea"/>
                <a:cs typeface="+mj-cs"/>
              </a:rPr>
              <a:t>XVII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502800"/>
                </a:solidFill>
                <a:effectLst/>
                <a:uLnTx/>
                <a:uFillTx/>
                <a:latin typeface="Georgia"/>
                <a:ea typeface="+mj-ea"/>
                <a:cs typeface="+mj-cs"/>
              </a:rPr>
              <a:t> в. – Бунташный век.</a:t>
            </a: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F29E3605-16F6-4F0D-BF4E-688B8C4FCC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98325" y="343383"/>
            <a:ext cx="3865199" cy="5712447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588DFA70-8731-4E70-A728-4604FB05035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lvl="0"/>
            <a:endParaRPr lang="ru-RU" sz="2000" b="1" baseline="0" dirty="0"/>
          </a:p>
          <a:p>
            <a:pPr lvl="0"/>
            <a:r>
              <a:rPr lang="ru-RU" sz="2000" b="1" baseline="0" dirty="0"/>
              <a:t>Медный бунт - </a:t>
            </a:r>
            <a:r>
              <a:rPr lang="ru-RU" sz="2000" b="1" i="1" u="sng" baseline="0" dirty="0"/>
              <a:t>1662 г.</a:t>
            </a:r>
            <a:endParaRPr lang="ru-RU" sz="2000" i="1" u="sng" dirty="0"/>
          </a:p>
          <a:p>
            <a:pPr lvl="0"/>
            <a:r>
              <a:rPr lang="ru-RU" sz="1800" b="1" baseline="0" dirty="0"/>
              <a:t>Причины</a:t>
            </a:r>
            <a:r>
              <a:rPr lang="ru-RU" sz="1800" baseline="0" dirty="0"/>
              <a:t>: начало чеканки медных монет. Падение стоимости новых денег.</a:t>
            </a:r>
          </a:p>
          <a:p>
            <a:pPr lvl="0"/>
            <a:endParaRPr lang="ru-RU" sz="1800" dirty="0"/>
          </a:p>
          <a:p>
            <a:pPr lvl="0"/>
            <a:r>
              <a:rPr lang="ru-RU" sz="1800" b="1" baseline="0" dirty="0"/>
              <a:t>Итог: </a:t>
            </a:r>
            <a:r>
              <a:rPr lang="ru-RU" sz="1800" baseline="0" dirty="0"/>
              <a:t>Восстание было подавлено.</a:t>
            </a:r>
          </a:p>
          <a:p>
            <a:pPr lvl="0"/>
            <a:r>
              <a:rPr lang="ru-RU" sz="1800" u="sng" baseline="0" dirty="0"/>
              <a:t>Медные деньги были отменены</a:t>
            </a:r>
            <a:endParaRPr lang="ru-RU" dirty="0"/>
          </a:p>
          <a:p>
            <a:pPr lvl="0"/>
            <a:endParaRPr lang="ru-RU" dirty="0"/>
          </a:p>
          <a:p>
            <a:pPr lvl="0"/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1C63AC-D7B3-44F1-8422-B8F2E84FB739}"/>
              </a:ext>
            </a:extLst>
          </p:cNvPr>
          <p:cNvSpPr txBox="1"/>
          <p:nvPr/>
        </p:nvSpPr>
        <p:spPr>
          <a:xfrm>
            <a:off x="539553" y="6368687"/>
            <a:ext cx="8424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</a:rPr>
              <a:t>https://histrf.ru/teacher/istoriya-rossii-v-1533-konce-xvii-v/socialnoe-protivostoyanie-v-xvii-v/article/boghatstvo-iz-miedi-ili-kak-miednyie-dienghi-sprovotsirovali-miednyi-bunt?content=article</a:t>
            </a:r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06362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04CEE2-2A31-40F3-9D4E-30E126F10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502800"/>
                </a:solidFill>
                <a:effectLst/>
                <a:uLnTx/>
                <a:uFillTx/>
                <a:latin typeface="Georgia"/>
                <a:ea typeface="+mj-ea"/>
                <a:cs typeface="+mj-cs"/>
              </a:rPr>
              <a:t>XVII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502800"/>
                </a:solidFill>
                <a:effectLst/>
                <a:uLnTx/>
                <a:uFillTx/>
                <a:latin typeface="Georgia"/>
                <a:ea typeface="+mj-ea"/>
                <a:cs typeface="+mj-cs"/>
              </a:rPr>
              <a:t> в. – Бунташный век.</a:t>
            </a:r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6DD2A4C-2905-4AB3-9E33-515116486D9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lvl="0"/>
            <a:endParaRPr lang="ru-RU" baseline="0" dirty="0"/>
          </a:p>
          <a:p>
            <a:pPr lvl="0"/>
            <a:r>
              <a:rPr lang="ru-RU" b="1" baseline="0" dirty="0"/>
              <a:t>1666 г. – </a:t>
            </a:r>
            <a:r>
              <a:rPr lang="ru-RU" baseline="0" dirty="0"/>
              <a:t>посольство во главе с </a:t>
            </a:r>
            <a:r>
              <a:rPr lang="ru-RU" b="1" u="sng" baseline="0" dirty="0"/>
              <a:t>атаманом </a:t>
            </a:r>
            <a:r>
              <a:rPr lang="ru-RU" b="1" i="1" u="sng" baseline="0" dirty="0"/>
              <a:t>Василием Усом </a:t>
            </a:r>
            <a:r>
              <a:rPr lang="ru-RU" baseline="0" dirty="0"/>
              <a:t>просило принять казаков на службу. Они получили отказ.</a:t>
            </a:r>
            <a:endParaRPr lang="ru-RU" dirty="0"/>
          </a:p>
          <a:p>
            <a:pPr lvl="0"/>
            <a:r>
              <a:rPr lang="ru-RU" baseline="0" dirty="0"/>
              <a:t>Поход казаков перерос в восстание. </a:t>
            </a:r>
            <a:endParaRPr lang="ru-RU" dirty="0"/>
          </a:p>
          <a:p>
            <a:pPr lvl="0"/>
            <a:endParaRPr lang="ru-RU" baseline="0" dirty="0"/>
          </a:p>
          <a:p>
            <a:pPr lvl="0"/>
            <a:r>
              <a:rPr lang="ru-RU" baseline="0" dirty="0"/>
              <a:t>Самое крупное народное выступление </a:t>
            </a:r>
            <a:r>
              <a:rPr lang="en-US" baseline="0" dirty="0"/>
              <a:t>XVII</a:t>
            </a:r>
            <a:r>
              <a:rPr lang="ru-RU" baseline="0" dirty="0"/>
              <a:t> в. </a:t>
            </a:r>
          </a:p>
          <a:p>
            <a:pPr lvl="0"/>
            <a:endParaRPr lang="ru-RU" dirty="0"/>
          </a:p>
          <a:p>
            <a:endParaRPr lang="ru-RU" dirty="0"/>
          </a:p>
          <a:p>
            <a:pPr lvl="0"/>
            <a:r>
              <a:rPr lang="ru-RU" baseline="0" dirty="0"/>
              <a:t>Предводитель – донской атаман </a:t>
            </a:r>
            <a:r>
              <a:rPr lang="ru-RU" b="1" baseline="0" dirty="0"/>
              <a:t>Степан Тимофеевич Разин. </a:t>
            </a:r>
            <a:endParaRPr lang="ru-RU" b="1" dirty="0"/>
          </a:p>
          <a:p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510B30E1-4960-4F83-801B-4333B0065E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744" t="385" r="1758"/>
          <a:stretch/>
        </p:blipFill>
        <p:spPr>
          <a:xfrm>
            <a:off x="3727102" y="273050"/>
            <a:ext cx="4807645" cy="585311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FF707BB-BC22-43ED-A416-936EC0DD2D22}"/>
              </a:ext>
            </a:extLst>
          </p:cNvPr>
          <p:cNvSpPr txBox="1"/>
          <p:nvPr/>
        </p:nvSpPr>
        <p:spPr>
          <a:xfrm>
            <a:off x="1187624" y="6453336"/>
            <a:ext cx="74158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https://vkvideo.ru/video-51315244_456240798?ref_domain=histrf.ru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341046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7B1DF6-F55C-432C-BEB7-C387FC45BF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502800"/>
                </a:solidFill>
                <a:effectLst/>
                <a:uLnTx/>
                <a:uFillTx/>
                <a:latin typeface="Georgia"/>
                <a:ea typeface="+mj-ea"/>
                <a:cs typeface="+mj-cs"/>
              </a:rPr>
              <a:t>XVII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502800"/>
                </a:solidFill>
                <a:effectLst/>
                <a:uLnTx/>
                <a:uFillTx/>
                <a:latin typeface="Georgia"/>
                <a:ea typeface="+mj-ea"/>
                <a:cs typeface="+mj-cs"/>
              </a:rPr>
              <a:t> в. – Бунташный век.</a:t>
            </a:r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C281E4F-1B87-48CD-A141-B363B2D02D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79612" y="1435100"/>
            <a:ext cx="2772308" cy="5162252"/>
          </a:xfrm>
        </p:spPr>
        <p:txBody>
          <a:bodyPr>
            <a:normAutofit lnSpcReduction="10000"/>
          </a:bodyPr>
          <a:lstStyle/>
          <a:p>
            <a:pPr lvl="0"/>
            <a:r>
              <a:rPr lang="ru-RU" b="1" baseline="0" dirty="0"/>
              <a:t>1667-1669 гг. </a:t>
            </a:r>
            <a:r>
              <a:rPr lang="ru-RU" baseline="0" dirty="0"/>
              <a:t>– походы </a:t>
            </a:r>
            <a:r>
              <a:rPr lang="ru-RU" b="1" baseline="0" dirty="0"/>
              <a:t>«за зипунами». Походы казаков за добычей.</a:t>
            </a:r>
            <a:endParaRPr lang="ru-RU" b="1" dirty="0"/>
          </a:p>
          <a:p>
            <a:endParaRPr lang="ru-RU" dirty="0"/>
          </a:p>
          <a:p>
            <a:pPr lvl="0"/>
            <a:r>
              <a:rPr lang="ru-RU" baseline="0" dirty="0"/>
              <a:t>Разин и его казаки захватывали торговые суда купцов на Волге.</a:t>
            </a:r>
            <a:endParaRPr lang="ru-RU" dirty="0"/>
          </a:p>
          <a:p>
            <a:endParaRPr lang="ru-RU" dirty="0"/>
          </a:p>
          <a:p>
            <a:pPr lvl="0"/>
            <a:r>
              <a:rPr lang="ru-RU" b="1" baseline="0" dirty="0"/>
              <a:t>1669 г. </a:t>
            </a:r>
            <a:r>
              <a:rPr lang="ru-RU" baseline="0" dirty="0"/>
              <a:t>– Разин обосновался в </a:t>
            </a:r>
            <a:r>
              <a:rPr lang="ru-RU" b="1" u="sng" baseline="0" dirty="0"/>
              <a:t>Кагальницком городке.</a:t>
            </a:r>
            <a:endParaRPr lang="ru-RU" b="1" u="sng" dirty="0"/>
          </a:p>
          <a:p>
            <a:endParaRPr lang="ru-RU" dirty="0"/>
          </a:p>
          <a:p>
            <a:pPr lvl="0"/>
            <a:r>
              <a:rPr lang="ru-RU" baseline="0" dirty="0"/>
              <a:t>Разин заявил о походе на Москву и призвал бить князей, бояр.</a:t>
            </a:r>
            <a:endParaRPr lang="ru-RU" dirty="0"/>
          </a:p>
          <a:p>
            <a:pPr lvl="0"/>
            <a:r>
              <a:rPr lang="ru-RU" baseline="0" dirty="0"/>
              <a:t>Восстание Разина началось в </a:t>
            </a:r>
            <a:r>
              <a:rPr lang="ru-RU" b="1" baseline="0" dirty="0"/>
              <a:t>1670 г. </a:t>
            </a:r>
            <a:endParaRPr lang="ru-RU" b="1" dirty="0"/>
          </a:p>
          <a:p>
            <a:pPr lvl="0"/>
            <a:r>
              <a:rPr lang="ru-RU" baseline="0" dirty="0"/>
              <a:t>Восставшие захватили </a:t>
            </a:r>
            <a:r>
              <a:rPr lang="ru-RU" b="1" i="1" u="sng" baseline="0" dirty="0"/>
              <a:t>Царицын</a:t>
            </a:r>
            <a:r>
              <a:rPr lang="ru-RU" b="1" baseline="0" dirty="0"/>
              <a:t>, Астрахань.</a:t>
            </a:r>
            <a:endParaRPr lang="ru-RU" b="1" dirty="0"/>
          </a:p>
          <a:p>
            <a:pPr lvl="0"/>
            <a:endParaRPr lang="ru-RU" baseline="0" dirty="0"/>
          </a:p>
          <a:p>
            <a:pPr lvl="0"/>
            <a:r>
              <a:rPr lang="ru-RU" baseline="0" dirty="0"/>
              <a:t>На казачьем кругу сформировалось правительство во главе с </a:t>
            </a:r>
            <a:r>
              <a:rPr lang="ru-RU" b="1" u="sng" baseline="0" dirty="0"/>
              <a:t>Василием Усом и Федором </a:t>
            </a:r>
            <a:r>
              <a:rPr lang="ru-RU" b="1" u="sng" baseline="0" dirty="0" err="1"/>
              <a:t>Шелудяком</a:t>
            </a:r>
            <a:r>
              <a:rPr lang="ru-RU" b="1" u="sng" baseline="0" dirty="0"/>
              <a:t>. </a:t>
            </a:r>
            <a:endParaRPr lang="ru-RU" b="1" u="sng" dirty="0"/>
          </a:p>
          <a:p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B2A70D82-A249-4348-9896-15FA00D04E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99" b="99"/>
          <a:stretch>
            <a:fillRect/>
          </a:stretch>
        </p:blipFill>
        <p:spPr>
          <a:xfrm>
            <a:off x="3995936" y="324233"/>
            <a:ext cx="4690863" cy="6273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7217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167001-5B0C-4449-9FFB-41CDFFF6AA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502800"/>
                </a:solidFill>
                <a:effectLst/>
                <a:uLnTx/>
                <a:uFillTx/>
                <a:latin typeface="Georgia"/>
                <a:ea typeface="+mj-ea"/>
                <a:cs typeface="+mj-cs"/>
              </a:rPr>
              <a:t>XVII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502800"/>
                </a:solidFill>
                <a:effectLst/>
                <a:uLnTx/>
                <a:uFillTx/>
                <a:latin typeface="Georgia"/>
                <a:ea typeface="+mj-ea"/>
                <a:cs typeface="+mj-cs"/>
              </a:rPr>
              <a:t> в. – Бунташный век.</a:t>
            </a:r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183EDE9-957D-4B88-AB31-28E5B9C46C9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lvl="0"/>
            <a:r>
              <a:rPr lang="ru-RU" baseline="0" dirty="0"/>
              <a:t>На сторону Разина стали переходить жители </a:t>
            </a:r>
            <a:r>
              <a:rPr lang="ru-RU" b="1" baseline="0" dirty="0"/>
              <a:t>Саратова, Самары, Пензы. </a:t>
            </a:r>
            <a:endParaRPr lang="ru-RU" b="1" dirty="0"/>
          </a:p>
          <a:p>
            <a:pPr lvl="0"/>
            <a:endParaRPr lang="ru-RU" baseline="0" dirty="0"/>
          </a:p>
          <a:p>
            <a:pPr lvl="0"/>
            <a:r>
              <a:rPr lang="ru-RU" baseline="0" dirty="0"/>
              <a:t>Также присоединялись </a:t>
            </a:r>
            <a:r>
              <a:rPr lang="ru-RU" b="1" baseline="0" dirty="0"/>
              <a:t>чуваши, марийцы, татары, мордва. </a:t>
            </a:r>
            <a:endParaRPr lang="ru-RU" b="1" dirty="0"/>
          </a:p>
          <a:p>
            <a:pPr lvl="0"/>
            <a:endParaRPr lang="ru-RU" b="1" i="1" u="sng" baseline="0" dirty="0"/>
          </a:p>
          <a:p>
            <a:pPr lvl="0"/>
            <a:r>
              <a:rPr lang="ru-RU" b="1" i="1" u="sng" baseline="0" dirty="0"/>
              <a:t>До 200 тыс. человек.</a:t>
            </a:r>
            <a:endParaRPr lang="ru-RU" b="1" i="1" u="sng" dirty="0"/>
          </a:p>
          <a:p>
            <a:endParaRPr lang="ru-RU" dirty="0"/>
          </a:p>
          <a:p>
            <a:pPr lvl="0"/>
            <a:r>
              <a:rPr lang="ru-RU" baseline="0" dirty="0"/>
              <a:t>Восставшие осадили </a:t>
            </a:r>
            <a:r>
              <a:rPr lang="ru-RU" b="1" baseline="0" dirty="0"/>
              <a:t>Симбирск</a:t>
            </a:r>
            <a:r>
              <a:rPr lang="ru-RU" baseline="0" dirty="0"/>
              <a:t>, но не смогли его взять</a:t>
            </a:r>
            <a:endParaRPr lang="ru-RU" dirty="0"/>
          </a:p>
          <a:p>
            <a:pPr lvl="0"/>
            <a:endParaRPr lang="ru-RU" baseline="0" dirty="0"/>
          </a:p>
          <a:p>
            <a:pPr lvl="0"/>
            <a:r>
              <a:rPr lang="ru-RU" baseline="0" dirty="0"/>
              <a:t>Против С. Разина направили </a:t>
            </a:r>
            <a:r>
              <a:rPr lang="ru-RU" b="1" baseline="0" dirty="0"/>
              <a:t>экспедицию </a:t>
            </a:r>
            <a:r>
              <a:rPr lang="ru-RU" baseline="0" dirty="0"/>
              <a:t>во главе с </a:t>
            </a:r>
            <a:r>
              <a:rPr lang="ru-RU" b="1" baseline="0" dirty="0"/>
              <a:t>Ю. Барятинским</a:t>
            </a:r>
            <a:r>
              <a:rPr lang="ru-RU" baseline="0" dirty="0"/>
              <a:t>.</a:t>
            </a:r>
            <a:endParaRPr lang="ru-RU" dirty="0"/>
          </a:p>
          <a:p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BCF3F4AC-11E2-4062-99CF-7561A8FBF0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6094" b="6094"/>
          <a:stretch/>
        </p:blipFill>
        <p:spPr>
          <a:xfrm>
            <a:off x="3575050" y="324250"/>
            <a:ext cx="5111750" cy="5750712"/>
          </a:xfrm>
        </p:spPr>
      </p:pic>
    </p:spTree>
    <p:extLst>
      <p:ext uri="{BB962C8B-B14F-4D97-AF65-F5344CB8AC3E}">
        <p14:creationId xmlns:p14="http://schemas.microsoft.com/office/powerpoint/2010/main" val="125761973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14">
  <a:themeElements>
    <a:clrScheme name="Другая 1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2A1500"/>
      </a:accent6>
      <a:hlink>
        <a:srgbClr val="0000FF"/>
      </a:hlink>
      <a:folHlink>
        <a:srgbClr val="800080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Тема14</Template>
  <TotalTime>502</TotalTime>
  <Words>531</Words>
  <Application>Microsoft Office PowerPoint</Application>
  <PresentationFormat>Экран (4:3)</PresentationFormat>
  <Paragraphs>92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Arial</vt:lpstr>
      <vt:lpstr>Georgia</vt:lpstr>
      <vt:lpstr>Times New Roman</vt:lpstr>
      <vt:lpstr>Wingdings</vt:lpstr>
      <vt:lpstr>Тема14</vt:lpstr>
      <vt:lpstr>Городские восстания середины XVII в.</vt:lpstr>
      <vt:lpstr>Презентация PowerPoint</vt:lpstr>
      <vt:lpstr>Почему XVII век называют «бунташным»?</vt:lpstr>
      <vt:lpstr>XVII в. – Бунташный век.</vt:lpstr>
      <vt:lpstr>XVII в. – Бунташный век.</vt:lpstr>
      <vt:lpstr>XVII в. – Бунташный век.</vt:lpstr>
      <vt:lpstr>XVII в. – Бунташный век.</vt:lpstr>
      <vt:lpstr>XVII в. – Бунташный век.</vt:lpstr>
      <vt:lpstr>XVII в. – Бунташный век.</vt:lpstr>
      <vt:lpstr>XVII в. – Бунташный век.</vt:lpstr>
      <vt:lpstr>Презентация PowerPoint</vt:lpstr>
      <vt:lpstr>Презентация PowerPoint</vt:lpstr>
      <vt:lpstr>https://histrf.ru/teacher/istoriya-rossii-v-1533-konce-xvii-v/socialnoe-protivostoyanie-v-xvii-v/test/1010?content=test</vt:lpstr>
      <vt:lpstr>Вывод:</vt:lpstr>
    </vt:vector>
  </TitlesOfParts>
  <Company>Ya Blondinko Edition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Народные движения в XVII веке</dc:title>
  <dc:creator>Клиент</dc:creator>
  <cp:lastModifiedBy>User</cp:lastModifiedBy>
  <cp:revision>14</cp:revision>
  <dcterms:created xsi:type="dcterms:W3CDTF">2018-04-14T12:39:43Z</dcterms:created>
  <dcterms:modified xsi:type="dcterms:W3CDTF">2025-07-30T13:48:41Z</dcterms:modified>
</cp:coreProperties>
</file>