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</p:sldIdLst>
  <p:sldSz cx="18288000" cy="10287000"/>
  <p:notesSz cx="6858000" cy="9144000"/>
  <p:embeddedFontLst>
    <p:embeddedFont>
      <p:font typeface="Arial Black" pitchFamily="34" charset="0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loud Condensed Bold" charset="0"/>
      <p:regular r:id="rId27"/>
    </p:embeddedFont>
    <p:embeddedFont>
      <p:font typeface="Cloud Condensed" charset="0"/>
      <p:regular r:id="rId28"/>
    </p:embeddedFont>
    <p:embeddedFont>
      <p:font typeface="Cloud Condensed Bold Italics" charset="-34"/>
      <p:regular r:id="rId29"/>
    </p:embeddedFont>
    <p:embeddedFont>
      <p:font typeface="True Typewriter PolygloTT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-76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38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123380" flipH="1">
            <a:off x="13912741" y="3720981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294344">
            <a:off x="14461163" y="6165519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62042">
            <a:off x="407016" y="-89589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69260">
            <a:off x="1754955" y="-380171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856709" flipH="1">
            <a:off x="2291134" y="140265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90619">
            <a:off x="843477" y="2567737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53187">
            <a:off x="814929" y="3806201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41099">
            <a:off x="15457629" y="5612289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7853994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6"/>
                </a:lnTo>
                <a:lnTo>
                  <a:pt x="0" y="2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527996">
            <a:off x="16738546" y="203602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732337" flipH="1">
            <a:off x="15749704" y="1149887"/>
            <a:ext cx="384789" cy="699616"/>
          </a:xfrm>
          <a:custGeom>
            <a:avLst/>
            <a:gdLst/>
            <a:ahLst/>
            <a:cxnLst/>
            <a:rect l="l" t="t" r="r" b="b"/>
            <a:pathLst>
              <a:path w="384789" h="699616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13172697" y="6138425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1613036" y="1338421"/>
                </a:moveTo>
                <a:lnTo>
                  <a:pt x="0" y="1338421"/>
                </a:lnTo>
                <a:lnTo>
                  <a:pt x="0" y="0"/>
                </a:lnTo>
                <a:lnTo>
                  <a:pt x="1613036" y="0"/>
                </a:lnTo>
                <a:lnTo>
                  <a:pt x="1613036" y="1338421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44305" b="-3396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38017" y="2610853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0" y="0"/>
                </a:moveTo>
                <a:lnTo>
                  <a:pt x="1613036" y="0"/>
                </a:lnTo>
                <a:lnTo>
                  <a:pt x="1613036" y="1338421"/>
                </a:lnTo>
                <a:lnTo>
                  <a:pt x="0" y="133842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44305" b="-3396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94833" y="3017994"/>
            <a:ext cx="10921354" cy="4078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6"/>
              </a:lnSpc>
            </a:pP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Равные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возможности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для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каждого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: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права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людей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с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инвалидностью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и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роль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инклюзии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в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современном</a:t>
            </a:r>
            <a:r>
              <a:rPr lang="en-US" sz="6198" spc="247" dirty="0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 </a:t>
            </a:r>
            <a:r>
              <a:rPr lang="en-US" sz="6198" spc="247" dirty="0" err="1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обществе</a:t>
            </a:r>
            <a:endParaRPr lang="en-US" sz="6198" spc="247" dirty="0">
              <a:solidFill>
                <a:srgbClr val="677EA4"/>
              </a:solidFill>
              <a:latin typeface="TAN Meringue"/>
              <a:ea typeface="TAN Meringue"/>
              <a:cs typeface="TAN Meringue"/>
              <a:sym typeface="TAN Meringue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228600" y="6579093"/>
            <a:ext cx="2919134" cy="3707907"/>
          </a:xfrm>
          <a:custGeom>
            <a:avLst/>
            <a:gdLst/>
            <a:ahLst/>
            <a:cxnLst/>
            <a:rect l="l" t="t" r="r" b="b"/>
            <a:pathLst>
              <a:path w="2919134" h="3707907">
                <a:moveTo>
                  <a:pt x="2919133" y="0"/>
                </a:moveTo>
                <a:lnTo>
                  <a:pt x="0" y="0"/>
                </a:lnTo>
                <a:lnTo>
                  <a:pt x="0" y="3707907"/>
                </a:lnTo>
                <a:lnTo>
                  <a:pt x="2919133" y="3707907"/>
                </a:lnTo>
                <a:lnTo>
                  <a:pt x="2919133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7010400" y="83439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Педагог-психолог: </a:t>
            </a:r>
            <a:r>
              <a:rPr lang="ru-RU" dirty="0" err="1" smtClean="0">
                <a:solidFill>
                  <a:schemeClr val="tx2"/>
                </a:solidFill>
                <a:latin typeface="Arial Black" pitchFamily="34" charset="0"/>
              </a:rPr>
              <a:t>Ерошенко</a:t>
            </a:r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 Виктория Сергеевна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696978">
            <a:off x="723388" y="3084369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543176">
            <a:off x="16758189" y="-104895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48429" flipH="1">
            <a:off x="1123452" y="7956661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096360" flipH="1">
            <a:off x="15930464" y="1850350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70157" flipH="1">
            <a:off x="16656957" y="2349882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49949">
            <a:off x="-66556" y="72253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526358">
            <a:off x="17236631" y="8260349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6" y="0"/>
                </a:lnTo>
                <a:lnTo>
                  <a:pt x="1131106" y="1950183"/>
                </a:lnTo>
                <a:lnTo>
                  <a:pt x="0" y="195018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13188" y="2194834"/>
            <a:ext cx="9287944" cy="620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68"/>
              </a:lnSpc>
            </a:pPr>
            <a:r>
              <a:rPr lang="en-US" sz="317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171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Однако важно помнить:</a:t>
            </a:r>
          </a:p>
          <a:p>
            <a:pPr marL="527997" lvl="1" indent="-263998" algn="just">
              <a:lnSpc>
                <a:spcPts val="3986"/>
              </a:lnSpc>
              <a:buFont typeface="Arial"/>
              <a:buChar char="•"/>
            </a:pPr>
            <a:r>
              <a:rPr lang="en-US" sz="2445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Инвалидность — это не характеристика личности, а состояние, связанное с взаимодействием человека и среды.</a:t>
            </a:r>
          </a:p>
          <a:p>
            <a:pPr marL="527997" lvl="1" indent="-263998" algn="just">
              <a:lnSpc>
                <a:spcPts val="3986"/>
              </a:lnSpc>
              <a:buFont typeface="Arial"/>
              <a:buChar char="•"/>
            </a:pPr>
            <a:r>
              <a:rPr lang="en-US" sz="2445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Ограничения возникают не только из-за состояния здоровья, но и из-за барьеров в обществе: отсутствия пандусов, адаптированных материалов, толерантного отношения.</a:t>
            </a:r>
          </a:p>
          <a:p>
            <a:pPr marL="527997" lvl="1" indent="-263998" algn="just">
              <a:lnSpc>
                <a:spcPts val="3986"/>
              </a:lnSpc>
              <a:buFont typeface="Arial"/>
              <a:buChar char="•"/>
            </a:pPr>
            <a:r>
              <a:rPr lang="en-US" sz="2445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Современный подход рассматривает инвалидность не как проблему человека, а как вызов для общества, чтобы создать условия, в которых все смогут жить и работать без препятствий.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944083" y="2261282"/>
            <a:ext cx="5614528" cy="6238365"/>
          </a:xfrm>
          <a:custGeom>
            <a:avLst/>
            <a:gdLst/>
            <a:ahLst/>
            <a:cxnLst/>
            <a:rect l="l" t="t" r="r" b="b"/>
            <a:pathLst>
              <a:path w="5614528" h="6238365">
                <a:moveTo>
                  <a:pt x="0" y="0"/>
                </a:moveTo>
                <a:lnTo>
                  <a:pt x="5614528" y="0"/>
                </a:lnTo>
                <a:lnTo>
                  <a:pt x="5614528" y="6238365"/>
                </a:lnTo>
                <a:lnTo>
                  <a:pt x="0" y="6238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8624" y="1509639"/>
            <a:ext cx="13517774" cy="714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8"/>
              </a:lnSpc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</a:p>
          <a:p>
            <a:pPr algn="just">
              <a:lnSpc>
                <a:spcPts val="3538"/>
              </a:lnSpc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</a:p>
          <a:p>
            <a:pPr algn="just">
              <a:lnSpc>
                <a:spcPts val="3538"/>
              </a:lnSpc>
            </a:pPr>
            <a:r>
              <a:rPr lang="en-US" sz="21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Рекомендаций по общению: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Используйте термины «человек с инвалидностью» или «человек с ограниченными возможностями здоровья (ОВЗ)» вместо устаревших выражений вроде «инвалид» или «калека». Подчёркивайте, что в первую очередь это человек, а не его состояние.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.Избегайте снисходительного тона или жалости. Люди с инвалидностью не хотят, чтобы их воспринимали как «жертв» или «несчастных».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Спросите, как удобнее обращаться. Если вы сомневаетесь, просто уточните у человека, как он предпочитает, чтобы его называли.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Говорите с акцентом на равенство. Например, вместо «страдает от...» лучше сказать «живет с...».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Пример: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·Не «колясочник», а «человек, использующий инвалидное кресло».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·Не «глухой», а «человек с нарушением слуха».</a:t>
            </a:r>
          </a:p>
          <a:p>
            <a:pPr marL="468650" lvl="1" indent="-234325" algn="just">
              <a:lnSpc>
                <a:spcPts val="3538"/>
              </a:lnSpc>
              <a:buFont typeface="Arial"/>
              <a:buChar char="•"/>
            </a:pPr>
            <a:r>
              <a:rPr lang="en-US" sz="21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Главное — уважение, внимание и понимание.</a:t>
            </a:r>
          </a:p>
          <a:p>
            <a:pPr algn="just">
              <a:lnSpc>
                <a:spcPts val="3538"/>
              </a:lnSpc>
            </a:pPr>
            <a:endParaRPr lang="en-US" sz="217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88624" y="504634"/>
            <a:ext cx="17662217" cy="9277733"/>
            <a:chOff x="0" y="0"/>
            <a:chExt cx="4651777" cy="24435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51777" cy="2443518"/>
            </a:xfrm>
            <a:custGeom>
              <a:avLst/>
              <a:gdLst/>
              <a:ahLst/>
              <a:cxnLst/>
              <a:rect l="l" t="t" r="r" b="b"/>
              <a:pathLst>
                <a:path w="4651777" h="2443518">
                  <a:moveTo>
                    <a:pt x="0" y="0"/>
                  </a:moveTo>
                  <a:lnTo>
                    <a:pt x="4651777" y="0"/>
                  </a:lnTo>
                  <a:lnTo>
                    <a:pt x="4651777" y="2443518"/>
                  </a:lnTo>
                  <a:lnTo>
                    <a:pt x="0" y="2443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651777" cy="25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25200" y="6438900"/>
            <a:ext cx="6917561" cy="3444256"/>
            <a:chOff x="0" y="0"/>
            <a:chExt cx="1413205" cy="7036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13205" cy="703635"/>
            </a:xfrm>
            <a:custGeom>
              <a:avLst/>
              <a:gdLst/>
              <a:ahLst/>
              <a:cxnLst/>
              <a:rect l="l" t="t" r="r" b="b"/>
              <a:pathLst>
                <a:path w="1413205" h="703635">
                  <a:moveTo>
                    <a:pt x="25741" y="0"/>
                  </a:moveTo>
                  <a:lnTo>
                    <a:pt x="1387464" y="0"/>
                  </a:lnTo>
                  <a:cubicBezTo>
                    <a:pt x="1394291" y="0"/>
                    <a:pt x="1400838" y="2712"/>
                    <a:pt x="1405666" y="7539"/>
                  </a:cubicBezTo>
                  <a:cubicBezTo>
                    <a:pt x="1410493" y="12367"/>
                    <a:pt x="1413205" y="18914"/>
                    <a:pt x="1413205" y="25741"/>
                  </a:cubicBezTo>
                  <a:lnTo>
                    <a:pt x="1413205" y="677895"/>
                  </a:lnTo>
                  <a:cubicBezTo>
                    <a:pt x="1413205" y="684721"/>
                    <a:pt x="1410493" y="691269"/>
                    <a:pt x="1405666" y="696096"/>
                  </a:cubicBezTo>
                  <a:cubicBezTo>
                    <a:pt x="1400838" y="700923"/>
                    <a:pt x="1394291" y="703635"/>
                    <a:pt x="1387464" y="703635"/>
                  </a:cubicBezTo>
                  <a:lnTo>
                    <a:pt x="25741" y="703635"/>
                  </a:lnTo>
                  <a:cubicBezTo>
                    <a:pt x="18914" y="703635"/>
                    <a:pt x="12367" y="700923"/>
                    <a:pt x="7539" y="696096"/>
                  </a:cubicBezTo>
                  <a:cubicBezTo>
                    <a:pt x="2712" y="691269"/>
                    <a:pt x="0" y="684721"/>
                    <a:pt x="0" y="677895"/>
                  </a:cubicBezTo>
                  <a:lnTo>
                    <a:pt x="0" y="25741"/>
                  </a:lnTo>
                  <a:cubicBezTo>
                    <a:pt x="0" y="18914"/>
                    <a:pt x="2712" y="12367"/>
                    <a:pt x="7539" y="7539"/>
                  </a:cubicBezTo>
                  <a:cubicBezTo>
                    <a:pt x="12367" y="2712"/>
                    <a:pt x="18914" y="0"/>
                    <a:pt x="25741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t="-17917" b="-1589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87659" y="933450"/>
            <a:ext cx="17363182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Обращаться к человеку с инвалидностью следует уважительно и тактично, избегая слов, которые могут звучать унизительно или обидно.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8624" y="504634"/>
            <a:ext cx="17662217" cy="9277733"/>
            <a:chOff x="0" y="0"/>
            <a:chExt cx="4651777" cy="244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777" cy="2443518"/>
            </a:xfrm>
            <a:custGeom>
              <a:avLst/>
              <a:gdLst/>
              <a:ahLst/>
              <a:cxnLst/>
              <a:rect l="l" t="t" r="r" b="b"/>
              <a:pathLst>
                <a:path w="4651777" h="2443518">
                  <a:moveTo>
                    <a:pt x="0" y="0"/>
                  </a:moveTo>
                  <a:lnTo>
                    <a:pt x="4651777" y="0"/>
                  </a:lnTo>
                  <a:lnTo>
                    <a:pt x="4651777" y="2443518"/>
                  </a:lnTo>
                  <a:lnTo>
                    <a:pt x="0" y="2443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651777" cy="25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030865">
            <a:off x="13991154" y="2998302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69937" flipH="1">
            <a:off x="31714" y="6928490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902011">
            <a:off x="16163743" y="6677611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495735">
            <a:off x="232850" y="-132463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6" y="0"/>
                </a:lnTo>
                <a:lnTo>
                  <a:pt x="1131106" y="1950183"/>
                </a:lnTo>
                <a:lnTo>
                  <a:pt x="0" y="195018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18435" y="3978257"/>
            <a:ext cx="8016806" cy="5341197"/>
          </a:xfrm>
          <a:custGeom>
            <a:avLst/>
            <a:gdLst/>
            <a:ahLst/>
            <a:cxnLst/>
            <a:rect l="l" t="t" r="r" b="b"/>
            <a:pathLst>
              <a:path w="8016806" h="5341197">
                <a:moveTo>
                  <a:pt x="0" y="0"/>
                </a:moveTo>
                <a:lnTo>
                  <a:pt x="8016806" y="0"/>
                </a:lnTo>
                <a:lnTo>
                  <a:pt x="8016806" y="5341197"/>
                </a:lnTo>
                <a:lnTo>
                  <a:pt x="0" y="534119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493239" y="1112454"/>
            <a:ext cx="10565074" cy="32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68"/>
              </a:lnSpc>
            </a:pPr>
            <a:r>
              <a:rPr lang="en-US" sz="317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Инклюзия — это подход, при котором каждый человек, независимо от его особенностей, чувствует себя частью общества. Это не просто забота, а создание условий, где всем удобно жить, учиться и работать.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5783" y="643458"/>
            <a:ext cx="17662217" cy="9277733"/>
            <a:chOff x="0" y="0"/>
            <a:chExt cx="4651777" cy="244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777" cy="2443518"/>
            </a:xfrm>
            <a:custGeom>
              <a:avLst/>
              <a:gdLst/>
              <a:ahLst/>
              <a:cxnLst/>
              <a:rect l="l" t="t" r="r" b="b"/>
              <a:pathLst>
                <a:path w="4651777" h="2443518">
                  <a:moveTo>
                    <a:pt x="0" y="0"/>
                  </a:moveTo>
                  <a:lnTo>
                    <a:pt x="4651777" y="0"/>
                  </a:lnTo>
                  <a:lnTo>
                    <a:pt x="4651777" y="2443518"/>
                  </a:lnTo>
                  <a:lnTo>
                    <a:pt x="0" y="2443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651777" cy="25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5078218" flipH="1">
            <a:off x="16024679" y="-861128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49949">
            <a:off x="-66557" y="7301503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398537">
            <a:off x="788473" y="8986957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6" y="0"/>
                </a:lnTo>
                <a:lnTo>
                  <a:pt x="1131106" y="1950183"/>
                </a:lnTo>
                <a:lnTo>
                  <a:pt x="0" y="19501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5001" y="2847387"/>
            <a:ext cx="6800552" cy="5320158"/>
          </a:xfrm>
          <a:custGeom>
            <a:avLst/>
            <a:gdLst/>
            <a:ahLst/>
            <a:cxnLst/>
            <a:rect l="l" t="t" r="r" b="b"/>
            <a:pathLst>
              <a:path w="6800552" h="5320158">
                <a:moveTo>
                  <a:pt x="0" y="0"/>
                </a:moveTo>
                <a:lnTo>
                  <a:pt x="6800552" y="0"/>
                </a:lnTo>
                <a:lnTo>
                  <a:pt x="6800552" y="5320158"/>
                </a:lnTo>
                <a:lnTo>
                  <a:pt x="0" y="53201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l="-25911" r="-1265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420236"/>
            <a:ext cx="9283338" cy="754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9"/>
              </a:lnSpc>
            </a:pPr>
            <a:r>
              <a:rPr lang="en-US" sz="3324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Примеры инклюзии:</a:t>
            </a:r>
          </a:p>
          <a:p>
            <a:pPr marL="717839" lvl="1" indent="-358920" algn="l">
              <a:lnSpc>
                <a:spcPts val="5419"/>
              </a:lnSpc>
              <a:buFont typeface="Arial"/>
              <a:buChar char="•"/>
            </a:pPr>
            <a:r>
              <a:rPr lang="en-US" sz="3324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Обучение детей с инвалидностью в обычных классах вместе с их сверстниками.</a:t>
            </a:r>
          </a:p>
          <a:p>
            <a:pPr marL="717839" lvl="1" indent="-358920" algn="l">
              <a:lnSpc>
                <a:spcPts val="5419"/>
              </a:lnSpc>
              <a:buFont typeface="Arial"/>
              <a:buChar char="•"/>
            </a:pPr>
            <a:r>
              <a:rPr lang="en-US" sz="3324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Организация рабочих мест с учётом физических возможностей сотрудников.</a:t>
            </a:r>
          </a:p>
          <a:p>
            <a:pPr marL="717839" lvl="1" indent="-358920" algn="l">
              <a:lnSpc>
                <a:spcPts val="5419"/>
              </a:lnSpc>
              <a:buFont typeface="Arial"/>
              <a:buChar char="•"/>
            </a:pPr>
            <a:r>
              <a:rPr lang="en-US" sz="3324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Спортивные соревнования, где участвуют люди с ограниченными возможностями, например Паралимпийские игры.</a:t>
            </a:r>
          </a:p>
          <a:p>
            <a:pPr algn="l">
              <a:lnSpc>
                <a:spcPts val="5419"/>
              </a:lnSpc>
            </a:pPr>
            <a:endParaRPr lang="en-US" sz="3324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5783" y="1009267"/>
            <a:ext cx="17662217" cy="9277733"/>
            <a:chOff x="0" y="0"/>
            <a:chExt cx="4651777" cy="244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777" cy="2443518"/>
            </a:xfrm>
            <a:custGeom>
              <a:avLst/>
              <a:gdLst/>
              <a:ahLst/>
              <a:cxnLst/>
              <a:rect l="l" t="t" r="r" b="b"/>
              <a:pathLst>
                <a:path w="4651777" h="2443518">
                  <a:moveTo>
                    <a:pt x="0" y="0"/>
                  </a:moveTo>
                  <a:lnTo>
                    <a:pt x="4651777" y="0"/>
                  </a:lnTo>
                  <a:lnTo>
                    <a:pt x="4651777" y="2443518"/>
                  </a:lnTo>
                  <a:lnTo>
                    <a:pt x="0" y="2443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651777" cy="25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5151584" flipH="1">
            <a:off x="16022093" y="-967772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49949">
            <a:off x="-142756" y="7301504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40092">
            <a:off x="789162" y="8980797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6" y="0"/>
                </a:lnTo>
                <a:lnTo>
                  <a:pt x="1131106" y="1950183"/>
                </a:lnTo>
                <a:lnTo>
                  <a:pt x="0" y="19501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12469" y="2148031"/>
            <a:ext cx="7347223" cy="6268588"/>
          </a:xfrm>
          <a:custGeom>
            <a:avLst/>
            <a:gdLst/>
            <a:ahLst/>
            <a:cxnLst/>
            <a:rect l="l" t="t" r="r" b="b"/>
            <a:pathLst>
              <a:path w="7347223" h="6268588">
                <a:moveTo>
                  <a:pt x="0" y="0"/>
                </a:moveTo>
                <a:lnTo>
                  <a:pt x="7347223" y="0"/>
                </a:lnTo>
                <a:lnTo>
                  <a:pt x="7347223" y="6268588"/>
                </a:lnTo>
                <a:lnTo>
                  <a:pt x="0" y="62685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l="-15093" r="-1288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420236"/>
            <a:ext cx="9283338" cy="754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9"/>
              </a:lnSpc>
            </a:pPr>
            <a:r>
              <a:rPr lang="en-US" sz="3324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sz="3324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Почему</a:t>
            </a:r>
            <a:r>
              <a:rPr lang="en-US" sz="3324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sz="3324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инклюзия</a:t>
            </a:r>
            <a:r>
              <a:rPr lang="en-US" sz="3324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sz="3324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важна</a:t>
            </a:r>
            <a:r>
              <a:rPr lang="en-US" sz="3324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?</a:t>
            </a:r>
          </a:p>
          <a:p>
            <a:pPr algn="l">
              <a:lnSpc>
                <a:spcPts val="5419"/>
              </a:lnSpc>
            </a:pP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b="1" i="1" dirty="0" err="1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Инклюзия</a:t>
            </a:r>
            <a:r>
              <a:rPr lang="en-US" sz="3324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3324" b="1" i="1" dirty="0" err="1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помогает</a:t>
            </a:r>
            <a:r>
              <a:rPr lang="en-US" sz="3324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:</a:t>
            </a:r>
          </a:p>
          <a:p>
            <a:pPr marL="717839" lvl="1" indent="-358920" algn="l">
              <a:lnSpc>
                <a:spcPts val="5419"/>
              </a:lnSpc>
              <a:buFont typeface="Arial"/>
              <a:buChar char="•"/>
            </a:pP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Уничтожить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стереотипы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Люди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начинают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видеть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в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человеке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не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ограничения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, а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его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личность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и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способности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</a:t>
            </a:r>
          </a:p>
          <a:p>
            <a:pPr marL="717839" lvl="1" indent="-358920" algn="l">
              <a:lnSpc>
                <a:spcPts val="5419"/>
              </a:lnSpc>
              <a:buFont typeface="Arial"/>
              <a:buChar char="•"/>
            </a:pP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Сделать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общество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сильнее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Когда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у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всех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есть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равные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возможности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,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каждый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может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внести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свой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вклад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</a:t>
            </a:r>
          </a:p>
          <a:p>
            <a:pPr marL="717839" lvl="1" indent="-358920" algn="l">
              <a:lnSpc>
                <a:spcPts val="5419"/>
              </a:lnSpc>
              <a:buFont typeface="Arial"/>
              <a:buChar char="•"/>
            </a:pP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Учить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нас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быть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добрее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 и </a:t>
            </a:r>
            <a:r>
              <a:rPr lang="en-US" sz="3324" dirty="0" err="1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терпимее</a:t>
            </a:r>
            <a:r>
              <a:rPr lang="en-US" sz="3324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</a:t>
            </a:r>
          </a:p>
          <a:p>
            <a:pPr algn="l">
              <a:lnSpc>
                <a:spcPts val="5419"/>
              </a:lnSpc>
            </a:pPr>
            <a:endParaRPr lang="en-US" sz="3324" dirty="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892" y="504634"/>
            <a:ext cx="17662217" cy="9277733"/>
            <a:chOff x="0" y="0"/>
            <a:chExt cx="4651777" cy="244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777" cy="2443518"/>
            </a:xfrm>
            <a:custGeom>
              <a:avLst/>
              <a:gdLst/>
              <a:ahLst/>
              <a:cxnLst/>
              <a:rect l="l" t="t" r="r" b="b"/>
              <a:pathLst>
                <a:path w="4651777" h="2443518">
                  <a:moveTo>
                    <a:pt x="0" y="0"/>
                  </a:moveTo>
                  <a:lnTo>
                    <a:pt x="4651777" y="0"/>
                  </a:lnTo>
                  <a:lnTo>
                    <a:pt x="4651777" y="2443518"/>
                  </a:lnTo>
                  <a:lnTo>
                    <a:pt x="0" y="2443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651777" cy="25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36126" y="5847920"/>
            <a:ext cx="2919134" cy="3707907"/>
          </a:xfrm>
          <a:custGeom>
            <a:avLst/>
            <a:gdLst/>
            <a:ahLst/>
            <a:cxnLst/>
            <a:rect l="l" t="t" r="r" b="b"/>
            <a:pathLst>
              <a:path w="2919134" h="3707907">
                <a:moveTo>
                  <a:pt x="0" y="0"/>
                </a:moveTo>
                <a:lnTo>
                  <a:pt x="2919134" y="0"/>
                </a:lnTo>
                <a:lnTo>
                  <a:pt x="2919134" y="3707907"/>
                </a:lnTo>
                <a:lnTo>
                  <a:pt x="0" y="37079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2740" y="5707575"/>
            <a:ext cx="3876444" cy="3848252"/>
          </a:xfrm>
          <a:custGeom>
            <a:avLst/>
            <a:gdLst/>
            <a:ahLst/>
            <a:cxnLst/>
            <a:rect l="l" t="t" r="r" b="b"/>
            <a:pathLst>
              <a:path w="3876444" h="3848252">
                <a:moveTo>
                  <a:pt x="0" y="0"/>
                </a:moveTo>
                <a:lnTo>
                  <a:pt x="3876444" y="0"/>
                </a:lnTo>
                <a:lnTo>
                  <a:pt x="3876444" y="3848252"/>
                </a:lnTo>
                <a:lnTo>
                  <a:pt x="0" y="384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54291" y="5441027"/>
            <a:ext cx="3336729" cy="4114800"/>
          </a:xfrm>
          <a:custGeom>
            <a:avLst/>
            <a:gdLst/>
            <a:ahLst/>
            <a:cxnLst/>
            <a:rect l="l" t="t" r="r" b="b"/>
            <a:pathLst>
              <a:path w="3336729" h="4114800">
                <a:moveTo>
                  <a:pt x="0" y="0"/>
                </a:moveTo>
                <a:lnTo>
                  <a:pt x="3336729" y="0"/>
                </a:lnTo>
                <a:lnTo>
                  <a:pt x="33367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32740" y="1128254"/>
            <a:ext cx="16622520" cy="401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Проблемы, с которыми сталкиваются люди с инвалидностью:</a:t>
            </a:r>
          </a:p>
          <a:p>
            <a:pPr marL="619776" lvl="1" indent="-309888" algn="just">
              <a:lnSpc>
                <a:spcPts val="4679"/>
              </a:lnSpc>
              <a:buFont typeface="Arial"/>
              <a:buChar char="•"/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Физические барьеры: Недостаток пандусов, лифтов, доступного транспорта.</a:t>
            </a:r>
          </a:p>
          <a:p>
            <a:pPr marL="619776" lvl="1" indent="-309888" algn="just">
              <a:lnSpc>
                <a:spcPts val="4679"/>
              </a:lnSpc>
              <a:buFont typeface="Arial"/>
              <a:buChar char="•"/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Социальные барьеры: Стереотипы, дискриминация, недооценка возможностей людей с инвалидностью.</a:t>
            </a:r>
          </a:p>
          <a:p>
            <a:pPr marL="619776" lvl="1" indent="-309888" algn="just">
              <a:lnSpc>
                <a:spcPts val="4679"/>
              </a:lnSpc>
              <a:buFont typeface="Arial"/>
              <a:buChar char="•"/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Экономические барьеры: Трудности в поиске работы, низкий уровень поддержки со стороны работодателей.</a:t>
            </a:r>
          </a:p>
          <a:p>
            <a:pPr algn="just">
              <a:lnSpc>
                <a:spcPts val="3538"/>
              </a:lnSpc>
            </a:pPr>
            <a:endParaRPr lang="en-US" sz="287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780" y="1304410"/>
            <a:ext cx="16622520" cy="696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Примеры достижений:</a:t>
            </a:r>
          </a:p>
          <a:p>
            <a:pPr algn="ctr">
              <a:lnSpc>
                <a:spcPts val="4679"/>
              </a:lnSpc>
            </a:pPr>
            <a:endParaRPr lang="en-US" sz="2870" b="1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Стивен Хокинг (наука)</a:t>
            </a:r>
          </a:p>
          <a:p>
            <a:pPr algn="ctr">
              <a:lnSpc>
                <a:spcPts val="4679"/>
              </a:lnSpc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Знаменитый физик-теоретик и популяризатор науки, страдавший боковым амиотрофическим склерозом (БАС), из-за которого был практически полностью парализован. Несмотря на болезнь, Хокинг сделал важные открытия в области космологии и написал бестселлер “Краткая история времени".</a:t>
            </a:r>
          </a:p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Оскар Писториус (спорт)</a:t>
            </a:r>
          </a:p>
          <a:p>
            <a:pPr algn="ctr">
              <a:lnSpc>
                <a:spcPts val="4679"/>
              </a:lnSpc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Южноафриканский легкоатлет, известный как "Бегущий на лезвиях". После ампутации обеих ног в детстве он стал первым спортсменом с протезами, участвовавшим в Олимпийских играх среди здоровых спортсменов.</a:t>
            </a:r>
          </a:p>
          <a:p>
            <a:pPr algn="just">
              <a:lnSpc>
                <a:spcPts val="3538"/>
              </a:lnSpc>
            </a:pPr>
            <a:endParaRPr lang="en-US" sz="287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82822" y="510578"/>
            <a:ext cx="17264013" cy="9349645"/>
            <a:chOff x="0" y="0"/>
            <a:chExt cx="4439695" cy="2404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39695" cy="2404399"/>
            </a:xfrm>
            <a:custGeom>
              <a:avLst/>
              <a:gdLst/>
              <a:ahLst/>
              <a:cxnLst/>
              <a:rect l="l" t="t" r="r" b="b"/>
              <a:pathLst>
                <a:path w="4439695" h="2404399">
                  <a:moveTo>
                    <a:pt x="0" y="0"/>
                  </a:moveTo>
                  <a:lnTo>
                    <a:pt x="4439695" y="0"/>
                  </a:lnTo>
                  <a:lnTo>
                    <a:pt x="4439695" y="2404399"/>
                  </a:lnTo>
                  <a:lnTo>
                    <a:pt x="0" y="2404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439695" cy="2471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882704" flipH="1">
            <a:off x="14470484" y="7508352"/>
            <a:ext cx="951089" cy="2377723"/>
          </a:xfrm>
          <a:custGeom>
            <a:avLst/>
            <a:gdLst/>
            <a:ahLst/>
            <a:cxnLst/>
            <a:rect l="l" t="t" r="r" b="b"/>
            <a:pathLst>
              <a:path w="951089" h="2377723">
                <a:moveTo>
                  <a:pt x="951089" y="0"/>
                </a:moveTo>
                <a:lnTo>
                  <a:pt x="0" y="0"/>
                </a:lnTo>
                <a:lnTo>
                  <a:pt x="0" y="2377723"/>
                </a:lnTo>
                <a:lnTo>
                  <a:pt x="951089" y="2377723"/>
                </a:lnTo>
                <a:lnTo>
                  <a:pt x="951089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9528" y="972313"/>
            <a:ext cx="16230600" cy="8426175"/>
            <a:chOff x="0" y="0"/>
            <a:chExt cx="4173938" cy="2166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3938" cy="2166915"/>
            </a:xfrm>
            <a:custGeom>
              <a:avLst/>
              <a:gdLst/>
              <a:ahLst/>
              <a:cxnLst/>
              <a:rect l="l" t="t" r="r" b="b"/>
              <a:pathLst>
                <a:path w="4173938" h="2166915">
                  <a:moveTo>
                    <a:pt x="36729" y="0"/>
                  </a:moveTo>
                  <a:lnTo>
                    <a:pt x="4137209" y="0"/>
                  </a:lnTo>
                  <a:cubicBezTo>
                    <a:pt x="4146950" y="0"/>
                    <a:pt x="4156292" y="3870"/>
                    <a:pt x="4163180" y="10758"/>
                  </a:cubicBezTo>
                  <a:cubicBezTo>
                    <a:pt x="4170068" y="17646"/>
                    <a:pt x="4173938" y="26988"/>
                    <a:pt x="4173938" y="36729"/>
                  </a:cubicBezTo>
                  <a:lnTo>
                    <a:pt x="4173938" y="2130186"/>
                  </a:lnTo>
                  <a:cubicBezTo>
                    <a:pt x="4173938" y="2150471"/>
                    <a:pt x="4157494" y="2166915"/>
                    <a:pt x="4137209" y="2166915"/>
                  </a:cubicBezTo>
                  <a:lnTo>
                    <a:pt x="36729" y="2166915"/>
                  </a:lnTo>
                  <a:cubicBezTo>
                    <a:pt x="16444" y="2166915"/>
                    <a:pt x="0" y="2150471"/>
                    <a:pt x="0" y="2130186"/>
                  </a:cubicBezTo>
                  <a:lnTo>
                    <a:pt x="0" y="36729"/>
                  </a:lnTo>
                  <a:cubicBezTo>
                    <a:pt x="0" y="16444"/>
                    <a:pt x="16444" y="0"/>
                    <a:pt x="367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4173938" cy="2271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2740" y="866775"/>
            <a:ext cx="16622520" cy="814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Примеры достижений:</a:t>
            </a:r>
          </a:p>
          <a:p>
            <a:pPr algn="ctr">
              <a:lnSpc>
                <a:spcPts val="4679"/>
              </a:lnSpc>
            </a:pPr>
            <a:endParaRPr lang="en-US" sz="2870" b="1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Ник Вуйчич (мотивация)</a:t>
            </a:r>
          </a:p>
          <a:p>
            <a:pPr algn="ctr">
              <a:lnSpc>
                <a:spcPts val="4679"/>
              </a:lnSpc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Родившийся без рук и ног, Ник стал одним из самых известных мотивационных спикеров мира. Он основал благотворительную организацию «Жизнь без конечностей» и написал книги, вдохновляющие людей по всему миру.</a:t>
            </a:r>
          </a:p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Хелен Келлер (литература и активизм)</a:t>
            </a:r>
          </a:p>
          <a:p>
            <a:pPr algn="ctr">
              <a:lnSpc>
                <a:spcPts val="4679"/>
              </a:lnSpc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Первая глухая и слепая женщина, получившая высшее образование. Она стала писательницей, активисткой за права людей с инвалидностью и феминисткой. Ее история вдохновляет миллионы.</a:t>
            </a:r>
          </a:p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Бетани Хэмилтон (спорт)</a:t>
            </a:r>
          </a:p>
          <a:p>
            <a:pPr algn="ctr">
              <a:lnSpc>
                <a:spcPts val="4679"/>
              </a:lnSpc>
            </a:pP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Серфингистка, которая потеряла руку в результате нападения акулы, но вернулась к спорту и стала профессиональной спортсменкой.</a:t>
            </a:r>
          </a:p>
          <a:p>
            <a:pPr algn="ctr">
              <a:lnSpc>
                <a:spcPts val="3538"/>
              </a:lnSpc>
            </a:pPr>
            <a:endParaRPr lang="en-US" sz="287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82822" y="510578"/>
            <a:ext cx="17264013" cy="9349645"/>
            <a:chOff x="0" y="0"/>
            <a:chExt cx="4439695" cy="2404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39695" cy="2404399"/>
            </a:xfrm>
            <a:custGeom>
              <a:avLst/>
              <a:gdLst/>
              <a:ahLst/>
              <a:cxnLst/>
              <a:rect l="l" t="t" r="r" b="b"/>
              <a:pathLst>
                <a:path w="4439695" h="2404399">
                  <a:moveTo>
                    <a:pt x="0" y="0"/>
                  </a:moveTo>
                  <a:lnTo>
                    <a:pt x="4439695" y="0"/>
                  </a:lnTo>
                  <a:lnTo>
                    <a:pt x="4439695" y="2404399"/>
                  </a:lnTo>
                  <a:lnTo>
                    <a:pt x="0" y="2404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439695" cy="2471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882704" flipH="1">
            <a:off x="14470484" y="7508352"/>
            <a:ext cx="951089" cy="2377723"/>
          </a:xfrm>
          <a:custGeom>
            <a:avLst/>
            <a:gdLst/>
            <a:ahLst/>
            <a:cxnLst/>
            <a:rect l="l" t="t" r="r" b="b"/>
            <a:pathLst>
              <a:path w="951089" h="2377723">
                <a:moveTo>
                  <a:pt x="951089" y="0"/>
                </a:moveTo>
                <a:lnTo>
                  <a:pt x="0" y="0"/>
                </a:lnTo>
                <a:lnTo>
                  <a:pt x="0" y="2377723"/>
                </a:lnTo>
                <a:lnTo>
                  <a:pt x="951089" y="2377723"/>
                </a:lnTo>
                <a:lnTo>
                  <a:pt x="951089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9528" y="972313"/>
            <a:ext cx="16230600" cy="8426175"/>
            <a:chOff x="0" y="0"/>
            <a:chExt cx="4173938" cy="2166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3938" cy="2166915"/>
            </a:xfrm>
            <a:custGeom>
              <a:avLst/>
              <a:gdLst/>
              <a:ahLst/>
              <a:cxnLst/>
              <a:rect l="l" t="t" r="r" b="b"/>
              <a:pathLst>
                <a:path w="4173938" h="2166915">
                  <a:moveTo>
                    <a:pt x="36729" y="0"/>
                  </a:moveTo>
                  <a:lnTo>
                    <a:pt x="4137209" y="0"/>
                  </a:lnTo>
                  <a:cubicBezTo>
                    <a:pt x="4146950" y="0"/>
                    <a:pt x="4156292" y="3870"/>
                    <a:pt x="4163180" y="10758"/>
                  </a:cubicBezTo>
                  <a:cubicBezTo>
                    <a:pt x="4170068" y="17646"/>
                    <a:pt x="4173938" y="26988"/>
                    <a:pt x="4173938" y="36729"/>
                  </a:cubicBezTo>
                  <a:lnTo>
                    <a:pt x="4173938" y="2130186"/>
                  </a:lnTo>
                  <a:cubicBezTo>
                    <a:pt x="4173938" y="2150471"/>
                    <a:pt x="4157494" y="2166915"/>
                    <a:pt x="4137209" y="2166915"/>
                  </a:cubicBezTo>
                  <a:lnTo>
                    <a:pt x="36729" y="2166915"/>
                  </a:lnTo>
                  <a:cubicBezTo>
                    <a:pt x="16444" y="2166915"/>
                    <a:pt x="0" y="2150471"/>
                    <a:pt x="0" y="2130186"/>
                  </a:cubicBezTo>
                  <a:lnTo>
                    <a:pt x="0" y="36729"/>
                  </a:lnTo>
                  <a:cubicBezTo>
                    <a:pt x="0" y="16444"/>
                    <a:pt x="16444" y="0"/>
                    <a:pt x="367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4173938" cy="2271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89284" y="1986865"/>
            <a:ext cx="14572222" cy="6081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270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Примеры достижений:</a:t>
            </a:r>
          </a:p>
          <a:p>
            <a:pPr algn="ctr">
              <a:lnSpc>
                <a:spcPts val="4401"/>
              </a:lnSpc>
            </a:pPr>
            <a:endParaRPr lang="en-US" sz="2700" b="1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ctr">
              <a:lnSpc>
                <a:spcPts val="4401"/>
              </a:lnSpc>
            </a:pPr>
            <a:r>
              <a:rPr lang="en-US" sz="270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Фрэнклин Рузвельт (политика)</a:t>
            </a:r>
          </a:p>
          <a:p>
            <a:pPr algn="ctr">
              <a:lnSpc>
                <a:spcPts val="4401"/>
              </a:lnSpc>
            </a:pPr>
            <a:r>
              <a:rPr lang="en-US" sz="270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32-й президент США, страдавший полиомиелитом и использовавший инвалидное кресло. Несмотря на это, он успешно руководил страной во время Великой депрессии и Второй мировой войны.</a:t>
            </a:r>
          </a:p>
          <a:p>
            <a:pPr algn="ctr">
              <a:lnSpc>
                <a:spcPts val="4401"/>
              </a:lnSpc>
            </a:pPr>
            <a:r>
              <a:rPr lang="en-US" sz="270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Аарон "Уил" Форд (технологии)</a:t>
            </a:r>
          </a:p>
          <a:p>
            <a:pPr algn="ctr">
              <a:lnSpc>
                <a:spcPts val="4401"/>
              </a:lnSpc>
            </a:pPr>
            <a:r>
              <a:rPr lang="en-US" sz="270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Технологический предприниматель с церебральным параличом. Его стартапы направлены на разработку инклюзивных технологий, которые делают цифровую среду доступной для всех.</a:t>
            </a:r>
          </a:p>
          <a:p>
            <a:pPr algn="just">
              <a:lnSpc>
                <a:spcPts val="4401"/>
              </a:lnSpc>
            </a:pPr>
            <a:endParaRPr lang="en-US" sz="270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82822" y="510578"/>
            <a:ext cx="17264013" cy="9349645"/>
            <a:chOff x="0" y="0"/>
            <a:chExt cx="4439695" cy="2404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39695" cy="2404399"/>
            </a:xfrm>
            <a:custGeom>
              <a:avLst/>
              <a:gdLst/>
              <a:ahLst/>
              <a:cxnLst/>
              <a:rect l="l" t="t" r="r" b="b"/>
              <a:pathLst>
                <a:path w="4439695" h="2404399">
                  <a:moveTo>
                    <a:pt x="0" y="0"/>
                  </a:moveTo>
                  <a:lnTo>
                    <a:pt x="4439695" y="0"/>
                  </a:lnTo>
                  <a:lnTo>
                    <a:pt x="4439695" y="2404399"/>
                  </a:lnTo>
                  <a:lnTo>
                    <a:pt x="0" y="2404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439695" cy="2471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882704" flipH="1">
            <a:off x="14470484" y="7508352"/>
            <a:ext cx="951089" cy="2377723"/>
          </a:xfrm>
          <a:custGeom>
            <a:avLst/>
            <a:gdLst/>
            <a:ahLst/>
            <a:cxnLst/>
            <a:rect l="l" t="t" r="r" b="b"/>
            <a:pathLst>
              <a:path w="951089" h="2377723">
                <a:moveTo>
                  <a:pt x="951089" y="0"/>
                </a:moveTo>
                <a:lnTo>
                  <a:pt x="0" y="0"/>
                </a:lnTo>
                <a:lnTo>
                  <a:pt x="0" y="2377723"/>
                </a:lnTo>
                <a:lnTo>
                  <a:pt x="951089" y="2377723"/>
                </a:lnTo>
                <a:lnTo>
                  <a:pt x="951089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9528" y="972313"/>
            <a:ext cx="16230600" cy="8426175"/>
            <a:chOff x="0" y="0"/>
            <a:chExt cx="4173938" cy="2166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3938" cy="2166915"/>
            </a:xfrm>
            <a:custGeom>
              <a:avLst/>
              <a:gdLst/>
              <a:ahLst/>
              <a:cxnLst/>
              <a:rect l="l" t="t" r="r" b="b"/>
              <a:pathLst>
                <a:path w="4173938" h="2166915">
                  <a:moveTo>
                    <a:pt x="36729" y="0"/>
                  </a:moveTo>
                  <a:lnTo>
                    <a:pt x="4137209" y="0"/>
                  </a:lnTo>
                  <a:cubicBezTo>
                    <a:pt x="4146950" y="0"/>
                    <a:pt x="4156292" y="3870"/>
                    <a:pt x="4163180" y="10758"/>
                  </a:cubicBezTo>
                  <a:cubicBezTo>
                    <a:pt x="4170068" y="17646"/>
                    <a:pt x="4173938" y="26988"/>
                    <a:pt x="4173938" y="36729"/>
                  </a:cubicBezTo>
                  <a:lnTo>
                    <a:pt x="4173938" y="2130186"/>
                  </a:lnTo>
                  <a:cubicBezTo>
                    <a:pt x="4173938" y="2150471"/>
                    <a:pt x="4157494" y="2166915"/>
                    <a:pt x="4137209" y="2166915"/>
                  </a:cubicBezTo>
                  <a:lnTo>
                    <a:pt x="36729" y="2166915"/>
                  </a:lnTo>
                  <a:cubicBezTo>
                    <a:pt x="16444" y="2166915"/>
                    <a:pt x="0" y="2150471"/>
                    <a:pt x="0" y="2130186"/>
                  </a:cubicBezTo>
                  <a:lnTo>
                    <a:pt x="0" y="36729"/>
                  </a:lnTo>
                  <a:cubicBezTo>
                    <a:pt x="0" y="16444"/>
                    <a:pt x="16444" y="0"/>
                    <a:pt x="367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4173938" cy="2271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892" y="658770"/>
            <a:ext cx="17662217" cy="9277733"/>
            <a:chOff x="0" y="0"/>
            <a:chExt cx="4651777" cy="244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1777" cy="2443518"/>
            </a:xfrm>
            <a:custGeom>
              <a:avLst/>
              <a:gdLst/>
              <a:ahLst/>
              <a:cxnLst/>
              <a:rect l="l" t="t" r="r" b="b"/>
              <a:pathLst>
                <a:path w="4651777" h="2443518">
                  <a:moveTo>
                    <a:pt x="0" y="0"/>
                  </a:moveTo>
                  <a:lnTo>
                    <a:pt x="4651777" y="0"/>
                  </a:lnTo>
                  <a:lnTo>
                    <a:pt x="4651777" y="2443518"/>
                  </a:lnTo>
                  <a:lnTo>
                    <a:pt x="0" y="2443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651777" cy="25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2740" y="3799601"/>
            <a:ext cx="16622520" cy="283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Заключение</a:t>
            </a:r>
          </a:p>
          <a:p>
            <a:pPr algn="ctr">
              <a:lnSpc>
                <a:spcPts val="4679"/>
              </a:lnSpc>
            </a:pPr>
            <a:r>
              <a:rPr lang="en-US" sz="2870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sz="287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Люди с инвалидностью — такие же члены общества, как и мы. Уважение их прав и создание доступной среды делает наше общество лучше. Помните: каждый из нас может внести свой вклад, проявив понимание, доброту и желание помочь.</a:t>
            </a:r>
          </a:p>
          <a:p>
            <a:pPr algn="just">
              <a:lnSpc>
                <a:spcPts val="3538"/>
              </a:lnSpc>
            </a:pPr>
            <a:endParaRPr lang="en-US" sz="287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sp>
        <p:nvSpPr>
          <p:cNvPr id="7" name="Freeform 7"/>
          <p:cNvSpPr/>
          <p:nvPr/>
        </p:nvSpPr>
        <p:spPr>
          <a:xfrm rot="1811056">
            <a:off x="1291240" y="5412094"/>
            <a:ext cx="2319116" cy="5761778"/>
          </a:xfrm>
          <a:custGeom>
            <a:avLst/>
            <a:gdLst/>
            <a:ahLst/>
            <a:cxnLst/>
            <a:rect l="l" t="t" r="r" b="b"/>
            <a:pathLst>
              <a:path w="2319116" h="5761778">
                <a:moveTo>
                  <a:pt x="0" y="0"/>
                </a:moveTo>
                <a:lnTo>
                  <a:pt x="2319116" y="0"/>
                </a:lnTo>
                <a:lnTo>
                  <a:pt x="2319116" y="5761778"/>
                </a:lnTo>
                <a:lnTo>
                  <a:pt x="0" y="57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267464" flipH="1">
            <a:off x="16334618" y="-650285"/>
            <a:ext cx="1063347" cy="2655601"/>
          </a:xfrm>
          <a:custGeom>
            <a:avLst/>
            <a:gdLst/>
            <a:ahLst/>
            <a:cxnLst/>
            <a:rect l="l" t="t" r="r" b="b"/>
            <a:pathLst>
              <a:path w="1063347" h="2655601">
                <a:moveTo>
                  <a:pt x="1063347" y="0"/>
                </a:moveTo>
                <a:lnTo>
                  <a:pt x="0" y="0"/>
                </a:lnTo>
                <a:lnTo>
                  <a:pt x="0" y="2655601"/>
                </a:lnTo>
                <a:lnTo>
                  <a:pt x="1063347" y="2655601"/>
                </a:lnTo>
                <a:lnTo>
                  <a:pt x="1063347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979496">
            <a:off x="16478448" y="-105470"/>
            <a:ext cx="1872562" cy="2480214"/>
          </a:xfrm>
          <a:custGeom>
            <a:avLst/>
            <a:gdLst/>
            <a:ahLst/>
            <a:cxnLst/>
            <a:rect l="l" t="t" r="r" b="b"/>
            <a:pathLst>
              <a:path w="1872562" h="2480214">
                <a:moveTo>
                  <a:pt x="0" y="0"/>
                </a:moveTo>
                <a:lnTo>
                  <a:pt x="1872562" y="0"/>
                </a:lnTo>
                <a:lnTo>
                  <a:pt x="1872562" y="2480214"/>
                </a:lnTo>
                <a:lnTo>
                  <a:pt x="0" y="24802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766619">
            <a:off x="659468" y="9162009"/>
            <a:ext cx="869900" cy="1499827"/>
          </a:xfrm>
          <a:custGeom>
            <a:avLst/>
            <a:gdLst/>
            <a:ahLst/>
            <a:cxnLst/>
            <a:rect l="l" t="t" r="r" b="b"/>
            <a:pathLst>
              <a:path w="869900" h="1499827">
                <a:moveTo>
                  <a:pt x="0" y="0"/>
                </a:moveTo>
                <a:lnTo>
                  <a:pt x="869900" y="0"/>
                </a:lnTo>
                <a:lnTo>
                  <a:pt x="869900" y="1499827"/>
                </a:lnTo>
                <a:lnTo>
                  <a:pt x="0" y="14998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9814"/>
            <a:ext cx="16230600" cy="8728327"/>
            <a:chOff x="0" y="0"/>
            <a:chExt cx="4274726" cy="2298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98819"/>
            </a:xfrm>
            <a:custGeom>
              <a:avLst/>
              <a:gdLst/>
              <a:ahLst/>
              <a:cxnLst/>
              <a:rect l="l" t="t" r="r" b="b"/>
              <a:pathLst>
                <a:path w="4274726" h="2298819">
                  <a:moveTo>
                    <a:pt x="0" y="0"/>
                  </a:moveTo>
                  <a:lnTo>
                    <a:pt x="4274726" y="0"/>
                  </a:lnTo>
                  <a:lnTo>
                    <a:pt x="4274726" y="2298819"/>
                  </a:lnTo>
                  <a:lnTo>
                    <a:pt x="0" y="2298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36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3882704" flipH="1">
            <a:off x="13346985" y="5777474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4096" y="1333883"/>
            <a:ext cx="15219808" cy="7800189"/>
            <a:chOff x="0" y="0"/>
            <a:chExt cx="4008509" cy="2054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8509" cy="2054371"/>
            </a:xfrm>
            <a:custGeom>
              <a:avLst/>
              <a:gdLst/>
              <a:ahLst/>
              <a:cxnLst/>
              <a:rect l="l" t="t" r="r" b="b"/>
              <a:pathLst>
                <a:path w="4008509" h="2054371">
                  <a:moveTo>
                    <a:pt x="39168" y="0"/>
                  </a:moveTo>
                  <a:lnTo>
                    <a:pt x="3969341" y="0"/>
                  </a:lnTo>
                  <a:cubicBezTo>
                    <a:pt x="3979729" y="0"/>
                    <a:pt x="3989692" y="4127"/>
                    <a:pt x="3997037" y="11472"/>
                  </a:cubicBezTo>
                  <a:cubicBezTo>
                    <a:pt x="4004383" y="18817"/>
                    <a:pt x="4008509" y="28780"/>
                    <a:pt x="4008509" y="39168"/>
                  </a:cubicBezTo>
                  <a:lnTo>
                    <a:pt x="4008509" y="2015203"/>
                  </a:lnTo>
                  <a:cubicBezTo>
                    <a:pt x="4008509" y="2025591"/>
                    <a:pt x="4004383" y="2035553"/>
                    <a:pt x="3997037" y="2042899"/>
                  </a:cubicBezTo>
                  <a:cubicBezTo>
                    <a:pt x="3989692" y="2050244"/>
                    <a:pt x="3979729" y="2054371"/>
                    <a:pt x="3969341" y="2054371"/>
                  </a:cubicBezTo>
                  <a:lnTo>
                    <a:pt x="39168" y="2054371"/>
                  </a:lnTo>
                  <a:cubicBezTo>
                    <a:pt x="28780" y="2054371"/>
                    <a:pt x="18817" y="2050244"/>
                    <a:pt x="11472" y="2042899"/>
                  </a:cubicBezTo>
                  <a:cubicBezTo>
                    <a:pt x="4127" y="2035553"/>
                    <a:pt x="0" y="2025591"/>
                    <a:pt x="0" y="2015203"/>
                  </a:cubicBezTo>
                  <a:lnTo>
                    <a:pt x="0" y="39168"/>
                  </a:lnTo>
                  <a:cubicBezTo>
                    <a:pt x="0" y="28780"/>
                    <a:pt x="4127" y="18817"/>
                    <a:pt x="11472" y="11472"/>
                  </a:cubicBezTo>
                  <a:cubicBezTo>
                    <a:pt x="18817" y="4127"/>
                    <a:pt x="28780" y="0"/>
                    <a:pt x="391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4008509" cy="2159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 b="1">
                  <a:solidFill>
                    <a:srgbClr val="677EA4"/>
                  </a:solidFill>
                  <a:latin typeface="Cloud Condensed Bold"/>
                  <a:ea typeface="Cloud Condensed Bold"/>
                  <a:cs typeface="Cloud Condensed Bold"/>
                  <a:sym typeface="Cloud Condensed Bold"/>
                </a:rPr>
                <a:t> 3 декабря отмечается Международный день инвалидов, учрежденный ООН в 1992 году. Этот день призван привлечь внимание к правам, потребностям и возможностям людей с инвалидностью, а также напомнить о необходимости их полной интеграции в общество.</a:t>
              </a:r>
            </a:p>
            <a:p>
              <a:pPr algn="ctr">
                <a:lnSpc>
                  <a:spcPts val="2659"/>
                </a:lnSpc>
              </a:pPr>
              <a:endParaRPr lang="en-US" sz="32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4425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732337" flipH="1">
            <a:off x="15749704" y="1149887"/>
            <a:ext cx="384789" cy="699616"/>
          </a:xfrm>
          <a:custGeom>
            <a:avLst/>
            <a:gdLst/>
            <a:ahLst/>
            <a:cxnLst/>
            <a:rect l="l" t="t" r="r" b="b"/>
            <a:pathLst>
              <a:path w="384789" h="699616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690869" y="4613622"/>
            <a:ext cx="651951" cy="645432"/>
          </a:xfrm>
          <a:custGeom>
            <a:avLst/>
            <a:gdLst/>
            <a:ahLst/>
            <a:cxnLst/>
            <a:rect l="l" t="t" r="r" b="b"/>
            <a:pathLst>
              <a:path w="651951" h="645432">
                <a:moveTo>
                  <a:pt x="0" y="0"/>
                </a:moveTo>
                <a:lnTo>
                  <a:pt x="651951" y="0"/>
                </a:lnTo>
                <a:lnTo>
                  <a:pt x="651951" y="645432"/>
                </a:lnTo>
                <a:lnTo>
                  <a:pt x="0" y="645432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266319" y="4839017"/>
            <a:ext cx="5755362" cy="93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677EA4"/>
                </a:solidFill>
                <a:latin typeface="True Typewriter PolygloTT"/>
                <a:ea typeface="True Typewriter PolygloTT"/>
                <a:cs typeface="True Typewriter PolygloTT"/>
                <a:sym typeface="True Typewriter PolygloTT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9814"/>
            <a:ext cx="16230600" cy="8728327"/>
            <a:chOff x="0" y="0"/>
            <a:chExt cx="4274726" cy="2298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98819"/>
            </a:xfrm>
            <a:custGeom>
              <a:avLst/>
              <a:gdLst/>
              <a:ahLst/>
              <a:cxnLst/>
              <a:rect l="l" t="t" r="r" b="b"/>
              <a:pathLst>
                <a:path w="4274726" h="2298819">
                  <a:moveTo>
                    <a:pt x="0" y="0"/>
                  </a:moveTo>
                  <a:lnTo>
                    <a:pt x="4274726" y="0"/>
                  </a:lnTo>
                  <a:lnTo>
                    <a:pt x="4274726" y="2298819"/>
                  </a:lnTo>
                  <a:lnTo>
                    <a:pt x="0" y="2298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36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049595">
            <a:off x="13807762" y="6430333"/>
            <a:ext cx="1239401" cy="3079258"/>
          </a:xfrm>
          <a:custGeom>
            <a:avLst/>
            <a:gdLst/>
            <a:ahLst/>
            <a:cxnLst/>
            <a:rect l="l" t="t" r="r" b="b"/>
            <a:pathLst>
              <a:path w="1239401" h="3079258">
                <a:moveTo>
                  <a:pt x="0" y="0"/>
                </a:moveTo>
                <a:lnTo>
                  <a:pt x="1239401" y="0"/>
                </a:lnTo>
                <a:lnTo>
                  <a:pt x="1239401" y="3079258"/>
                </a:lnTo>
                <a:lnTo>
                  <a:pt x="0" y="30792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4096" y="1310704"/>
            <a:ext cx="15219808" cy="7665591"/>
            <a:chOff x="0" y="0"/>
            <a:chExt cx="4008509" cy="20189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8509" cy="2018921"/>
            </a:xfrm>
            <a:custGeom>
              <a:avLst/>
              <a:gdLst/>
              <a:ahLst/>
              <a:cxnLst/>
              <a:rect l="l" t="t" r="r" b="b"/>
              <a:pathLst>
                <a:path w="4008509" h="2018921">
                  <a:moveTo>
                    <a:pt x="39168" y="0"/>
                  </a:moveTo>
                  <a:lnTo>
                    <a:pt x="3969341" y="0"/>
                  </a:lnTo>
                  <a:cubicBezTo>
                    <a:pt x="3979729" y="0"/>
                    <a:pt x="3989692" y="4127"/>
                    <a:pt x="3997037" y="11472"/>
                  </a:cubicBezTo>
                  <a:cubicBezTo>
                    <a:pt x="4004383" y="18817"/>
                    <a:pt x="4008509" y="28780"/>
                    <a:pt x="4008509" y="39168"/>
                  </a:cubicBezTo>
                  <a:lnTo>
                    <a:pt x="4008509" y="1979753"/>
                  </a:lnTo>
                  <a:cubicBezTo>
                    <a:pt x="4008509" y="1990141"/>
                    <a:pt x="4004383" y="2000104"/>
                    <a:pt x="3997037" y="2007449"/>
                  </a:cubicBezTo>
                  <a:cubicBezTo>
                    <a:pt x="3989692" y="2014794"/>
                    <a:pt x="3979729" y="2018921"/>
                    <a:pt x="3969341" y="2018921"/>
                  </a:cubicBezTo>
                  <a:lnTo>
                    <a:pt x="39168" y="2018921"/>
                  </a:lnTo>
                  <a:cubicBezTo>
                    <a:pt x="17536" y="2018921"/>
                    <a:pt x="0" y="2001385"/>
                    <a:pt x="0" y="1979753"/>
                  </a:cubicBezTo>
                  <a:lnTo>
                    <a:pt x="0" y="39168"/>
                  </a:lnTo>
                  <a:cubicBezTo>
                    <a:pt x="0" y="28780"/>
                    <a:pt x="4127" y="18817"/>
                    <a:pt x="11472" y="11472"/>
                  </a:cubicBezTo>
                  <a:cubicBezTo>
                    <a:pt x="18817" y="4127"/>
                    <a:pt x="28780" y="0"/>
                    <a:pt x="391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4008509" cy="2123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677EA4"/>
                  </a:solidFill>
                  <a:latin typeface="Cloud Condensed Bold"/>
                  <a:ea typeface="Cloud Condensed Bold"/>
                  <a:cs typeface="Cloud Condensed Bold"/>
                  <a:sym typeface="Cloud Condensed Bold"/>
                </a:rPr>
                <a:t>Идея учреждения Международного дня инвалидов зародилась в рамках программы Десятилетия инвалидов ООН (1983–1992), которая была направлена на повышение осведомленности о правах людей с инвалидностью, улучшение их качества жизни и создание более инклюзивных обществ. В этот период ООН стремилась обратить внимание на важность устранения барьеров, с которыми сталкиваются люди с инвалидностью, как в физическом, так и в социальном плане.</a:t>
              </a:r>
            </a:p>
            <a:p>
              <a:pPr algn="ctr">
                <a:lnSpc>
                  <a:spcPts val="46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265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9814"/>
            <a:ext cx="16230600" cy="8728327"/>
            <a:chOff x="0" y="0"/>
            <a:chExt cx="4274726" cy="2298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98819"/>
            </a:xfrm>
            <a:custGeom>
              <a:avLst/>
              <a:gdLst/>
              <a:ahLst/>
              <a:cxnLst/>
              <a:rect l="l" t="t" r="r" b="b"/>
              <a:pathLst>
                <a:path w="4274726" h="2298819">
                  <a:moveTo>
                    <a:pt x="0" y="0"/>
                  </a:moveTo>
                  <a:lnTo>
                    <a:pt x="4274726" y="0"/>
                  </a:lnTo>
                  <a:lnTo>
                    <a:pt x="4274726" y="2298819"/>
                  </a:lnTo>
                  <a:lnTo>
                    <a:pt x="0" y="2298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36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030437">
            <a:off x="13495402" y="666885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4096" y="1401181"/>
            <a:ext cx="15219808" cy="7665591"/>
            <a:chOff x="0" y="0"/>
            <a:chExt cx="4008509" cy="20189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8509" cy="2018921"/>
            </a:xfrm>
            <a:custGeom>
              <a:avLst/>
              <a:gdLst/>
              <a:ahLst/>
              <a:cxnLst/>
              <a:rect l="l" t="t" r="r" b="b"/>
              <a:pathLst>
                <a:path w="4008509" h="2018921">
                  <a:moveTo>
                    <a:pt x="39168" y="0"/>
                  </a:moveTo>
                  <a:lnTo>
                    <a:pt x="3969341" y="0"/>
                  </a:lnTo>
                  <a:cubicBezTo>
                    <a:pt x="3979729" y="0"/>
                    <a:pt x="3989692" y="4127"/>
                    <a:pt x="3997037" y="11472"/>
                  </a:cubicBezTo>
                  <a:cubicBezTo>
                    <a:pt x="4004383" y="18817"/>
                    <a:pt x="4008509" y="28780"/>
                    <a:pt x="4008509" y="39168"/>
                  </a:cubicBezTo>
                  <a:lnTo>
                    <a:pt x="4008509" y="1979753"/>
                  </a:lnTo>
                  <a:cubicBezTo>
                    <a:pt x="4008509" y="1990141"/>
                    <a:pt x="4004383" y="2000104"/>
                    <a:pt x="3997037" y="2007449"/>
                  </a:cubicBezTo>
                  <a:cubicBezTo>
                    <a:pt x="3989692" y="2014794"/>
                    <a:pt x="3979729" y="2018921"/>
                    <a:pt x="3969341" y="2018921"/>
                  </a:cubicBezTo>
                  <a:lnTo>
                    <a:pt x="39168" y="2018921"/>
                  </a:lnTo>
                  <a:cubicBezTo>
                    <a:pt x="17536" y="2018921"/>
                    <a:pt x="0" y="2001385"/>
                    <a:pt x="0" y="1979753"/>
                  </a:cubicBezTo>
                  <a:lnTo>
                    <a:pt x="0" y="39168"/>
                  </a:lnTo>
                  <a:cubicBezTo>
                    <a:pt x="0" y="28780"/>
                    <a:pt x="4127" y="18817"/>
                    <a:pt x="11472" y="11472"/>
                  </a:cubicBezTo>
                  <a:cubicBezTo>
                    <a:pt x="18817" y="4127"/>
                    <a:pt x="28780" y="0"/>
                    <a:pt x="391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4008509" cy="2123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677EA4"/>
                  </a:solidFill>
                  <a:latin typeface="Cloud Condensed Bold"/>
                  <a:ea typeface="Cloud Condensed Bold"/>
                  <a:cs typeface="Cloud Condensed Bold"/>
                  <a:sym typeface="Cloud Condensed Bold"/>
                </a:rPr>
                <a:t>Десятилетие инвалидов стало важным этапом в истории борьбы за равные права. Оно было учреждено для того, чтобы государства и международные организации сконцентрировались на решении проблем, связанных с инвалидностью, включая доступ к образованию, трудоустройству, здравоохранению и социальной защите. Важным моментом было стремление создать для людей с инвалидностью условия для полноценной жизни и участия в общественной жизни.</a:t>
              </a:r>
            </a:p>
            <a:p>
              <a:pPr algn="ctr">
                <a:lnSpc>
                  <a:spcPts val="46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265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9814"/>
            <a:ext cx="16230600" cy="8728327"/>
            <a:chOff x="0" y="0"/>
            <a:chExt cx="4274726" cy="2298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98819"/>
            </a:xfrm>
            <a:custGeom>
              <a:avLst/>
              <a:gdLst/>
              <a:ahLst/>
              <a:cxnLst/>
              <a:rect l="l" t="t" r="r" b="b"/>
              <a:pathLst>
                <a:path w="4274726" h="2298819">
                  <a:moveTo>
                    <a:pt x="0" y="0"/>
                  </a:moveTo>
                  <a:lnTo>
                    <a:pt x="4274726" y="0"/>
                  </a:lnTo>
                  <a:lnTo>
                    <a:pt x="4274726" y="2298819"/>
                  </a:lnTo>
                  <a:lnTo>
                    <a:pt x="0" y="2298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36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8775" y="1466229"/>
            <a:ext cx="15219808" cy="7665591"/>
            <a:chOff x="0" y="0"/>
            <a:chExt cx="4008509" cy="20189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8509" cy="2018921"/>
            </a:xfrm>
            <a:custGeom>
              <a:avLst/>
              <a:gdLst/>
              <a:ahLst/>
              <a:cxnLst/>
              <a:rect l="l" t="t" r="r" b="b"/>
              <a:pathLst>
                <a:path w="4008509" h="2018921">
                  <a:moveTo>
                    <a:pt x="39168" y="0"/>
                  </a:moveTo>
                  <a:lnTo>
                    <a:pt x="3969341" y="0"/>
                  </a:lnTo>
                  <a:cubicBezTo>
                    <a:pt x="3979729" y="0"/>
                    <a:pt x="3989692" y="4127"/>
                    <a:pt x="3997037" y="11472"/>
                  </a:cubicBezTo>
                  <a:cubicBezTo>
                    <a:pt x="4004383" y="18817"/>
                    <a:pt x="4008509" y="28780"/>
                    <a:pt x="4008509" y="39168"/>
                  </a:cubicBezTo>
                  <a:lnTo>
                    <a:pt x="4008509" y="1979753"/>
                  </a:lnTo>
                  <a:cubicBezTo>
                    <a:pt x="4008509" y="1990141"/>
                    <a:pt x="4004383" y="2000104"/>
                    <a:pt x="3997037" y="2007449"/>
                  </a:cubicBezTo>
                  <a:cubicBezTo>
                    <a:pt x="3989692" y="2014794"/>
                    <a:pt x="3979729" y="2018921"/>
                    <a:pt x="3969341" y="2018921"/>
                  </a:cubicBezTo>
                  <a:lnTo>
                    <a:pt x="39168" y="2018921"/>
                  </a:lnTo>
                  <a:cubicBezTo>
                    <a:pt x="17536" y="2018921"/>
                    <a:pt x="0" y="2001385"/>
                    <a:pt x="0" y="1979753"/>
                  </a:cubicBezTo>
                  <a:lnTo>
                    <a:pt x="0" y="39168"/>
                  </a:lnTo>
                  <a:cubicBezTo>
                    <a:pt x="0" y="28780"/>
                    <a:pt x="4127" y="18817"/>
                    <a:pt x="11472" y="11472"/>
                  </a:cubicBezTo>
                  <a:cubicBezTo>
                    <a:pt x="18817" y="4127"/>
                    <a:pt x="28780" y="0"/>
                    <a:pt x="391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4008509" cy="2123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677EA4"/>
                  </a:solidFill>
                  <a:latin typeface="Cloud Condensed Bold"/>
                  <a:ea typeface="Cloud Condensed Bold"/>
                  <a:cs typeface="Cloud Condensed Bold"/>
                  <a:sym typeface="Cloud Condensed Bold"/>
                </a:rPr>
                <a:t> 3 декабря было выбрано как дата для проведения Международного дня инвалидов, поскольку именно в этот день в 1992 году Генеральная Ассамблея ООН приняла резолюцию, которая учреждала этот день, чтобы привлечь внимание мирового сообщества к правам людей с инвалидностью. Целью этого дня стало не только повышение осведомленности, но и активизация усилий по борьбе с дискриминацией и созданию равных возможностей для людей с инвалидностью в разных сферах жизни.</a:t>
              </a:r>
            </a:p>
            <a:p>
              <a:pPr algn="ctr">
                <a:lnSpc>
                  <a:spcPts val="39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46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265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4242657" flipH="1">
            <a:off x="13610421" y="590577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9"/>
                </a:lnTo>
                <a:lnTo>
                  <a:pt x="1270294" y="3172429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9814"/>
            <a:ext cx="16230600" cy="8728327"/>
            <a:chOff x="0" y="0"/>
            <a:chExt cx="4274726" cy="2298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98819"/>
            </a:xfrm>
            <a:custGeom>
              <a:avLst/>
              <a:gdLst/>
              <a:ahLst/>
              <a:cxnLst/>
              <a:rect l="l" t="t" r="r" b="b"/>
              <a:pathLst>
                <a:path w="4274726" h="2298819">
                  <a:moveTo>
                    <a:pt x="0" y="0"/>
                  </a:moveTo>
                  <a:lnTo>
                    <a:pt x="4274726" y="0"/>
                  </a:lnTo>
                  <a:lnTo>
                    <a:pt x="4274726" y="2298819"/>
                  </a:lnTo>
                  <a:lnTo>
                    <a:pt x="0" y="2298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36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8775" y="1466229"/>
            <a:ext cx="15219808" cy="7665591"/>
            <a:chOff x="0" y="0"/>
            <a:chExt cx="4008509" cy="20189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8509" cy="2018921"/>
            </a:xfrm>
            <a:custGeom>
              <a:avLst/>
              <a:gdLst/>
              <a:ahLst/>
              <a:cxnLst/>
              <a:rect l="l" t="t" r="r" b="b"/>
              <a:pathLst>
                <a:path w="4008509" h="2018921">
                  <a:moveTo>
                    <a:pt x="39168" y="0"/>
                  </a:moveTo>
                  <a:lnTo>
                    <a:pt x="3969341" y="0"/>
                  </a:lnTo>
                  <a:cubicBezTo>
                    <a:pt x="3979729" y="0"/>
                    <a:pt x="3989692" y="4127"/>
                    <a:pt x="3997037" y="11472"/>
                  </a:cubicBezTo>
                  <a:cubicBezTo>
                    <a:pt x="4004383" y="18817"/>
                    <a:pt x="4008509" y="28780"/>
                    <a:pt x="4008509" y="39168"/>
                  </a:cubicBezTo>
                  <a:lnTo>
                    <a:pt x="4008509" y="1979753"/>
                  </a:lnTo>
                  <a:cubicBezTo>
                    <a:pt x="4008509" y="1990141"/>
                    <a:pt x="4004383" y="2000104"/>
                    <a:pt x="3997037" y="2007449"/>
                  </a:cubicBezTo>
                  <a:cubicBezTo>
                    <a:pt x="3989692" y="2014794"/>
                    <a:pt x="3979729" y="2018921"/>
                    <a:pt x="3969341" y="2018921"/>
                  </a:cubicBezTo>
                  <a:lnTo>
                    <a:pt x="39168" y="2018921"/>
                  </a:lnTo>
                  <a:cubicBezTo>
                    <a:pt x="17536" y="2018921"/>
                    <a:pt x="0" y="2001385"/>
                    <a:pt x="0" y="1979753"/>
                  </a:cubicBezTo>
                  <a:lnTo>
                    <a:pt x="0" y="39168"/>
                  </a:lnTo>
                  <a:cubicBezTo>
                    <a:pt x="0" y="28780"/>
                    <a:pt x="4127" y="18817"/>
                    <a:pt x="11472" y="11472"/>
                  </a:cubicBezTo>
                  <a:cubicBezTo>
                    <a:pt x="18817" y="4127"/>
                    <a:pt x="28780" y="0"/>
                    <a:pt x="391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4008509" cy="2123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677EA4"/>
                  </a:solidFill>
                  <a:latin typeface="Cloud Condensed Bold"/>
                  <a:ea typeface="Cloud Condensed Bold"/>
                  <a:cs typeface="Cloud Condensed Bold"/>
                  <a:sym typeface="Cloud Condensed Bold"/>
                </a:rPr>
                <a:t> С тех пор каждый год 3 декабря в разных странах проходят мероприятия, направленные на информирование о проблемах инвалидности, включая массовые акции, образовательные программы, выставки и конференции. Международный день инвалидов стал важной вехой в движении за инклюзивность, которое включает не только физические барьеры, но и психологические, социальные и культурные аспекты, влияющие на людей с ограниченными возможностями.</a:t>
              </a:r>
            </a:p>
            <a:p>
              <a:pPr algn="ctr">
                <a:lnSpc>
                  <a:spcPts val="39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46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265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4049595">
            <a:off x="13807762" y="6430333"/>
            <a:ext cx="1239401" cy="3079258"/>
          </a:xfrm>
          <a:custGeom>
            <a:avLst/>
            <a:gdLst/>
            <a:ahLst/>
            <a:cxnLst/>
            <a:rect l="l" t="t" r="r" b="b"/>
            <a:pathLst>
              <a:path w="1239401" h="3079258">
                <a:moveTo>
                  <a:pt x="0" y="0"/>
                </a:moveTo>
                <a:lnTo>
                  <a:pt x="1239401" y="0"/>
                </a:lnTo>
                <a:lnTo>
                  <a:pt x="1239401" y="3079258"/>
                </a:lnTo>
                <a:lnTo>
                  <a:pt x="0" y="30792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69814"/>
            <a:ext cx="16230600" cy="8728327"/>
            <a:chOff x="0" y="0"/>
            <a:chExt cx="4274726" cy="2298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98819"/>
            </a:xfrm>
            <a:custGeom>
              <a:avLst/>
              <a:gdLst/>
              <a:ahLst/>
              <a:cxnLst/>
              <a:rect l="l" t="t" r="r" b="b"/>
              <a:pathLst>
                <a:path w="4274726" h="2298819">
                  <a:moveTo>
                    <a:pt x="0" y="0"/>
                  </a:moveTo>
                  <a:lnTo>
                    <a:pt x="4274726" y="0"/>
                  </a:lnTo>
                  <a:lnTo>
                    <a:pt x="4274726" y="2298819"/>
                  </a:lnTo>
                  <a:lnTo>
                    <a:pt x="0" y="2298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36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288797" flipH="1">
            <a:off x="13610421" y="590577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9"/>
                </a:lnTo>
                <a:lnTo>
                  <a:pt x="1270294" y="3172429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4096" y="1310704"/>
            <a:ext cx="15219808" cy="7665591"/>
            <a:chOff x="0" y="0"/>
            <a:chExt cx="4008509" cy="20189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8509" cy="2018921"/>
            </a:xfrm>
            <a:custGeom>
              <a:avLst/>
              <a:gdLst/>
              <a:ahLst/>
              <a:cxnLst/>
              <a:rect l="l" t="t" r="r" b="b"/>
              <a:pathLst>
                <a:path w="4008509" h="2018921">
                  <a:moveTo>
                    <a:pt x="39168" y="0"/>
                  </a:moveTo>
                  <a:lnTo>
                    <a:pt x="3969341" y="0"/>
                  </a:lnTo>
                  <a:cubicBezTo>
                    <a:pt x="3979729" y="0"/>
                    <a:pt x="3989692" y="4127"/>
                    <a:pt x="3997037" y="11472"/>
                  </a:cubicBezTo>
                  <a:cubicBezTo>
                    <a:pt x="4004383" y="18817"/>
                    <a:pt x="4008509" y="28780"/>
                    <a:pt x="4008509" y="39168"/>
                  </a:cubicBezTo>
                  <a:lnTo>
                    <a:pt x="4008509" y="1979753"/>
                  </a:lnTo>
                  <a:cubicBezTo>
                    <a:pt x="4008509" y="1990141"/>
                    <a:pt x="4004383" y="2000104"/>
                    <a:pt x="3997037" y="2007449"/>
                  </a:cubicBezTo>
                  <a:cubicBezTo>
                    <a:pt x="3989692" y="2014794"/>
                    <a:pt x="3979729" y="2018921"/>
                    <a:pt x="3969341" y="2018921"/>
                  </a:cubicBezTo>
                  <a:lnTo>
                    <a:pt x="39168" y="2018921"/>
                  </a:lnTo>
                  <a:cubicBezTo>
                    <a:pt x="17536" y="2018921"/>
                    <a:pt x="0" y="2001385"/>
                    <a:pt x="0" y="1979753"/>
                  </a:cubicBezTo>
                  <a:lnTo>
                    <a:pt x="0" y="39168"/>
                  </a:lnTo>
                  <a:cubicBezTo>
                    <a:pt x="0" y="28780"/>
                    <a:pt x="4127" y="18817"/>
                    <a:pt x="11472" y="11472"/>
                  </a:cubicBezTo>
                  <a:cubicBezTo>
                    <a:pt x="18817" y="4127"/>
                    <a:pt x="28780" y="0"/>
                    <a:pt x="391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4008509" cy="2123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4619"/>
                </a:lnSpc>
              </a:pPr>
              <a:endParaRPr/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677EA4"/>
                  </a:solidFill>
                  <a:latin typeface="Cloud Condensed Bold"/>
                  <a:ea typeface="Cloud Condensed Bold"/>
                  <a:cs typeface="Cloud Condensed Bold"/>
                  <a:sym typeface="Cloud Condensed Bold"/>
                </a:rPr>
                <a:t>  Этот день также служит напоминанием о важности сотрудничества государств, организаций и общества в целом для создания условий, где каждый человек, независимо от своих физических или интеллектуальных особенностей, может жить полноценной и достойной жизнью.</a:t>
              </a:r>
            </a:p>
            <a:p>
              <a:pPr algn="ctr">
                <a:lnSpc>
                  <a:spcPts val="39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39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461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  <a:p>
              <a:pPr algn="ctr">
                <a:lnSpc>
                  <a:spcPts val="2659"/>
                </a:lnSpc>
              </a:pPr>
              <a:endParaRPr lang="en-US" sz="2799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696978">
            <a:off x="723389" y="3008170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543176">
            <a:off x="16681990" y="-28694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9937" flipH="1">
            <a:off x="184113" y="4794890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96360" flipH="1">
            <a:off x="15320864" y="1240750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0157" flipH="1">
            <a:off x="16580757" y="2502282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85935" y="2508464"/>
            <a:ext cx="3909814" cy="6146895"/>
            <a:chOff x="0" y="0"/>
            <a:chExt cx="5671566" cy="8916670"/>
          </a:xfrm>
        </p:grpSpPr>
        <p:sp>
          <p:nvSpPr>
            <p:cNvPr id="12" name="Freeform 12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l="l" t="t" r="r" b="b"/>
              <a:pathLst>
                <a:path w="5360416" h="8605520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8" cstate="print"/>
              <a:stretch>
                <a:fillRect l="-70403" r="-7040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l="l" t="t" r="r" b="b"/>
              <a:pathLst>
                <a:path w="5658866" h="8903970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677EA4"/>
            </a:solidFill>
          </p:spPr>
        </p:sp>
      </p:grpSp>
      <p:sp>
        <p:nvSpPr>
          <p:cNvPr id="14" name="Freeform 14"/>
          <p:cNvSpPr/>
          <p:nvPr/>
        </p:nvSpPr>
        <p:spPr>
          <a:xfrm rot="7871968">
            <a:off x="15440859" y="3295075"/>
            <a:ext cx="675766" cy="1687658"/>
          </a:xfrm>
          <a:custGeom>
            <a:avLst/>
            <a:gdLst/>
            <a:ahLst/>
            <a:cxnLst/>
            <a:rect l="l" t="t" r="r" b="b"/>
            <a:pathLst>
              <a:path w="675766" h="1687658">
                <a:moveTo>
                  <a:pt x="0" y="0"/>
                </a:moveTo>
                <a:lnTo>
                  <a:pt x="675766" y="0"/>
                </a:lnTo>
                <a:lnTo>
                  <a:pt x="675766" y="1687658"/>
                </a:lnTo>
                <a:lnTo>
                  <a:pt x="0" y="168765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7587460">
            <a:off x="16420705" y="8146815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6"/>
                </a:lnTo>
                <a:lnTo>
                  <a:pt x="0" y="1206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97400" y="7353300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1" y="0"/>
                </a:lnTo>
                <a:lnTo>
                  <a:pt x="718591" y="1785322"/>
                </a:lnTo>
                <a:lnTo>
                  <a:pt x="0" y="1785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840200" y="8877300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7" y="0"/>
                </a:lnTo>
                <a:lnTo>
                  <a:pt x="933667" y="923966"/>
                </a:lnTo>
                <a:lnTo>
                  <a:pt x="0" y="923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817893" flipH="1">
            <a:off x="15272411" y="2371497"/>
            <a:ext cx="564242" cy="1205934"/>
          </a:xfrm>
          <a:custGeom>
            <a:avLst/>
            <a:gdLst/>
            <a:ahLst/>
            <a:cxnLst/>
            <a:rect l="l" t="t" r="r" b="b"/>
            <a:pathLst>
              <a:path w="564242" h="1205934">
                <a:moveTo>
                  <a:pt x="564242" y="0"/>
                </a:moveTo>
                <a:lnTo>
                  <a:pt x="0" y="0"/>
                </a:lnTo>
                <a:lnTo>
                  <a:pt x="0" y="1205934"/>
                </a:lnTo>
                <a:lnTo>
                  <a:pt x="564242" y="1205934"/>
                </a:lnTo>
                <a:lnTo>
                  <a:pt x="564242" y="0"/>
                </a:lnTo>
                <a:close/>
              </a:path>
            </a:pathLst>
          </a:custGeom>
          <a:blipFill>
            <a:blip r:embed="rId13" cstate="print"/>
            <a:stretch>
              <a:fillRect r="-125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81824" y="2903494"/>
            <a:ext cx="1049192" cy="957958"/>
          </a:xfrm>
          <a:custGeom>
            <a:avLst/>
            <a:gdLst/>
            <a:ahLst/>
            <a:cxnLst/>
            <a:rect l="l" t="t" r="r" b="b"/>
            <a:pathLst>
              <a:path w="1049192" h="957958">
                <a:moveTo>
                  <a:pt x="0" y="0"/>
                </a:moveTo>
                <a:lnTo>
                  <a:pt x="1049191" y="0"/>
                </a:lnTo>
                <a:lnTo>
                  <a:pt x="1049191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29772">
            <a:off x="148846" y="6952854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16293">
            <a:off x="1331524" y="7640797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11256" y="1486175"/>
            <a:ext cx="11731973" cy="87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spc="204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Главные принципы Конвенции: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63765" y="2394164"/>
            <a:ext cx="8937777" cy="646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9"/>
              </a:lnSpc>
            </a:pPr>
            <a:r>
              <a:rPr lang="en-US" sz="2122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</a:p>
          <a:p>
            <a:pPr marL="458204" lvl="1" indent="-229102" algn="just">
              <a:lnSpc>
                <a:spcPts val="3459"/>
              </a:lnSpc>
              <a:buFont typeface="Arial"/>
              <a:buChar char="•"/>
            </a:pPr>
            <a:r>
              <a:rPr lang="en-US" sz="2122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Равенство и недискриминация: Люди с инвалидностью имеют такие же права, как и все остальные.</a:t>
            </a:r>
          </a:p>
          <a:p>
            <a:pPr marL="458204" lvl="1" indent="-229102" algn="just">
              <a:lnSpc>
                <a:spcPts val="3459"/>
              </a:lnSpc>
              <a:buFont typeface="Arial"/>
              <a:buChar char="•"/>
            </a:pPr>
            <a:r>
              <a:rPr lang="en-US" sz="2122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.Доступность: Создание среды, которая учитывает их особенности — пандусы, доступный транспорт, адаптированные учебные материалы.</a:t>
            </a:r>
          </a:p>
          <a:p>
            <a:pPr marL="458204" lvl="1" indent="-229102" algn="just">
              <a:lnSpc>
                <a:spcPts val="3459"/>
              </a:lnSpc>
              <a:buFont typeface="Arial"/>
              <a:buChar char="•"/>
            </a:pPr>
            <a:r>
              <a:rPr lang="en-US" sz="2122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Право на образование: У детей с инвалидностью есть право учиться в обычных школах, где для них создают специальные условия.</a:t>
            </a:r>
          </a:p>
          <a:p>
            <a:pPr marL="458204" lvl="1" indent="-229102" algn="just">
              <a:lnSpc>
                <a:spcPts val="3459"/>
              </a:lnSpc>
              <a:buFont typeface="Arial"/>
              <a:buChar char="•"/>
            </a:pPr>
            <a:r>
              <a:rPr lang="en-US" sz="2122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Право на труд: Они могут работать, и работодатели обязаны создавать рабочие места с учётом их потребностей.</a:t>
            </a:r>
          </a:p>
          <a:p>
            <a:pPr marL="458204" lvl="1" indent="-229102" algn="just">
              <a:lnSpc>
                <a:spcPts val="3459"/>
              </a:lnSpc>
              <a:buFont typeface="Arial"/>
              <a:buChar char="•"/>
            </a:pPr>
            <a:r>
              <a:rPr lang="en-US" sz="2122" b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Право на участие в обществе: Никто не должен быть изолированным из-за своей инвалидности.</a:t>
            </a:r>
          </a:p>
          <a:p>
            <a:pPr marL="335410" lvl="1" indent="-167705" algn="just">
              <a:lnSpc>
                <a:spcPts val="2532"/>
              </a:lnSpc>
              <a:buFont typeface="Arial"/>
              <a:buChar char="•"/>
            </a:pPr>
            <a:endParaRPr lang="en-US" sz="2122" b="1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5400" y="1409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2202506" y="8795935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1537" flipH="1">
            <a:off x="-736160" y="412622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4"/>
                </a:lnTo>
                <a:lnTo>
                  <a:pt x="4082632" y="6221154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86219" flipH="1">
            <a:off x="2689013" y="6276810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191323" y="843381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004611">
            <a:off x="16285254" y="-286677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77982" y="2483106"/>
            <a:ext cx="4700031" cy="6113862"/>
          </a:xfrm>
          <a:custGeom>
            <a:avLst/>
            <a:gdLst/>
            <a:ahLst/>
            <a:cxnLst/>
            <a:rect l="l" t="t" r="r" b="b"/>
            <a:pathLst>
              <a:path w="4700031" h="6113862">
                <a:moveTo>
                  <a:pt x="0" y="0"/>
                </a:moveTo>
                <a:lnTo>
                  <a:pt x="4700032" y="0"/>
                </a:lnTo>
                <a:lnTo>
                  <a:pt x="4700032" y="6113862"/>
                </a:lnTo>
                <a:lnTo>
                  <a:pt x="0" y="611386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34125" y="3926354"/>
            <a:ext cx="9624758" cy="287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Человек с ограниченными возможностями здоровья (инвалид) — это человек, который имеет длительные физические, психические, интеллектуальные или сенсорные нарушения, которые могут затруднять его участие в повседневной жизни, обучении, работе или общении наравне с другими.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1243</Words>
  <Application>Microsoft Office PowerPoint</Application>
  <PresentationFormat>Произвольный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TAN Meringue</vt:lpstr>
      <vt:lpstr>Arial Black</vt:lpstr>
      <vt:lpstr>Calibri</vt:lpstr>
      <vt:lpstr>Cloud Condensed Bold</vt:lpstr>
      <vt:lpstr>Cloud Condensed</vt:lpstr>
      <vt:lpstr>Cloud Condensed Bold Italics</vt:lpstr>
      <vt:lpstr>True Typewriter PolygloTT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Равные возможности для каждого: права людей с инвалидностью и роль инклюзии в современном обществе</dc:title>
  <cp:lastModifiedBy>Виктория Ерошенко</cp:lastModifiedBy>
  <cp:revision>5</cp:revision>
  <dcterms:created xsi:type="dcterms:W3CDTF">2006-08-16T00:00:00Z</dcterms:created>
  <dcterms:modified xsi:type="dcterms:W3CDTF">2025-07-17T14:33:51Z</dcterms:modified>
  <dc:identifier>DAGX3X11AnQ</dc:identifier>
</cp:coreProperties>
</file>