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7" r:id="rId2"/>
    <p:sldId id="259" r:id="rId3"/>
    <p:sldId id="258" r:id="rId4"/>
    <p:sldId id="298" r:id="rId5"/>
    <p:sldId id="296" r:id="rId6"/>
    <p:sldId id="305" r:id="rId7"/>
    <p:sldId id="264" r:id="rId8"/>
    <p:sldId id="306" r:id="rId9"/>
    <p:sldId id="265" r:id="rId10"/>
    <p:sldId id="286" r:id="rId11"/>
    <p:sldId id="266" r:id="rId12"/>
    <p:sldId id="275" r:id="rId13"/>
    <p:sldId id="267" r:id="rId14"/>
    <p:sldId id="293" r:id="rId15"/>
    <p:sldId id="270" r:id="rId16"/>
    <p:sldId id="271" r:id="rId17"/>
    <p:sldId id="272" r:id="rId18"/>
    <p:sldId id="273" r:id="rId19"/>
    <p:sldId id="274" r:id="rId20"/>
    <p:sldId id="297" r:id="rId21"/>
    <p:sldId id="268" r:id="rId22"/>
    <p:sldId id="269" r:id="rId23"/>
    <p:sldId id="290" r:id="rId24"/>
    <p:sldId id="261" r:id="rId25"/>
    <p:sldId id="260" r:id="rId26"/>
    <p:sldId id="276" r:id="rId27"/>
    <p:sldId id="277" r:id="rId28"/>
    <p:sldId id="278" r:id="rId29"/>
    <p:sldId id="279" r:id="rId30"/>
    <p:sldId id="281" r:id="rId31"/>
    <p:sldId id="280" r:id="rId32"/>
    <p:sldId id="282" r:id="rId33"/>
    <p:sldId id="283" r:id="rId34"/>
    <p:sldId id="284" r:id="rId35"/>
    <p:sldId id="285" r:id="rId36"/>
    <p:sldId id="287" r:id="rId37"/>
    <p:sldId id="300" r:id="rId38"/>
    <p:sldId id="299" r:id="rId39"/>
    <p:sldId id="302" r:id="rId40"/>
    <p:sldId id="303" r:id="rId41"/>
    <p:sldId id="288" r:id="rId42"/>
    <p:sldId id="289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4624" autoAdjust="0"/>
  </p:normalViewPr>
  <p:slideViewPr>
    <p:cSldViewPr>
      <p:cViewPr>
        <p:scale>
          <a:sx n="59" d="100"/>
          <a:sy n="59" d="100"/>
        </p:scale>
        <p:origin x="-2117" y="-6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4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F5A14-840B-433A-8CBB-B8271B914624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9E4C76-DEDB-44FF-B3D5-A6CF3EFE669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E4C76-DEDB-44FF-B3D5-A6CF3EFE6698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E4C76-DEDB-44FF-B3D5-A6CF3EFE6698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E4C76-DEDB-44FF-B3D5-A6CF3EFE6698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5B722-782D-4F69-A7F4-F1B937E5FCB7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8DFC-8DFC-4890-8D4E-4A227EAD40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5B722-782D-4F69-A7F4-F1B937E5FCB7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8DFC-8DFC-4890-8D4E-4A227EAD40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5B722-782D-4F69-A7F4-F1B937E5FCB7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8DFC-8DFC-4890-8D4E-4A227EAD40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5B722-782D-4F69-A7F4-F1B937E5FCB7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8DFC-8DFC-4890-8D4E-4A227EAD40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5B722-782D-4F69-A7F4-F1B937E5FCB7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8DFC-8DFC-4890-8D4E-4A227EAD40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5B722-782D-4F69-A7F4-F1B937E5FCB7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8DFC-8DFC-4890-8D4E-4A227EAD40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5B722-782D-4F69-A7F4-F1B937E5FCB7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8DFC-8DFC-4890-8D4E-4A227EAD40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5B722-782D-4F69-A7F4-F1B937E5FCB7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8DFC-8DFC-4890-8D4E-4A227EAD40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5B722-782D-4F69-A7F4-F1B937E5FCB7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8DFC-8DFC-4890-8D4E-4A227EAD40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5B722-782D-4F69-A7F4-F1B937E5FCB7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8DFC-8DFC-4890-8D4E-4A227EAD40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5B722-782D-4F69-A7F4-F1B937E5FCB7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8DFC-8DFC-4890-8D4E-4A227EAD40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5B722-782D-4F69-A7F4-F1B937E5FCB7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B8DFC-8DFC-4890-8D4E-4A227EAD407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https://lechim-prosto.ru/wp-content/uploads/2015/07/tselebnye-svojstva-krasnogo-klevera-1024x1024.jpg"/>
          <p:cNvPicPr>
            <a:picLocks noChangeAspect="1" noChangeArrowheads="1"/>
          </p:cNvPicPr>
          <p:nvPr/>
        </p:nvPicPr>
        <p:blipFill>
          <a:blip r:embed="rId3" cstate="print"/>
          <a:srcRect t="17071" r="-2570"/>
          <a:stretch>
            <a:fillRect/>
          </a:stretch>
        </p:blipFill>
        <p:spPr bwMode="auto">
          <a:xfrm>
            <a:off x="0" y="4143380"/>
            <a:ext cx="3357554" cy="2714620"/>
          </a:xfrm>
          <a:prstGeom prst="rect">
            <a:avLst/>
          </a:prstGeom>
          <a:noFill/>
        </p:spPr>
      </p:pic>
      <p:pic>
        <p:nvPicPr>
          <p:cNvPr id="10250" name="Picture 10" descr="https://img1.picmix.com/output/stamp/normal/7/1/1/4/1524117_eb01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214290"/>
            <a:ext cx="2138744" cy="1985977"/>
          </a:xfrm>
          <a:prstGeom prst="rect">
            <a:avLst/>
          </a:prstGeom>
          <a:noFill/>
        </p:spPr>
      </p:pic>
      <p:pic>
        <p:nvPicPr>
          <p:cNvPr id="10254" name="Picture 14" descr="https://im0-tub-ru.yandex.net/i?id=1aa3ad9b28df9dcb0b01d7898a3100d0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4000504"/>
            <a:ext cx="2638422" cy="2622035"/>
          </a:xfrm>
          <a:prstGeom prst="rect">
            <a:avLst/>
          </a:prstGeom>
          <a:noFill/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28596" y="2214554"/>
            <a:ext cx="8229600" cy="114300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tx2">
                    <a:lumMod val="50000"/>
                  </a:schemeClr>
                </a:solidFill>
              </a:rPr>
              <a:t>Опыление </a:t>
            </a:r>
            <a:br>
              <a:rPr lang="ru-RU" sz="54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5400" b="1" dirty="0" smtClean="0">
                <a:solidFill>
                  <a:schemeClr val="tx2">
                    <a:lumMod val="50000"/>
                  </a:schemeClr>
                </a:solidFill>
              </a:rPr>
              <a:t> цветковых растений</a:t>
            </a:r>
            <a:endParaRPr lang="ru-RU" sz="5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Опыление валлиснерии водой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500034" y="1285860"/>
            <a:ext cx="8229600" cy="2043114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		</a:t>
            </a:r>
            <a:r>
              <a:rPr lang="ru-RU" sz="2800" dirty="0" smtClean="0"/>
              <a:t>Пестичные цветки выносятся на поверхность воды. После опыления цветонос закручивается и втягивает цветок под воду, где и происходит созревание плода. </a:t>
            </a:r>
            <a:endParaRPr lang="ru-RU" dirty="0"/>
          </a:p>
        </p:txBody>
      </p:sp>
      <p:pic>
        <p:nvPicPr>
          <p:cNvPr id="45058" name="Picture 2" descr="https://fsd.multiurok.ru/html/2018/03/31/s_5abfe062b6753/img8.jpg"/>
          <p:cNvPicPr>
            <a:picLocks noChangeAspect="1" noChangeArrowheads="1"/>
          </p:cNvPicPr>
          <p:nvPr/>
        </p:nvPicPr>
        <p:blipFill>
          <a:blip r:embed="rId2" cstate="print"/>
          <a:srcRect l="39012" t="53103"/>
          <a:stretch>
            <a:fillRect/>
          </a:stretch>
        </p:blipFill>
        <p:spPr bwMode="auto">
          <a:xfrm>
            <a:off x="500034" y="3357562"/>
            <a:ext cx="4938390" cy="2848026"/>
          </a:xfrm>
          <a:prstGeom prst="rect">
            <a:avLst/>
          </a:prstGeom>
          <a:noFill/>
        </p:spPr>
      </p:pic>
      <p:sp>
        <p:nvSpPr>
          <p:cNvPr id="45060" name="AutoShape 4" descr="https://aquariumbg.com/userfiles/image/Vallisneria_americana_americana_flow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5062" name="Picture 6" descr="http://aquaria.ru/files/u6601/img_49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2857496"/>
            <a:ext cx="2955864" cy="3571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63184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Опыление ветром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1266" name="Picture 2" descr="https://club.foto.ru/gallery/images/photo/2020/04/06/2608898.jpg"/>
          <p:cNvPicPr>
            <a:picLocks noChangeAspect="1" noChangeArrowheads="1"/>
          </p:cNvPicPr>
          <p:nvPr/>
        </p:nvPicPr>
        <p:blipFill>
          <a:blip r:embed="rId2" cstate="print"/>
          <a:srcRect l="7194" r="8879"/>
          <a:stretch>
            <a:fillRect/>
          </a:stretch>
        </p:blipFill>
        <p:spPr bwMode="auto">
          <a:xfrm>
            <a:off x="214282" y="1580322"/>
            <a:ext cx="4057951" cy="3563190"/>
          </a:xfrm>
          <a:prstGeom prst="rect">
            <a:avLst/>
          </a:prstGeom>
          <a:noFill/>
        </p:spPr>
      </p:pic>
      <p:pic>
        <p:nvPicPr>
          <p:cNvPr id="11268" name="Picture 4" descr="http://beebazar.ru/wp-content/uploads/2013/05/img_20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553776"/>
            <a:ext cx="4786314" cy="358973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14414" y="5286388"/>
            <a:ext cx="185738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р. Берёза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929322" y="5357826"/>
            <a:ext cx="150019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р. Дуб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rasfokus.ru/images/photos/medium/4a605ffb4c427153e4c90a8d85f637a6.jpg"/>
          <p:cNvPicPr>
            <a:picLocks noChangeAspect="1" noChangeArrowheads="1"/>
          </p:cNvPicPr>
          <p:nvPr/>
        </p:nvPicPr>
        <p:blipFill>
          <a:blip r:embed="rId2" cstate="print"/>
          <a:srcRect l="9452" r="44861"/>
          <a:stretch>
            <a:fillRect/>
          </a:stretch>
        </p:blipFill>
        <p:spPr bwMode="auto">
          <a:xfrm>
            <a:off x="3643306" y="0"/>
            <a:ext cx="2071702" cy="3000372"/>
          </a:xfrm>
          <a:prstGeom prst="rect">
            <a:avLst/>
          </a:prstGeom>
          <a:noFill/>
        </p:spPr>
      </p:pic>
      <p:pic>
        <p:nvPicPr>
          <p:cNvPr id="33796" name="Picture 4" descr="https://agro-russia.com/imgs/board/31/231831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3194" y="571480"/>
            <a:ext cx="3380806" cy="2643182"/>
          </a:xfrm>
          <a:prstGeom prst="rect">
            <a:avLst/>
          </a:prstGeom>
          <a:noFill/>
        </p:spPr>
      </p:pic>
      <p:pic>
        <p:nvPicPr>
          <p:cNvPr id="33798" name="Picture 6" descr="https://www.plantarium.ru/dat/plants/6/644/644644_c6f66bb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0" y="214290"/>
            <a:ext cx="3571868" cy="2714644"/>
          </a:xfrm>
          <a:prstGeom prst="rect">
            <a:avLst/>
          </a:prstGeom>
          <a:noFill/>
        </p:spPr>
      </p:pic>
      <p:pic>
        <p:nvPicPr>
          <p:cNvPr id="33800" name="Picture 8" descr="http://mooseum.ru/Priroda/Less/image/les-02/04_olxa2-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688" y="3643266"/>
            <a:ext cx="4286312" cy="3214734"/>
          </a:xfrm>
          <a:prstGeom prst="rect">
            <a:avLst/>
          </a:prstGeom>
          <a:noFill/>
        </p:spPr>
      </p:pic>
      <p:pic>
        <p:nvPicPr>
          <p:cNvPr id="33802" name="Picture 10" descr="https://get.pxhere.com/photo/plant-flower-food-produce-crop-botany-agriculture-flora-cornfield-maize-corn-on-the-cob-flowering-plant-corn-leaves-corn-threads-grass-family-plant-stem-land-plant-arecales-5572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357562"/>
            <a:ext cx="4500530" cy="35004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3357562"/>
            <a:ext cx="185738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</a:t>
            </a:r>
            <a:r>
              <a:rPr lang="ru-RU" sz="2400" b="1" dirty="0" smtClean="0"/>
              <a:t>. Кукуруза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71670" y="0"/>
            <a:ext cx="150019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</a:t>
            </a:r>
            <a:r>
              <a:rPr lang="ru-RU" sz="2400" b="1" dirty="0" smtClean="0"/>
              <a:t>. </a:t>
            </a:r>
            <a:r>
              <a:rPr lang="ru-RU" sz="2400" b="1" dirty="0" smtClean="0"/>
              <a:t>Осока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857752" y="5786454"/>
            <a:ext cx="157163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р. Ольха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491880" y="2924944"/>
            <a:ext cx="229684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р. Подорожник</a:t>
            </a:r>
            <a:endParaRPr lang="ru-RU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929322" y="214290"/>
            <a:ext cx="185738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р. Житняк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928670"/>
            <a:ext cx="3786214" cy="78579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Насекомые-опылители</a:t>
            </a:r>
            <a:endParaRPr lang="ru-RU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6626" name="Picture 2" descr="https://wallbox.ru/wallpapers/main/201546/f6d42f281f6df88.jpg"/>
          <p:cNvPicPr>
            <a:picLocks noChangeAspect="1" noChangeArrowheads="1"/>
          </p:cNvPicPr>
          <p:nvPr/>
        </p:nvPicPr>
        <p:blipFill>
          <a:blip r:embed="rId2" cstate="print"/>
          <a:srcRect l="13880" r="16369"/>
          <a:stretch>
            <a:fillRect/>
          </a:stretch>
        </p:blipFill>
        <p:spPr bwMode="auto">
          <a:xfrm>
            <a:off x="0" y="2428868"/>
            <a:ext cx="2535222" cy="2422516"/>
          </a:xfrm>
          <a:prstGeom prst="rect">
            <a:avLst/>
          </a:prstGeom>
          <a:noFill/>
        </p:spPr>
      </p:pic>
      <p:pic>
        <p:nvPicPr>
          <p:cNvPr id="26628" name="Picture 4" descr="https://cdn.pixabay.com/photo/2017/04/05/11/56/blossom-2204800_1280.jpg"/>
          <p:cNvPicPr>
            <a:picLocks noChangeAspect="1" noChangeArrowheads="1"/>
          </p:cNvPicPr>
          <p:nvPr/>
        </p:nvPicPr>
        <p:blipFill>
          <a:blip r:embed="rId3" cstate="print"/>
          <a:srcRect l="6521" b="5398"/>
          <a:stretch>
            <a:fillRect/>
          </a:stretch>
        </p:blipFill>
        <p:spPr bwMode="auto">
          <a:xfrm flipH="1">
            <a:off x="2714612" y="2428868"/>
            <a:ext cx="3071834" cy="2071678"/>
          </a:xfrm>
          <a:prstGeom prst="rect">
            <a:avLst/>
          </a:prstGeom>
          <a:noFill/>
        </p:spPr>
      </p:pic>
      <p:sp>
        <p:nvSpPr>
          <p:cNvPr id="26630" name="AutoShape 6" descr="https://i.photographers.ua/thumbnails/pictures/39734/800xdsc_0107-kopi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2" name="AutoShape 8" descr="https://i.photographers.ua/thumbnails/pictures/39734/800xdsc_0107-kopi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4" name="AutoShape 10" descr="https://i.photographers.ua/thumbnails/pictures/39734/800xdsc_0107-kopi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36" name="Picture 12" descr="http://pudmeda.com/images/2013/January/New/Opi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1270" y="4714884"/>
            <a:ext cx="3222730" cy="2143116"/>
          </a:xfrm>
          <a:prstGeom prst="rect">
            <a:avLst/>
          </a:prstGeom>
          <a:noFill/>
        </p:spPr>
      </p:pic>
      <p:pic>
        <p:nvPicPr>
          <p:cNvPr id="26638" name="Picture 14" descr="https://attuale.ru/wp-content/uploads/2018/05/0b95754111c3673-800x530.jpg"/>
          <p:cNvPicPr>
            <a:picLocks noChangeAspect="1" noChangeArrowheads="1"/>
          </p:cNvPicPr>
          <p:nvPr/>
        </p:nvPicPr>
        <p:blipFill>
          <a:blip r:embed="rId5" cstate="print"/>
          <a:srcRect r="7724"/>
          <a:stretch>
            <a:fillRect/>
          </a:stretch>
        </p:blipFill>
        <p:spPr bwMode="auto">
          <a:xfrm>
            <a:off x="0" y="4857736"/>
            <a:ext cx="2857488" cy="2000264"/>
          </a:xfrm>
          <a:prstGeom prst="rect">
            <a:avLst/>
          </a:prstGeom>
          <a:noFill/>
        </p:spPr>
      </p:pic>
      <p:pic>
        <p:nvPicPr>
          <p:cNvPr id="26640" name="Picture 16" descr="http://fungi.su/images/photoalbum/album_100/5-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2285992"/>
            <a:ext cx="3025962" cy="2268511"/>
          </a:xfrm>
          <a:prstGeom prst="rect">
            <a:avLst/>
          </a:prstGeom>
          <a:noFill/>
        </p:spPr>
      </p:pic>
      <p:pic>
        <p:nvPicPr>
          <p:cNvPr id="26642" name="Picture 18" descr="https://buzzbabble.ru/wp-content/uploads/2019/07/kpfbick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285728"/>
            <a:ext cx="2845207" cy="1895573"/>
          </a:xfrm>
          <a:prstGeom prst="rect">
            <a:avLst/>
          </a:prstGeom>
          <a:noFill/>
        </p:spPr>
      </p:pic>
      <p:pic>
        <p:nvPicPr>
          <p:cNvPr id="6146" name="Picture 2" descr="https://zeleniymir.org/wp-content/uploads/2019/04/Kuznechik-58-768x57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2933664" cy="2200248"/>
          </a:xfrm>
          <a:prstGeom prst="rect">
            <a:avLst/>
          </a:prstGeom>
          <a:noFill/>
        </p:spPr>
      </p:pic>
      <p:pic>
        <p:nvPicPr>
          <p:cNvPr id="6148" name="Picture 4" descr="https://stopklopu.com/wp-content/uploads/c/9/3/c93e55975f327a9e75d1dae28fe0c098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00364" y="4786322"/>
            <a:ext cx="2786082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500034" y="1071546"/>
            <a:ext cx="8229600" cy="4525963"/>
          </a:xfrm>
        </p:spPr>
        <p:txBody>
          <a:bodyPr/>
          <a:lstStyle/>
          <a:p>
            <a:pPr lvl="0" algn="just"/>
            <a:r>
              <a:rPr lang="ru-RU" smtClean="0"/>
              <a:t>Пчёлы опыляют жёлтые</a:t>
            </a:r>
            <a:r>
              <a:rPr lang="ru-RU" dirty="0" smtClean="0"/>
              <a:t>, фиолетовые, синие, белые цветы, а вот красные цветы их пугают.</a:t>
            </a:r>
          </a:p>
          <a:p>
            <a:pPr lvl="0" algn="just"/>
            <a:r>
              <a:rPr lang="ru-RU" dirty="0" smtClean="0"/>
              <a:t>Бабочки – нежно-красные, </a:t>
            </a:r>
            <a:r>
              <a:rPr lang="ru-RU" dirty="0" err="1" smtClean="0"/>
              <a:t>розовые</a:t>
            </a:r>
            <a:r>
              <a:rPr lang="ru-RU" dirty="0" smtClean="0"/>
              <a:t>, белые, фиолетовые, жёлтые.</a:t>
            </a:r>
          </a:p>
          <a:p>
            <a:pPr lvl="0" algn="just"/>
            <a:r>
              <a:rPr lang="ru-RU" dirty="0" smtClean="0"/>
              <a:t>Жуки – белые, жёлто-зелёные, </a:t>
            </a:r>
            <a:r>
              <a:rPr lang="ru-RU" dirty="0" err="1" smtClean="0"/>
              <a:t>нежно-розовые</a:t>
            </a:r>
            <a:r>
              <a:rPr lang="ru-RU" dirty="0" smtClean="0"/>
              <a:t>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703282"/>
          </a:xfrm>
        </p:spPr>
        <p:txBody>
          <a:bodyPr>
            <a:normAutofit/>
          </a:bodyPr>
          <a:lstStyle/>
          <a:p>
            <a:r>
              <a:rPr lang="ru-RU" sz="3600" b="1" dirty="0" err="1" smtClean="0">
                <a:solidFill>
                  <a:schemeClr val="tx2">
                    <a:lumMod val="50000"/>
                  </a:schemeClr>
                </a:solidFill>
              </a:rPr>
              <a:t>Насекомоопыляемые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 растения</a:t>
            </a:r>
            <a:endParaRPr lang="ru-RU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122" name="Picture 2" descr="https://nashgazon.com/wp-content/uploads/kisti-cvetov-barbaris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0107"/>
            <a:ext cx="3571900" cy="267892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282" y="1000108"/>
            <a:ext cx="176543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р. Барбарис</a:t>
            </a:r>
            <a:endParaRPr lang="ru-RU" sz="2400" b="1" dirty="0"/>
          </a:p>
        </p:txBody>
      </p:sp>
      <p:pic>
        <p:nvPicPr>
          <p:cNvPr id="5124" name="Picture 4" descr="https://f4.24open.ru/S1tIzM1Gp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929190" y="1000108"/>
            <a:ext cx="3714777" cy="278608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929190" y="1000108"/>
            <a:ext cx="180305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р. Рудбекия</a:t>
            </a:r>
            <a:endParaRPr lang="ru-RU" sz="2400" b="1" dirty="0"/>
          </a:p>
        </p:txBody>
      </p:sp>
      <p:pic>
        <p:nvPicPr>
          <p:cNvPr id="5126" name="Picture 6" descr="https://avatars.mds.yandex.net/get-zen_doc/230865/pub_5c150d5495ff6d00a93f6436_5c150db7f803e500ae53c111/scale_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071942"/>
            <a:ext cx="3357586" cy="251819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57158" y="3929066"/>
            <a:ext cx="198259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р. Шиповник</a:t>
            </a:r>
            <a:endParaRPr lang="ru-RU" sz="2400" b="1" dirty="0"/>
          </a:p>
        </p:txBody>
      </p:sp>
      <p:pic>
        <p:nvPicPr>
          <p:cNvPr id="5128" name="Picture 8" descr="https://www.asienda.ru/data/originals/2020jan/31/17/904077_308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4071942"/>
            <a:ext cx="3722274" cy="246697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228184" y="6093296"/>
            <a:ext cx="240853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р. Черноголовка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s2.fotokto.ru/photo/full/408/40834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3750495" cy="250033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00298" y="2428868"/>
            <a:ext cx="164307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р. Вишня</a:t>
            </a:r>
            <a:endParaRPr lang="ru-RU" sz="2400" b="1" dirty="0"/>
          </a:p>
        </p:txBody>
      </p:sp>
      <p:pic>
        <p:nvPicPr>
          <p:cNvPr id="29700" name="Picture 4" descr="https://zabreg.ru/wp-content/uploads/2020/03/%D0%91%D0%BE%D1%8F%D1%80%D1%8B%D1%88%D0%BD%D0%B8%D0%BA-%D1%86%D0%B2%D0%B5%D1%8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714876" y="214290"/>
            <a:ext cx="3859066" cy="25717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714876" y="214290"/>
            <a:ext cx="208937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р. Боярышник</a:t>
            </a:r>
            <a:endParaRPr lang="ru-RU" sz="2400" b="1" dirty="0"/>
          </a:p>
        </p:txBody>
      </p:sp>
      <p:pic>
        <p:nvPicPr>
          <p:cNvPr id="29702" name="Picture 6" descr="http://cvet-dom.ru/wp-content/uploads/2017/09/21-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286124"/>
            <a:ext cx="4617774" cy="304003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57158" y="3286124"/>
            <a:ext cx="183857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р. Гвоздика</a:t>
            </a:r>
            <a:endParaRPr lang="ru-RU" sz="2400" b="1" dirty="0"/>
          </a:p>
        </p:txBody>
      </p:sp>
      <p:pic>
        <p:nvPicPr>
          <p:cNvPr id="29704" name="Picture 8" descr="https://makddu.ru/wp-content/uploads/ryabchik-tsvetok-obiknovenniy-foto-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429256" y="3214686"/>
            <a:ext cx="3357586" cy="335758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357818" y="6072206"/>
            <a:ext cx="164307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р. Рябчик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128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Раффлезия </a:t>
            </a:r>
            <a:r>
              <a:rPr lang="ru-RU" sz="3600" b="1" dirty="0" err="1" smtClean="0">
                <a:solidFill>
                  <a:schemeClr val="tx2">
                    <a:lumMod val="50000"/>
                  </a:schemeClr>
                </a:solidFill>
              </a:rPr>
              <a:t>Арнольди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b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опыляется мухами, </a:t>
            </a:r>
            <a:b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привлекая их запахом тухлого мяса</a:t>
            </a:r>
            <a:endParaRPr lang="ru-RU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0722" name="Picture 2" descr="https://www.putivodi.ru/upload/medialibrary/52b/%D1%86%D0%B2%D0%B5%D1%82%D0%BE%D0%BA-%D1%80%D0%B0%D1%84%D1%84%D0%BB%D0%B5%D0%B7%D0%B8%D1%8F-%D0%B0%D1%80%D0%BD%D0%BE%D0%BB%D1%8C%D0%B4%D0%B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928802"/>
            <a:ext cx="6643734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Львиный зев и клевер </a:t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опыляются только шмелями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1746" name="Picture 2" descr="https://rassadacvetov.com/wp-content/uploads/2020/04/Lvinyj-zev-Antirrinum-Sneppi-Ello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857364"/>
            <a:ext cx="3786174" cy="37861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1748" name="Picture 4" descr="http://skazrus.my1.ru/_ld/5/863393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6456" y="1772816"/>
            <a:ext cx="5057544" cy="3643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Виктория Амазонская </a:t>
            </a:r>
            <a:b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опыляется жуками</a:t>
            </a:r>
            <a:endParaRPr lang="ru-RU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5000628" y="1600200"/>
            <a:ext cx="3857652" cy="4829196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ru-RU" dirty="0" smtClean="0"/>
              <a:t>		</a:t>
            </a:r>
            <a:r>
              <a:rPr lang="ru-RU" sz="3400" dirty="0" smtClean="0"/>
              <a:t>Цветок в диаметре около 30 см, раскрывается ближе к вечеру, имеет белую окраску и сильный аромат, привлекая опылителей. Цветок меняет окраску после опыления с белой на </a:t>
            </a:r>
            <a:r>
              <a:rPr lang="ru-RU" sz="3400" dirty="0" err="1" smtClean="0"/>
              <a:t>розовую</a:t>
            </a:r>
            <a:r>
              <a:rPr lang="ru-RU" sz="3400" dirty="0" smtClean="0"/>
              <a:t>, теряет аромат, опускается на дно, где развивается плод.</a:t>
            </a:r>
            <a:endParaRPr lang="ru-RU" sz="3400" dirty="0"/>
          </a:p>
        </p:txBody>
      </p:sp>
      <p:pic>
        <p:nvPicPr>
          <p:cNvPr id="33794" name="Picture 2" descr="https://mtdata.ru/u2/photo75C2/20842785854-0/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28802"/>
            <a:ext cx="5194390" cy="3714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0430" y="1785926"/>
            <a:ext cx="207170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Опыление -  это перенос…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5362" name="Picture 2" descr="https://cf3.ppt-online.org/files3/slide/j/julb1TpDwLCQFvEt3YoiRIJz5yr4O9H0Vhg6Aq/slide-5.jpg"/>
          <p:cNvPicPr>
            <a:picLocks noChangeAspect="1" noChangeArrowheads="1"/>
          </p:cNvPicPr>
          <p:nvPr/>
        </p:nvPicPr>
        <p:blipFill>
          <a:blip r:embed="rId2" cstate="print"/>
          <a:srcRect l="15771" t="23468" r="15381" b="11016"/>
          <a:stretch>
            <a:fillRect/>
          </a:stretch>
        </p:blipFill>
        <p:spPr bwMode="auto">
          <a:xfrm>
            <a:off x="2571736" y="3429000"/>
            <a:ext cx="4000528" cy="2851440"/>
          </a:xfrm>
          <a:prstGeom prst="rect">
            <a:avLst/>
          </a:prstGeom>
          <a:noFill/>
        </p:spPr>
      </p:pic>
      <p:cxnSp>
        <p:nvCxnSpPr>
          <p:cNvPr id="6" name="Прямая со стрелкой 5"/>
          <p:cNvCxnSpPr>
            <a:endCxn id="20" idx="3"/>
          </p:cNvCxnSpPr>
          <p:nvPr/>
        </p:nvCxnSpPr>
        <p:spPr>
          <a:xfrm rot="10800000">
            <a:off x="3286116" y="1678770"/>
            <a:ext cx="285752" cy="1071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endCxn id="25" idx="1"/>
          </p:cNvCxnSpPr>
          <p:nvPr/>
        </p:nvCxnSpPr>
        <p:spPr>
          <a:xfrm>
            <a:off x="5572132" y="2500306"/>
            <a:ext cx="285752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endCxn id="21" idx="1"/>
          </p:cNvCxnSpPr>
          <p:nvPr/>
        </p:nvCxnSpPr>
        <p:spPr>
          <a:xfrm flipV="1">
            <a:off x="5500694" y="1678769"/>
            <a:ext cx="428628" cy="1071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rot="10800000" flipV="1">
            <a:off x="3214678" y="2571744"/>
            <a:ext cx="285752" cy="1071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428596" y="1428736"/>
            <a:ext cx="2143140" cy="6429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u="sng" dirty="0" smtClean="0">
                <a:solidFill>
                  <a:schemeClr val="tx1"/>
                </a:solidFill>
              </a:rPr>
              <a:t>Пыльцы</a:t>
            </a:r>
            <a:r>
              <a:rPr lang="ru-RU" dirty="0" smtClean="0">
                <a:solidFill>
                  <a:schemeClr val="tx1"/>
                </a:solidFill>
              </a:rPr>
              <a:t>  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8596" y="2357430"/>
            <a:ext cx="2143140" cy="6429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u="sng" dirty="0" smtClean="0">
                <a:solidFill>
                  <a:schemeClr val="tx1"/>
                </a:solidFill>
              </a:rPr>
              <a:t>На </a:t>
            </a:r>
            <a:r>
              <a:rPr lang="ru-RU" i="1" u="sng" dirty="0">
                <a:solidFill>
                  <a:schemeClr val="tx1"/>
                </a:solidFill>
              </a:rPr>
              <a:t>рыльце </a:t>
            </a:r>
            <a:r>
              <a:rPr lang="ru-RU" i="1" u="sng" dirty="0" smtClean="0">
                <a:solidFill>
                  <a:schemeClr val="tx1"/>
                </a:solidFill>
              </a:rPr>
              <a:t>пестика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858016" y="1428736"/>
            <a:ext cx="2000264" cy="5715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u="sng" dirty="0">
                <a:solidFill>
                  <a:schemeClr val="tx1"/>
                </a:solidFill>
              </a:rPr>
              <a:t>И</a:t>
            </a:r>
            <a:r>
              <a:rPr lang="ru-RU" i="1" u="sng" dirty="0" smtClean="0">
                <a:solidFill>
                  <a:schemeClr val="tx1"/>
                </a:solidFill>
              </a:rPr>
              <a:t>з </a:t>
            </a:r>
            <a:r>
              <a:rPr lang="ru-RU" i="1" u="sng" dirty="0">
                <a:solidFill>
                  <a:schemeClr val="tx1"/>
                </a:solidFill>
              </a:rPr>
              <a:t>пыльников</a:t>
            </a:r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858016" y="2214554"/>
            <a:ext cx="2000264" cy="7143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u="sng" dirty="0" smtClean="0">
                <a:solidFill>
                  <a:schemeClr val="tx1"/>
                </a:solidFill>
              </a:rPr>
              <a:t>Для </a:t>
            </a:r>
            <a:r>
              <a:rPr lang="ru-RU" i="1" u="sng" dirty="0">
                <a:solidFill>
                  <a:schemeClr val="tx1"/>
                </a:solidFill>
              </a:rPr>
              <a:t>дальнейшего оплодотворения</a:t>
            </a:r>
            <a:r>
              <a:rPr lang="ru-RU" i="1" u="sng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500298" y="1571612"/>
            <a:ext cx="785818" cy="21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ysClr val="windowText" lastClr="000000"/>
                </a:solidFill>
              </a:rPr>
              <a:t>Чего? 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929322" y="1428736"/>
            <a:ext cx="1000132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Откуда? 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500298" y="2500306"/>
            <a:ext cx="785818" cy="21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ysClr val="windowText" lastClr="000000"/>
                </a:solidFill>
              </a:rPr>
              <a:t>Куда? 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857884" y="2500306"/>
            <a:ext cx="1000132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ysClr val="windowText" lastClr="000000"/>
                </a:solidFill>
              </a:rPr>
              <a:t>Зачем? </a:t>
            </a:r>
            <a:endParaRPr lang="ru-RU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  <p:bldP spid="15" grpId="0" animBg="1"/>
      <p:bldP spid="17" grpId="0" animBg="1"/>
      <p:bldP spid="20" grpId="0"/>
      <p:bldP spid="21" grpId="0"/>
      <p:bldP spid="24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1297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Сравнительная характеристика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способов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опыления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512" y="1196752"/>
          <a:ext cx="8712968" cy="548640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800200"/>
                <a:gridCol w="3096344"/>
                <a:gridCol w="3816424"/>
              </a:tblGrid>
              <a:tr h="5760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Особенности цветка:</a:t>
                      </a:r>
                      <a:endParaRPr lang="ru-RU" sz="2000" b="1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990" marR="6299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/>
                        <a:t>Опыление насекомыми</a:t>
                      </a:r>
                      <a:endParaRPr lang="ru-RU" sz="2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990" marR="6299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/>
                        <a:t>Опыление ветром</a:t>
                      </a:r>
                      <a:endParaRPr lang="ru-RU" sz="2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990" marR="6299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/>
                        <a:t>Венчик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990" marR="6299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/>
                        <a:t>Яркий</a:t>
                      </a:r>
                      <a:r>
                        <a:rPr lang="ru-RU" sz="2000" dirty="0"/>
                        <a:t>, крупный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990" marR="6299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/>
                        <a:t>Невзрачный/нет;  часто есть соцветия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990" marR="62990" marT="0" marB="0"/>
                </a:tc>
              </a:tr>
              <a:tr h="557785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Тычинки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990" marR="629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Внутри цветка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990" marR="629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Открыто, пыльники на длинных нитях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990" marR="62990" marT="0" marB="0"/>
                </a:tc>
              </a:tr>
              <a:tr h="329248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Пыльца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990" marR="629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Не очень много, липкая, крупная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990" marR="6299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Очень много, сухая, мелкая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990" marR="62990" marT="0" marB="0"/>
                </a:tc>
              </a:tr>
              <a:tr h="329178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Рыльца пестиков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990" marR="629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Небольшие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990" marR="6299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Крупные, многолопастные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990" marR="62990" marT="0" marB="0"/>
                </a:tc>
              </a:tr>
              <a:tr h="294723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Нектар и запах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990" marR="629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Есть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990" marR="6299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Нет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990" marR="62990" marT="0" marB="0"/>
                </a:tc>
              </a:tr>
              <a:tr h="83667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Преимущества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990" marR="6299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Высока эффективность перекрёстного опыления, небольшая затрата на производство пыльцы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990" marR="6299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Возможно в местах, где отсутствуют опылители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990" marR="62990" marT="0" marB="0"/>
                </a:tc>
              </a:tr>
              <a:tr h="83667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Недостатки</a:t>
                      </a:r>
                      <a:endParaRPr lang="ru-RU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990" marR="6299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Всецело зависит от присутствия насекомых</a:t>
                      </a:r>
                      <a:endParaRPr lang="ru-RU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990" marR="6299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Большие затраты пыльцы, невысокая вероятность опыления и оплодотворения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990" marR="6299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8229600" cy="70328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Опыление млекопитающими</a:t>
            </a:r>
            <a:endParaRPr lang="ru-RU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100" name="Picture 4" descr="http://colorsoflife.com.ua/wp-content/uploads/2015/05/%D0%A6%D0%B2%D0%B5%D1%82%D1%8B-%D0%BD%D0%B0-%D0%BC%D0%BE%D0%BB%D0%BE%D0%B4%D0%BE%D0%BC-%D0%B1%D0%B0%D0%BE%D0%B1%D0%B0%D0%B1%D0%B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642918"/>
            <a:ext cx="3905277" cy="292895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43042" y="3143248"/>
            <a:ext cx="692948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Летучие мыши опыляют баобаб и многие кактусы</a:t>
            </a:r>
            <a:endParaRPr lang="ru-RU" sz="2400" b="1" dirty="0"/>
          </a:p>
        </p:txBody>
      </p:sp>
      <p:pic>
        <p:nvPicPr>
          <p:cNvPr id="4102" name="Picture 6" descr="https://www.merlintuttle.org/wp-content/uploads/2017/04/vamprum-1400x7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286248" y="785794"/>
            <a:ext cx="4543364" cy="2271682"/>
          </a:xfrm>
          <a:prstGeom prst="rect">
            <a:avLst/>
          </a:prstGeom>
          <a:noFill/>
        </p:spPr>
      </p:pic>
      <p:pic>
        <p:nvPicPr>
          <p:cNvPr id="4104" name="Picture 8" descr="http://i.mycdn.me/i?r=AzEPZsRbOZEKgBhR0XGMT1RkuVlogIvmnI29xJe4Rx0MnaaKTM5SRkZCeTgDn6uOy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857628"/>
            <a:ext cx="3571868" cy="267890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143372" y="6143644"/>
            <a:ext cx="427675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/>
              <a:t>Кускус</a:t>
            </a:r>
            <a:r>
              <a:rPr lang="ru-RU" sz="2400" b="1" dirty="0" smtClean="0"/>
              <a:t> опыляет </a:t>
            </a:r>
            <a:r>
              <a:rPr lang="ru-RU" sz="2400" b="1" dirty="0" err="1" smtClean="0"/>
              <a:t>каллистемоны</a:t>
            </a:r>
            <a:endParaRPr lang="ru-RU" sz="2400" b="1" dirty="0"/>
          </a:p>
        </p:txBody>
      </p:sp>
      <p:pic>
        <p:nvPicPr>
          <p:cNvPr id="4108" name="Picture 12" descr="http://lifecatalog.ru/images/c/cer/Cercartetus-concinnus-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786190"/>
            <a:ext cx="3483455" cy="22860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84615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Опыление птицами 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0" y="1196752"/>
            <a:ext cx="8748464" cy="1925406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dirty="0" smtClean="0"/>
              <a:t>		</a:t>
            </a:r>
            <a:r>
              <a:rPr lang="ru-RU" dirty="0" err="1" smtClean="0"/>
              <a:t>Нектарницы</a:t>
            </a:r>
            <a:r>
              <a:rPr lang="ru-RU" dirty="0" smtClean="0"/>
              <a:t>, медоносы, колибри и попугаи опыляют тропические </a:t>
            </a:r>
            <a:r>
              <a:rPr lang="ru-RU" dirty="0" smtClean="0"/>
              <a:t>растения, у которых, как правило, крупные цветки; без запаха; имеют красный, розовый, оранжевый цвета. </a:t>
            </a:r>
            <a:endParaRPr lang="ru-RU" dirty="0"/>
          </a:p>
        </p:txBody>
      </p:sp>
      <p:pic>
        <p:nvPicPr>
          <p:cNvPr id="13318" name="Picture 6" descr="https://img4.goodfon.ru/original/2048x1311/4/49/purpurnyi-sablekryl-kolibri-ptitsa-kliuv-krylia-tsvet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45025"/>
            <a:ext cx="4572000" cy="29267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20" name="Picture 8" descr="https://youtesla.ru/wp-content/uploads/2020/04/s-miru-po-faktu-22-b9a754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9297" y="3645024"/>
            <a:ext cx="4184703" cy="28227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allbox.ru/wallpapers/main2/201731/kryla-ptica-kluv-kolibr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65726" cy="3000372"/>
          </a:xfrm>
          <a:prstGeom prst="rect">
            <a:avLst/>
          </a:prstGeom>
          <a:noFill/>
        </p:spPr>
      </p:pic>
      <p:pic>
        <p:nvPicPr>
          <p:cNvPr id="5" name="Picture 10" descr="https://upload.wikimedia.org/wikipedia/commons/8/82/Aethopyga_nipalensis_-_Doi_Inthan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1935" y="1"/>
            <a:ext cx="4502316" cy="3000372"/>
          </a:xfrm>
          <a:prstGeom prst="rect">
            <a:avLst/>
          </a:prstGeom>
          <a:noFill/>
        </p:spPr>
      </p:pic>
      <p:pic>
        <p:nvPicPr>
          <p:cNvPr id="46082" name="Picture 2" descr="http://funzoo.ru/uploads/posts/2008-06/1212519370_popu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3314"/>
            <a:ext cx="4805603" cy="3214686"/>
          </a:xfrm>
          <a:prstGeom prst="rect">
            <a:avLst/>
          </a:prstGeom>
          <a:noFill/>
        </p:spPr>
      </p:pic>
      <p:pic>
        <p:nvPicPr>
          <p:cNvPr id="46084" name="Picture 4" descr="https://avatars.mds.yandex.net/get-pdb/770122/12e0e34f-f81a-45e9-b996-1d5053ae6fc2/s600?webp=fal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0339" y="3643314"/>
            <a:ext cx="4383661" cy="3214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2" descr="C:\Users\Папа и Мама\Desktop\[BI6ZD_8-02]_[IL_04]-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8850" y="3500438"/>
            <a:ext cx="7272338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Как и для чего проводят </a:t>
            </a:r>
            <a:b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искусственное опыление? </a:t>
            </a:r>
            <a:endParaRPr lang="ru-RU" sz="3600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0" y="1357298"/>
            <a:ext cx="8858280" cy="2185990"/>
          </a:xfrm>
        </p:spPr>
        <p:txBody>
          <a:bodyPr/>
          <a:lstStyle/>
          <a:p>
            <a:pPr algn="just">
              <a:buNone/>
            </a:pPr>
            <a:r>
              <a:rPr lang="ru-RU" dirty="0" smtClean="0">
                <a:solidFill>
                  <a:schemeClr val="accent3">
                    <a:lumMod val="25000"/>
                  </a:schemeClr>
                </a:solidFill>
              </a:rPr>
              <a:t>		</a:t>
            </a:r>
            <a:r>
              <a:rPr lang="ru-RU" sz="2000" dirty="0" smtClean="0"/>
              <a:t>При создании новых сортов культурных растений учёные-селекционеры применяют искусственное опыление (скрещивание). </a:t>
            </a:r>
            <a:br>
              <a:rPr lang="ru-RU" sz="2000" dirty="0" smtClean="0"/>
            </a:br>
            <a:r>
              <a:rPr lang="ru-RU" sz="2000" dirty="0" smtClean="0"/>
              <a:t>Для этого с цветков удаляют тычинки, чтобы не произошло самоопыление. Затем берут пыльцу у тех цветков, с которыми нужно провести скрещивание, и наносят её кисточкой на рыльце пестика опыляемого растения. 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477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Русские учёные-селекционеры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1747" name="Picture 2" descr="C:\Users\Папа и Мама\Desktop\Ccu6Gl0CCB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2354290" cy="3043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4"/>
          <p:cNvSpPr txBox="1">
            <a:spLocks noChangeArrowheads="1"/>
          </p:cNvSpPr>
          <p:nvPr/>
        </p:nvSpPr>
        <p:spPr bwMode="auto">
          <a:xfrm>
            <a:off x="571472" y="4643446"/>
            <a:ext cx="22447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000000"/>
                </a:solidFill>
                <a:latin typeface="+mn-lt"/>
              </a:rPr>
              <a:t>И.В. Мичурин</a:t>
            </a:r>
          </a:p>
        </p:txBody>
      </p:sp>
      <p:pic>
        <p:nvPicPr>
          <p:cNvPr id="31749" name="Picture 3" descr="C:\Users\Папа и Мама\Desktop\image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78" r="2856"/>
          <a:stretch>
            <a:fillRect/>
          </a:stretch>
        </p:blipFill>
        <p:spPr bwMode="auto">
          <a:xfrm>
            <a:off x="3500431" y="1214422"/>
            <a:ext cx="2286016" cy="333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Box 6"/>
          <p:cNvSpPr txBox="1">
            <a:spLocks noChangeArrowheads="1"/>
          </p:cNvSpPr>
          <p:nvPr/>
        </p:nvSpPr>
        <p:spPr bwMode="auto">
          <a:xfrm>
            <a:off x="3357554" y="4714884"/>
            <a:ext cx="26606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latin typeface="+mn-lt"/>
              </a:rPr>
              <a:t>П. П. Лукьяненко</a:t>
            </a:r>
          </a:p>
        </p:txBody>
      </p:sp>
      <p:pic>
        <p:nvPicPr>
          <p:cNvPr id="31751" name="Picture 4" descr="C:\Users\Папа и Мама\Desktop\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196975"/>
            <a:ext cx="2154771" cy="323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TextBox 8"/>
          <p:cNvSpPr txBox="1">
            <a:spLocks noChangeArrowheads="1"/>
          </p:cNvSpPr>
          <p:nvPr/>
        </p:nvSpPr>
        <p:spPr bwMode="auto">
          <a:xfrm>
            <a:off x="6429388" y="4714884"/>
            <a:ext cx="23574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000000"/>
                </a:solidFill>
                <a:latin typeface="+mn-lt"/>
              </a:rPr>
              <a:t>В. С. </a:t>
            </a:r>
            <a:r>
              <a:rPr lang="ru-RU" altLang="ru-RU" sz="2400" b="1" dirty="0" err="1" smtClean="0">
                <a:solidFill>
                  <a:srgbClr val="000000"/>
                </a:solidFill>
                <a:latin typeface="+mn-lt"/>
              </a:rPr>
              <a:t>Пустовойт</a:t>
            </a:r>
            <a:endParaRPr lang="ru-RU" altLang="ru-RU" sz="2400" b="1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1753" name="Picture 6" descr="C:\Users\Папа и Мама\Desktop\C3_2_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8" y="5291138"/>
            <a:ext cx="208915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7" descr="C:\Users\Папа и Мама\Desktop\ba9e5484faa889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8400" y="5411788"/>
            <a:ext cx="21590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8" descr="C:\Users\Папа и Мама\Desktop\img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440363"/>
            <a:ext cx="1889125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857364"/>
            <a:ext cx="8229600" cy="1143000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chemeClr val="tx2">
                    <a:lumMod val="50000"/>
                  </a:schemeClr>
                </a:solidFill>
              </a:rPr>
              <a:t>Контроль знаний</a:t>
            </a:r>
            <a:endParaRPr lang="ru-RU" sz="80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928670"/>
            <a:ext cx="8229600" cy="192882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Определите </a:t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способ опыления растений </a:t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по строению цветков и соцветий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142976" y="3571876"/>
            <a:ext cx="5357850" cy="2214578"/>
          </a:xfrm>
        </p:spPr>
        <p:txBody>
          <a:bodyPr/>
          <a:lstStyle/>
          <a:p>
            <a:pPr algn="just"/>
            <a:r>
              <a:rPr lang="ru-RU" b="1" dirty="0" err="1" smtClean="0"/>
              <a:t>Насекомоопыляемое</a:t>
            </a:r>
            <a:r>
              <a:rPr lang="ru-RU" b="1" dirty="0" smtClean="0"/>
              <a:t> – Н</a:t>
            </a:r>
          </a:p>
          <a:p>
            <a:pPr algn="just"/>
            <a:r>
              <a:rPr lang="ru-RU" b="1" dirty="0" smtClean="0"/>
              <a:t>Ветроопыляемое – В </a:t>
            </a:r>
          </a:p>
          <a:p>
            <a:pPr algn="just"/>
            <a:r>
              <a:rPr lang="ru-RU" b="1" dirty="0" err="1" smtClean="0"/>
              <a:t>Самоопыляемое</a:t>
            </a:r>
            <a:r>
              <a:rPr lang="ru-RU" b="1" dirty="0" smtClean="0"/>
              <a:t> – С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91759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1. Орешник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4818" name="Picture 2" descr="https://dary-prirody.su/wp-content/uploads/2020/08/leschina-tsveten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214422"/>
            <a:ext cx="7929618" cy="5286412"/>
          </a:xfrm>
          <a:prstGeom prst="rect">
            <a:avLst/>
          </a:prstGeom>
          <a:noFill/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91759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2. Раффлезия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7890" name="AutoShape 2" descr="http://chydesa-mira.ru/wp-content/uploads/2020/01/cvetok-raffleziya-arnold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892" name="Picture 4" descr="https://i007.fotocdn.net/s127/013c055b9b778444/public_pin_l/28801994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214422"/>
            <a:ext cx="7000924" cy="5250694"/>
          </a:xfrm>
          <a:prstGeom prst="rect">
            <a:avLst/>
          </a:prstGeom>
          <a:noFill/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28604"/>
            <a:ext cx="6912768" cy="846158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Виды естественного опыления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348" y="1928802"/>
            <a:ext cx="357190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Самоопыление</a:t>
            </a:r>
            <a:endParaRPr lang="ru-RU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14876" y="1928802"/>
            <a:ext cx="357190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Перекрёстное</a:t>
            </a:r>
            <a:endParaRPr lang="ru-RU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7" name="Прямая со стрелкой 6"/>
          <p:cNvCxnSpPr>
            <a:stCxn id="2" idx="2"/>
            <a:endCxn id="3" idx="0"/>
          </p:cNvCxnSpPr>
          <p:nvPr/>
        </p:nvCxnSpPr>
        <p:spPr>
          <a:xfrm flipH="1">
            <a:off x="2500298" y="1274762"/>
            <a:ext cx="2287726" cy="654040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2" idx="2"/>
            <a:endCxn id="4" idx="0"/>
          </p:cNvCxnSpPr>
          <p:nvPr/>
        </p:nvCxnSpPr>
        <p:spPr>
          <a:xfrm>
            <a:off x="4788024" y="1274762"/>
            <a:ext cx="1712802" cy="654040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2" name="AutoShape 8" descr="https://konspekta.net/studopediaru/baza23/7191221395851.files/image0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4" name="AutoShape 10" descr="https://konspekta.net/studopediaru/baza23/7191221395851.files/image0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96" name="Picture 12" descr="https://ds05.infourok.ru/uploads/ex/0146/0004bc35-1158e509/img11.jpg"/>
          <p:cNvPicPr>
            <a:picLocks noChangeAspect="1" noChangeArrowheads="1"/>
          </p:cNvPicPr>
          <p:nvPr/>
        </p:nvPicPr>
        <p:blipFill>
          <a:blip r:embed="rId2" cstate="print"/>
          <a:srcRect l="11719" t="47918" r="65429" b="6249"/>
          <a:stretch>
            <a:fillRect/>
          </a:stretch>
        </p:blipFill>
        <p:spPr bwMode="auto">
          <a:xfrm>
            <a:off x="755576" y="2852936"/>
            <a:ext cx="2880320" cy="3249592"/>
          </a:xfrm>
          <a:prstGeom prst="rect">
            <a:avLst/>
          </a:prstGeom>
          <a:noFill/>
        </p:spPr>
      </p:pic>
      <p:pic>
        <p:nvPicPr>
          <p:cNvPr id="16398" name="Picture 14" descr="https://ds05.infourok.ru/uploads/ex/0146/0004bc35-1158e509/img11.jpg"/>
          <p:cNvPicPr>
            <a:picLocks noChangeAspect="1" noChangeArrowheads="1"/>
          </p:cNvPicPr>
          <p:nvPr/>
        </p:nvPicPr>
        <p:blipFill>
          <a:blip r:embed="rId2" cstate="print"/>
          <a:srcRect l="53014" t="46831" r="5296"/>
          <a:stretch>
            <a:fillRect/>
          </a:stretch>
        </p:blipFill>
        <p:spPr bwMode="auto">
          <a:xfrm>
            <a:off x="3781990" y="2852936"/>
            <a:ext cx="4885787" cy="35050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85723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3. Роза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7890" name="AutoShape 2" descr="http://chydesa-mira.ru/wp-content/uploads/2020/01/cvetok-raffleziya-arnold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9940" name="Picture 4" descr="https://vseolady.ru/wp-content/uploads/2019/02/superb-red-roses-flower-hd-wallpaper-1920x1080-46200.jpg"/>
          <p:cNvPicPr>
            <a:picLocks noChangeAspect="1" noChangeArrowheads="1"/>
          </p:cNvPicPr>
          <p:nvPr/>
        </p:nvPicPr>
        <p:blipFill>
          <a:blip r:embed="rId2" cstate="print"/>
          <a:srcRect l="18051"/>
          <a:stretch>
            <a:fillRect/>
          </a:stretch>
        </p:blipFill>
        <p:spPr bwMode="auto">
          <a:xfrm>
            <a:off x="571472" y="1106944"/>
            <a:ext cx="7858180" cy="5393890"/>
          </a:xfrm>
          <a:prstGeom prst="rect">
            <a:avLst/>
          </a:prstGeom>
          <a:noFill/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78581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4. Томат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0962" name="Picture 2" descr="http://teplicnik.ru/wp-content/uploads/2016/07/14559184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142984"/>
            <a:ext cx="7143800" cy="5357850"/>
          </a:xfrm>
          <a:prstGeom prst="rect">
            <a:avLst/>
          </a:prstGeom>
          <a:noFill/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85723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5. Тополь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7890" name="AutoShape 2" descr="http://chydesa-mira.ru/wp-content/uploads/2020/01/cvetok-raffleziya-arnold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986" name="Picture 2" descr="http://xn--80aakpmqy.xn--p1ai/wp-content/uploads/2020/04/tsvetushhij-topo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071546"/>
            <a:ext cx="7429248" cy="5576890"/>
          </a:xfrm>
          <a:prstGeom prst="rect">
            <a:avLst/>
          </a:prstGeom>
          <a:noFill/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85723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6. Черёмуха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7890" name="AutoShape 2" descr="http://chydesa-mira.ru/wp-content/uploads/2020/01/cvetok-raffleziya-arnold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3010" name="Picture 2" descr="https://avatars.mds.yandex.net/get-zen_doc/3986059/pub_5fa2f7fa5dfc942ad701d3a4_5fa2f803f278637dd4b45915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084508"/>
            <a:ext cx="7286676" cy="5450776"/>
          </a:xfrm>
          <a:prstGeom prst="rect">
            <a:avLst/>
          </a:prstGeom>
          <a:noFill/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29322" y="428604"/>
            <a:ext cx="2871750" cy="77472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7. Горох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5060" name="Picture 4" descr="https://avatars.mds.yandex.net/get-zen_doc/2377661/pub_5ebe7678a23e1560113eee6f_5eca10ad866be7190b1e34b3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5944427" cy="6357958"/>
          </a:xfrm>
          <a:prstGeom prst="rect">
            <a:avLst/>
          </a:prstGeom>
          <a:noFill/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rasfokus.ru/images/photos/medium/1a74f0e82337230a6a54f304f29a9eb5.jpg"/>
          <p:cNvPicPr>
            <a:picLocks noChangeAspect="1" noChangeArrowheads="1"/>
          </p:cNvPicPr>
          <p:nvPr/>
        </p:nvPicPr>
        <p:blipFill>
          <a:blip r:embed="rId2" cstate="print"/>
          <a:srcRect l="21346" r="7225"/>
          <a:stretch>
            <a:fillRect/>
          </a:stretch>
        </p:blipFill>
        <p:spPr bwMode="auto">
          <a:xfrm>
            <a:off x="1" y="843458"/>
            <a:ext cx="6444208" cy="601454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139952" y="188640"/>
            <a:ext cx="4786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8. Львиный зев</a:t>
            </a:r>
            <a:endParaRPr lang="ru-RU" sz="4000" dirty="0"/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92696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tx2">
                    <a:lumMod val="50000"/>
                  </a:schemeClr>
                </a:solidFill>
              </a:rPr>
              <a:t>Ключ:</a:t>
            </a:r>
            <a:endParaRPr lang="ru-RU" sz="4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772816"/>
            <a:ext cx="8229600" cy="4525963"/>
          </a:xfrm>
        </p:spPr>
        <p:txBody>
          <a:bodyPr>
            <a:normAutofit lnSpcReduction="10000"/>
          </a:bodyPr>
          <a:lstStyle/>
          <a:p>
            <a:pPr marL="514350" lvl="0" indent="-514350" algn="ctr">
              <a:buFont typeface="+mj-lt"/>
              <a:buAutoNum type="arabicPeriod"/>
            </a:pPr>
            <a:r>
              <a:rPr lang="ru-RU" dirty="0" smtClean="0"/>
              <a:t>В</a:t>
            </a:r>
          </a:p>
          <a:p>
            <a:pPr marL="514350" lvl="0" indent="-514350" algn="ctr">
              <a:buFont typeface="+mj-lt"/>
              <a:buAutoNum type="arabicPeriod"/>
            </a:pPr>
            <a:r>
              <a:rPr lang="ru-RU" dirty="0" smtClean="0"/>
              <a:t>Н</a:t>
            </a:r>
          </a:p>
          <a:p>
            <a:pPr marL="514350" lvl="0" indent="-514350" algn="ctr">
              <a:buFont typeface="+mj-lt"/>
              <a:buAutoNum type="arabicPeriod"/>
            </a:pPr>
            <a:r>
              <a:rPr lang="ru-RU" dirty="0" smtClean="0"/>
              <a:t>Н</a:t>
            </a:r>
          </a:p>
          <a:p>
            <a:pPr marL="514350" lvl="0" indent="-514350" algn="ctr">
              <a:buFont typeface="+mj-lt"/>
              <a:buAutoNum type="arabicPeriod"/>
            </a:pPr>
            <a:r>
              <a:rPr lang="ru-RU" dirty="0" smtClean="0"/>
              <a:t>С</a:t>
            </a:r>
          </a:p>
          <a:p>
            <a:pPr marL="514350" lvl="0" indent="-514350" algn="ctr">
              <a:buFont typeface="+mj-lt"/>
              <a:buAutoNum type="arabicPeriod"/>
            </a:pPr>
            <a:r>
              <a:rPr lang="ru-RU" dirty="0" smtClean="0"/>
              <a:t>В</a:t>
            </a:r>
          </a:p>
          <a:p>
            <a:pPr marL="514350" lvl="0" indent="-514350" algn="ctr">
              <a:buFont typeface="+mj-lt"/>
              <a:buAutoNum type="arabicPeriod"/>
            </a:pPr>
            <a:r>
              <a:rPr lang="ru-RU" dirty="0" smtClean="0"/>
              <a:t>Н</a:t>
            </a:r>
          </a:p>
          <a:p>
            <a:pPr marL="514350" lvl="0" indent="-514350" algn="ctr">
              <a:buFont typeface="+mj-lt"/>
              <a:buAutoNum type="arabicPeriod"/>
            </a:pPr>
            <a:r>
              <a:rPr lang="ru-RU" dirty="0" smtClean="0"/>
              <a:t>С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ru-RU" dirty="0" smtClean="0"/>
              <a:t>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Биологические задачи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96752"/>
            <a:ext cx="8712968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		1. С наступлением сумерек раскрываются белые  цветки табака, которые имеют сильный аромат. Кого они привлекают?</a:t>
            </a:r>
          </a:p>
          <a:p>
            <a:pPr algn="just">
              <a:buNone/>
            </a:pPr>
            <a:r>
              <a:rPr lang="ru-RU" b="1" dirty="0" smtClean="0"/>
              <a:t>		Насекомых-бражников.</a:t>
            </a:r>
          </a:p>
          <a:p>
            <a:pPr lvl="0" algn="just">
              <a:buNone/>
            </a:pPr>
            <a:r>
              <a:rPr lang="ru-RU" b="1" dirty="0" smtClean="0"/>
              <a:t>		</a:t>
            </a:r>
            <a:r>
              <a:rPr lang="ru-RU" dirty="0" smtClean="0"/>
              <a:t>2. Почему наибольшие урожаи клубники получают на плантациях, расположенных поблизости пасек? </a:t>
            </a:r>
            <a:endParaRPr lang="ru-RU" b="1" dirty="0" smtClean="0"/>
          </a:p>
          <a:p>
            <a:pPr lvl="0" algn="just">
              <a:buNone/>
            </a:pPr>
            <a:r>
              <a:rPr lang="ru-RU" b="1" dirty="0" smtClean="0"/>
              <a:t>		Клубнику опыляют пчёлы.</a:t>
            </a:r>
            <a:endParaRPr lang="ru-RU" dirty="0" smtClean="0"/>
          </a:p>
          <a:p>
            <a:pPr algn="just">
              <a:buNone/>
            </a:pP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60648"/>
            <a:ext cx="8748464" cy="5904656"/>
          </a:xfrm>
        </p:spPr>
        <p:txBody>
          <a:bodyPr>
            <a:normAutofit/>
          </a:bodyPr>
          <a:lstStyle/>
          <a:p>
            <a:pPr lvl="0" algn="just">
              <a:buNone/>
            </a:pPr>
            <a:r>
              <a:rPr lang="ru-RU" dirty="0" smtClean="0"/>
              <a:t>		3. Цветок помидора ещё в бутоне закрыли марлевым мешочком. Цветок в мешочке распустился, образовался плод. Каким было опыление? </a:t>
            </a:r>
          </a:p>
          <a:p>
            <a:pPr lvl="0">
              <a:buNone/>
            </a:pPr>
            <a:r>
              <a:rPr lang="ru-RU" b="1" dirty="0" smtClean="0"/>
              <a:t>		Самоопыление.</a:t>
            </a:r>
          </a:p>
          <a:p>
            <a:pPr>
              <a:buNone/>
            </a:pPr>
            <a:r>
              <a:rPr lang="ru-RU" b="1" dirty="0" smtClean="0"/>
              <a:t>		</a:t>
            </a:r>
            <a:r>
              <a:rPr lang="ru-RU" dirty="0" smtClean="0"/>
              <a:t>4. Почему тихая безветренная погода при цветении ржи и пшеницы может стать причиной снижения урожайности ржи, а на урожай пшеницы не повлияет? </a:t>
            </a:r>
          </a:p>
          <a:p>
            <a:pPr>
              <a:buNone/>
            </a:pPr>
            <a:r>
              <a:rPr lang="ru-RU" b="1" dirty="0" smtClean="0"/>
              <a:t>		Рожь опыляется ветром, а пшеница – самоопыляется.</a:t>
            </a:r>
            <a:endParaRPr lang="ru-RU" dirty="0" smtClean="0"/>
          </a:p>
          <a:p>
            <a:pPr lvl="0"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88640"/>
            <a:ext cx="8640960" cy="5904656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dirty="0" smtClean="0"/>
              <a:t>		5. Цветки многих растений закрываются в дождь. Для чего? </a:t>
            </a:r>
          </a:p>
          <a:p>
            <a:pPr algn="just">
              <a:buNone/>
            </a:pPr>
            <a:r>
              <a:rPr lang="ru-RU" b="1" dirty="0" smtClean="0"/>
              <a:t>		Защита пыльцы.</a:t>
            </a:r>
          </a:p>
          <a:p>
            <a:pPr lvl="0" algn="just">
              <a:buNone/>
            </a:pPr>
            <a:r>
              <a:rPr lang="ru-RU" b="1" dirty="0" smtClean="0"/>
              <a:t>		</a:t>
            </a:r>
            <a:r>
              <a:rPr lang="ru-RU" dirty="0" smtClean="0"/>
              <a:t>6. Окраска цветков у сухопутных и водных растений весьма разнообразна. Натуралисты давно заметили, что растения, цветущие вечером или ночью, чаще всего имеют венчик белого и жёлтого цвета. Как объяснить это явление? </a:t>
            </a:r>
          </a:p>
          <a:p>
            <a:pPr lvl="0" algn="just">
              <a:buNone/>
            </a:pPr>
            <a:r>
              <a:rPr lang="ru-RU" b="1" dirty="0" smtClean="0"/>
              <a:t>		Белая и жёлтая окраска лучше видны в полумраке и даже при плохом освещении привлекают насекомых.</a:t>
            </a:r>
            <a:endParaRPr lang="ru-RU" dirty="0" smtClean="0"/>
          </a:p>
          <a:p>
            <a:pPr algn="just">
              <a:buNone/>
            </a:pPr>
            <a:endParaRPr lang="ru-RU" b="1" dirty="0" smtClean="0"/>
          </a:p>
          <a:p>
            <a:pPr algn="just">
              <a:buNone/>
            </a:pPr>
            <a:endParaRPr lang="ru-RU" dirty="0" smtClean="0"/>
          </a:p>
          <a:p>
            <a:pPr lvl="0" algn="just"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Преимущества перекрёстного опыления и самоопыления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115616" y="2204864"/>
          <a:ext cx="7200800" cy="29565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456384"/>
                <a:gridCol w="374441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600" dirty="0" smtClean="0"/>
                        <a:t>Самоопыление</a:t>
                      </a:r>
                      <a:endParaRPr lang="ru-RU" sz="26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dirty="0" smtClean="0"/>
                        <a:t>Перекрёстное опыление</a:t>
                      </a:r>
                      <a:endParaRPr lang="ru-RU" sz="26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600" kern="1200" dirty="0" smtClean="0"/>
                        <a:t>Гарантия того, что растение всегда будет </a:t>
                      </a:r>
                      <a:r>
                        <a:rPr lang="ru-RU" sz="2600" kern="1200" dirty="0" smtClean="0"/>
                        <a:t>опылено;</a:t>
                      </a:r>
                    </a:p>
                    <a:p>
                      <a:r>
                        <a:rPr lang="ru-RU" sz="2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независимость от внешних факторов</a:t>
                      </a:r>
                      <a:endParaRPr lang="ru-RU" sz="2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kern="1200" dirty="0" smtClean="0"/>
                        <a:t>Повышение</a:t>
                      </a:r>
                      <a:r>
                        <a:rPr lang="ru-RU" sz="2600" kern="1200" baseline="0" dirty="0" smtClean="0"/>
                        <a:t> </a:t>
                      </a:r>
                      <a:r>
                        <a:rPr lang="ru-RU" sz="2600" kern="1200" dirty="0" smtClean="0"/>
                        <a:t>жизнеспособности растений за счёт получения признаков от двух родителей. </a:t>
                      </a:r>
                    </a:p>
                    <a:p>
                      <a:endParaRPr lang="ru-RU" sz="2600" dirty="0"/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88640"/>
            <a:ext cx="8229600" cy="5904656"/>
          </a:xfrm>
        </p:spPr>
        <p:txBody>
          <a:bodyPr>
            <a:normAutofit fontScale="92500" lnSpcReduction="20000"/>
          </a:bodyPr>
          <a:lstStyle/>
          <a:p>
            <a:pPr lvl="0" algn="just">
              <a:buNone/>
            </a:pPr>
            <a:r>
              <a:rPr lang="ru-RU" dirty="0" smtClean="0"/>
              <a:t>		7. </a:t>
            </a:r>
            <a:r>
              <a:rPr lang="ru-RU" b="1" dirty="0" smtClean="0"/>
              <a:t>	</a:t>
            </a:r>
            <a:r>
              <a:rPr lang="ru-RU" dirty="0" smtClean="0"/>
              <a:t>Цветок вишни в бутоне закрыли марлевым мешочком. Бутон раскрылся, но плод не образовался. Почему?</a:t>
            </a:r>
          </a:p>
          <a:p>
            <a:pPr lvl="0" algn="just">
              <a:buNone/>
            </a:pPr>
            <a:r>
              <a:rPr lang="ru-RU" b="1" dirty="0" smtClean="0"/>
              <a:t>		Вишня </a:t>
            </a:r>
            <a:r>
              <a:rPr lang="ru-RU" b="1" dirty="0" err="1" smtClean="0"/>
              <a:t>насекомоопыляемая</a:t>
            </a:r>
            <a:r>
              <a:rPr lang="ru-RU" b="1" dirty="0" smtClean="0"/>
              <a:t>.</a:t>
            </a:r>
          </a:p>
          <a:p>
            <a:pPr lvl="0" algn="just">
              <a:buNone/>
            </a:pPr>
            <a:r>
              <a:rPr lang="ru-RU" dirty="0" smtClean="0"/>
              <a:t>		8. У двудомных растений самоопыление невозможно. Почему? </a:t>
            </a:r>
          </a:p>
          <a:p>
            <a:pPr lvl="0" algn="just">
              <a:buNone/>
            </a:pPr>
            <a:r>
              <a:rPr lang="ru-RU" b="1" dirty="0" smtClean="0"/>
              <a:t>		Тычинки и пестики на разных растениях.</a:t>
            </a:r>
          </a:p>
          <a:p>
            <a:pPr lvl="0" algn="just">
              <a:buNone/>
            </a:pPr>
            <a:r>
              <a:rPr lang="ru-RU" b="1" dirty="0" smtClean="0"/>
              <a:t>		</a:t>
            </a:r>
            <a:r>
              <a:rPr lang="ru-RU" dirty="0" smtClean="0"/>
              <a:t>9. Было время, когда в Австралии не произрастал клевер. Привезли семена, посеяли. Клевер рос хорошо, но плодов и семян не давал. Почему? </a:t>
            </a:r>
          </a:p>
          <a:p>
            <a:pPr lvl="0" algn="just">
              <a:buNone/>
            </a:pPr>
            <a:r>
              <a:rPr lang="ru-RU" dirty="0" smtClean="0"/>
              <a:t>		</a:t>
            </a:r>
            <a:r>
              <a:rPr lang="ru-RU" b="1" dirty="0" smtClean="0"/>
              <a:t>Клевер не плодоносил, так как не происходило опыления. Клевер опыляется именно шмелями, а в Австралии их нет. </a:t>
            </a:r>
          </a:p>
          <a:p>
            <a:pPr algn="just">
              <a:buNone/>
            </a:pPr>
            <a:endParaRPr lang="ru-RU" b="1" dirty="0" smtClean="0"/>
          </a:p>
          <a:p>
            <a:pPr algn="just">
              <a:buNone/>
            </a:pPr>
            <a:endParaRPr lang="ru-RU" dirty="0" smtClean="0"/>
          </a:p>
          <a:p>
            <a:pPr lvl="0" algn="just"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7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Домашние творческие задания: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>
            <a:normAutofit/>
          </a:bodyPr>
          <a:lstStyle/>
          <a:p>
            <a:pPr lvl="0" algn="just"/>
            <a:r>
              <a:rPr lang="ru-RU" sz="3600" dirty="0" smtClean="0"/>
              <a:t>выполнить модель цветка с определённым типом опыления;</a:t>
            </a:r>
          </a:p>
          <a:p>
            <a:pPr lvl="0" algn="just"/>
            <a:r>
              <a:rPr lang="ru-RU" sz="3600" dirty="0" smtClean="0"/>
              <a:t>составить кроссворд (10 слов);</a:t>
            </a:r>
          </a:p>
          <a:p>
            <a:pPr algn="just"/>
            <a:r>
              <a:rPr lang="ru-RU" sz="3600" dirty="0" smtClean="0"/>
              <a:t>подготовить доклад «Опыление растений пчёлами. Получение мёда».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357430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tx2">
                    <a:lumMod val="50000"/>
                  </a:schemeClr>
                </a:solidFill>
              </a:rPr>
              <a:t>Спасибо за внимание!</a:t>
            </a:r>
            <a:endParaRPr lang="ru-RU" sz="5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7272808" cy="692696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Способы естественного опыления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1268760"/>
            <a:ext cx="2664296" cy="430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Самоопыление</a:t>
            </a:r>
            <a:endParaRPr lang="ru-RU" sz="2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292080" y="1124744"/>
            <a:ext cx="2664296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Перекрестное</a:t>
            </a:r>
            <a:endParaRPr lang="ru-RU" sz="2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796136" y="1988840"/>
            <a:ext cx="2376264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Биотическое</a:t>
            </a:r>
            <a:endParaRPr lang="ru-RU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059832" y="1988840"/>
            <a:ext cx="2664296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Абиотическое</a:t>
            </a:r>
            <a:endParaRPr lang="ru-RU" sz="2200" b="1" dirty="0"/>
          </a:p>
        </p:txBody>
      </p:sp>
      <p:cxnSp>
        <p:nvCxnSpPr>
          <p:cNvPr id="16" name="Прямая со стрелкой 15"/>
          <p:cNvCxnSpPr>
            <a:stCxn id="2" idx="2"/>
            <a:endCxn id="6" idx="0"/>
          </p:cNvCxnSpPr>
          <p:nvPr/>
        </p:nvCxnSpPr>
        <p:spPr>
          <a:xfrm flipH="1">
            <a:off x="1655676" y="692696"/>
            <a:ext cx="2880320" cy="57606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2" idx="2"/>
            <a:endCxn id="7" idx="0"/>
          </p:cNvCxnSpPr>
          <p:nvPr/>
        </p:nvCxnSpPr>
        <p:spPr>
          <a:xfrm>
            <a:off x="4535996" y="692696"/>
            <a:ext cx="2088232" cy="43204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7" idx="2"/>
            <a:endCxn id="9" idx="0"/>
          </p:cNvCxnSpPr>
          <p:nvPr/>
        </p:nvCxnSpPr>
        <p:spPr>
          <a:xfrm flipH="1">
            <a:off x="4391980" y="1555631"/>
            <a:ext cx="2232248" cy="43320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7" idx="2"/>
            <a:endCxn id="8" idx="0"/>
          </p:cNvCxnSpPr>
          <p:nvPr/>
        </p:nvCxnSpPr>
        <p:spPr>
          <a:xfrm>
            <a:off x="6624228" y="1555631"/>
            <a:ext cx="360040" cy="43320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051720" y="3861048"/>
            <a:ext cx="1944216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/>
              <a:t>Ветром (анемофилия)</a:t>
            </a:r>
            <a:endParaRPr lang="ru-RU" sz="2200" b="1" i="1" dirty="0"/>
          </a:p>
        </p:txBody>
      </p:sp>
      <p:sp>
        <p:nvSpPr>
          <p:cNvPr id="34" name="TextBox 33"/>
          <p:cNvSpPr txBox="1"/>
          <p:nvPr/>
        </p:nvSpPr>
        <p:spPr>
          <a:xfrm>
            <a:off x="251520" y="2924944"/>
            <a:ext cx="1872208" cy="7694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/>
              <a:t>Водой (гидрофилия)</a:t>
            </a:r>
            <a:endParaRPr lang="ru-RU" sz="2200" b="1" i="1" dirty="0"/>
          </a:p>
        </p:txBody>
      </p:sp>
      <p:sp>
        <p:nvSpPr>
          <p:cNvPr id="35" name="TextBox 34"/>
          <p:cNvSpPr txBox="1"/>
          <p:nvPr/>
        </p:nvSpPr>
        <p:spPr>
          <a:xfrm>
            <a:off x="4211960" y="2708920"/>
            <a:ext cx="2232248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/>
              <a:t>Насекомыми (энтомофилия)</a:t>
            </a:r>
            <a:endParaRPr lang="ru-RU" sz="2200" b="1" i="1" dirty="0"/>
          </a:p>
        </p:txBody>
      </p:sp>
      <p:sp>
        <p:nvSpPr>
          <p:cNvPr id="36" name="TextBox 35"/>
          <p:cNvSpPr txBox="1"/>
          <p:nvPr/>
        </p:nvSpPr>
        <p:spPr>
          <a:xfrm>
            <a:off x="7020272" y="2852936"/>
            <a:ext cx="2123728" cy="7694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/>
              <a:t>Птицами (орнитофилия)</a:t>
            </a:r>
            <a:endParaRPr lang="ru-RU" sz="2200" b="1" i="1" dirty="0"/>
          </a:p>
        </p:txBody>
      </p:sp>
      <p:sp>
        <p:nvSpPr>
          <p:cNvPr id="37" name="TextBox 36"/>
          <p:cNvSpPr txBox="1"/>
          <p:nvPr/>
        </p:nvSpPr>
        <p:spPr>
          <a:xfrm>
            <a:off x="5508104" y="4869160"/>
            <a:ext cx="2736304" cy="110799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/>
              <a:t>Млекопитающими (</a:t>
            </a:r>
            <a:r>
              <a:rPr lang="ru-RU" sz="2200" b="1" i="1" dirty="0" err="1" smtClean="0"/>
              <a:t>терофилия</a:t>
            </a:r>
            <a:r>
              <a:rPr lang="ru-RU" sz="2200" b="1" i="1" dirty="0" smtClean="0"/>
              <a:t> и </a:t>
            </a:r>
            <a:r>
              <a:rPr lang="ru-RU" sz="2200" b="1" i="1" dirty="0" err="1" smtClean="0"/>
              <a:t>хироптерофилия</a:t>
            </a:r>
            <a:r>
              <a:rPr lang="ru-RU" sz="2200" b="1" i="1" dirty="0" smtClean="0"/>
              <a:t>)</a:t>
            </a:r>
            <a:endParaRPr lang="ru-RU" sz="2200" b="1" i="1" dirty="0"/>
          </a:p>
        </p:txBody>
      </p:sp>
      <p:cxnSp>
        <p:nvCxnSpPr>
          <p:cNvPr id="72" name="Прямая со стрелкой 71"/>
          <p:cNvCxnSpPr>
            <a:stCxn id="9" idx="2"/>
            <a:endCxn id="33" idx="0"/>
          </p:cNvCxnSpPr>
          <p:nvPr/>
        </p:nvCxnSpPr>
        <p:spPr>
          <a:xfrm flipH="1">
            <a:off x="3023828" y="2419727"/>
            <a:ext cx="1368152" cy="144132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>
            <a:stCxn id="9" idx="2"/>
            <a:endCxn id="34" idx="0"/>
          </p:cNvCxnSpPr>
          <p:nvPr/>
        </p:nvCxnSpPr>
        <p:spPr>
          <a:xfrm flipH="1">
            <a:off x="1187624" y="2419727"/>
            <a:ext cx="3204356" cy="50521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>
            <a:stCxn id="8" idx="2"/>
            <a:endCxn id="35" idx="0"/>
          </p:cNvCxnSpPr>
          <p:nvPr/>
        </p:nvCxnSpPr>
        <p:spPr>
          <a:xfrm flipH="1">
            <a:off x="5328084" y="2419727"/>
            <a:ext cx="1656184" cy="28919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 стрелкой 95"/>
          <p:cNvCxnSpPr>
            <a:stCxn id="8" idx="2"/>
            <a:endCxn id="36" idx="0"/>
          </p:cNvCxnSpPr>
          <p:nvPr/>
        </p:nvCxnSpPr>
        <p:spPr>
          <a:xfrm>
            <a:off x="6984268" y="2419727"/>
            <a:ext cx="1097868" cy="43320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 стрелкой 98"/>
          <p:cNvCxnSpPr/>
          <p:nvPr/>
        </p:nvCxnSpPr>
        <p:spPr>
          <a:xfrm flipH="1">
            <a:off x="6804248" y="2420888"/>
            <a:ext cx="180020" cy="244943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TextBox 201"/>
          <p:cNvSpPr txBox="1"/>
          <p:nvPr/>
        </p:nvSpPr>
        <p:spPr>
          <a:xfrm>
            <a:off x="395536" y="1772816"/>
            <a:ext cx="2304256" cy="7831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Арахис, ячмень, фиалка и др.</a:t>
            </a:r>
            <a:endParaRPr lang="ru-RU" sz="2000" dirty="0"/>
          </a:p>
        </p:txBody>
      </p:sp>
      <p:sp>
        <p:nvSpPr>
          <p:cNvPr id="205" name="TextBox 204"/>
          <p:cNvSpPr txBox="1"/>
          <p:nvPr/>
        </p:nvSpPr>
        <p:spPr>
          <a:xfrm>
            <a:off x="179512" y="3861048"/>
            <a:ext cx="1728192" cy="78319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Роголистник, наяда и др.</a:t>
            </a:r>
            <a:endParaRPr lang="ru-RU" sz="2000" dirty="0"/>
          </a:p>
        </p:txBody>
      </p:sp>
      <p:sp>
        <p:nvSpPr>
          <p:cNvPr id="206" name="TextBox 205"/>
          <p:cNvSpPr txBox="1"/>
          <p:nvPr/>
        </p:nvSpPr>
        <p:spPr>
          <a:xfrm>
            <a:off x="2123728" y="4797152"/>
            <a:ext cx="1728192" cy="78319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Берёза, дуб, осока и др.</a:t>
            </a:r>
            <a:endParaRPr lang="ru-RU" sz="2000" dirty="0"/>
          </a:p>
        </p:txBody>
      </p:sp>
      <p:sp>
        <p:nvSpPr>
          <p:cNvPr id="210" name="TextBox 209"/>
          <p:cNvSpPr txBox="1"/>
          <p:nvPr/>
        </p:nvSpPr>
        <p:spPr>
          <a:xfrm>
            <a:off x="4283968" y="3645024"/>
            <a:ext cx="2088232" cy="11237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слива, копытень, пион, буквица и др.</a:t>
            </a:r>
            <a:endParaRPr lang="ru-RU" sz="2000" dirty="0"/>
          </a:p>
        </p:txBody>
      </p:sp>
      <p:sp>
        <p:nvSpPr>
          <p:cNvPr id="235" name="TextBox 234"/>
          <p:cNvSpPr txBox="1"/>
          <p:nvPr/>
        </p:nvSpPr>
        <p:spPr>
          <a:xfrm>
            <a:off x="7055768" y="3789040"/>
            <a:ext cx="2088232" cy="78319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Канны, </a:t>
            </a:r>
            <a:r>
              <a:rPr lang="ru-RU" sz="2000" dirty="0" err="1" smtClean="0"/>
              <a:t>стрелитции</a:t>
            </a:r>
            <a:r>
              <a:rPr lang="ru-RU" sz="2000" dirty="0" smtClean="0"/>
              <a:t> </a:t>
            </a:r>
            <a:r>
              <a:rPr lang="ru-RU" sz="2000" dirty="0" smtClean="0"/>
              <a:t>и др.</a:t>
            </a:r>
            <a:endParaRPr lang="ru-RU" sz="2000" dirty="0"/>
          </a:p>
        </p:txBody>
      </p:sp>
      <p:sp>
        <p:nvSpPr>
          <p:cNvPr id="238" name="TextBox 237"/>
          <p:cNvSpPr txBox="1"/>
          <p:nvPr/>
        </p:nvSpPr>
        <p:spPr>
          <a:xfrm>
            <a:off x="5796136" y="6074807"/>
            <a:ext cx="1835696" cy="783193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Баобаб, каперсы и др.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796950"/>
          </a:xfrm>
          <a:ln>
            <a:solidFill>
              <a:schemeClr val="tx1"/>
            </a:solidFill>
          </a:ln>
          <a:effectLst/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Самоопыление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9" name="Содержимое 48"/>
          <p:cNvSpPr>
            <a:spLocks noGrp="1"/>
          </p:cNvSpPr>
          <p:nvPr>
            <p:ph idx="1"/>
          </p:nvPr>
        </p:nvSpPr>
        <p:spPr>
          <a:xfrm>
            <a:off x="395536" y="4869160"/>
            <a:ext cx="8291264" cy="1689051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dirty="0" smtClean="0"/>
              <a:t>		Цветки самоопыляющихся растений не имеют нектара, запаха. Тычинки обычно выше пестиков, иногда пыльца созревает ещё в бутоне. 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1268760"/>
            <a:ext cx="2664296" cy="18620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 smtClean="0"/>
              <a:t>Гейтоногамия </a:t>
            </a:r>
            <a:r>
              <a:rPr lang="ru-RU" sz="2300" dirty="0" smtClean="0"/>
              <a:t>(пыльца распространяется в пределах одного растения )</a:t>
            </a:r>
            <a:endParaRPr lang="ru-RU" sz="2300" dirty="0"/>
          </a:p>
        </p:txBody>
      </p:sp>
      <p:sp>
        <p:nvSpPr>
          <p:cNvPr id="7" name="TextBox 6"/>
          <p:cNvSpPr txBox="1"/>
          <p:nvPr/>
        </p:nvSpPr>
        <p:spPr>
          <a:xfrm>
            <a:off x="6156176" y="1124744"/>
            <a:ext cx="2736304" cy="15081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 smtClean="0"/>
              <a:t>Автогамия </a:t>
            </a:r>
            <a:r>
              <a:rPr lang="ru-RU" sz="2300" dirty="0" smtClean="0"/>
              <a:t>(пыльца с тычинок попадает на рыльце пестика того же цветка)</a:t>
            </a:r>
            <a:endParaRPr lang="ru-RU" sz="2300" dirty="0"/>
          </a:p>
        </p:txBody>
      </p:sp>
      <p:cxnSp>
        <p:nvCxnSpPr>
          <p:cNvPr id="16" name="Прямая со стрелкой 15"/>
          <p:cNvCxnSpPr>
            <a:stCxn id="2" idx="2"/>
            <a:endCxn id="6" idx="0"/>
          </p:cNvCxnSpPr>
          <p:nvPr/>
        </p:nvCxnSpPr>
        <p:spPr>
          <a:xfrm flipH="1">
            <a:off x="1655676" y="985590"/>
            <a:ext cx="2998676" cy="28317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2" idx="2"/>
            <a:endCxn id="7" idx="0"/>
          </p:cNvCxnSpPr>
          <p:nvPr/>
        </p:nvCxnSpPr>
        <p:spPr>
          <a:xfrm>
            <a:off x="4654352" y="985590"/>
            <a:ext cx="2869976" cy="13915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2" idx="2"/>
            <a:endCxn id="35" idx="0"/>
          </p:cNvCxnSpPr>
          <p:nvPr/>
        </p:nvCxnSpPr>
        <p:spPr>
          <a:xfrm flipH="1">
            <a:off x="4608004" y="985590"/>
            <a:ext cx="46348" cy="49919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203848" y="1484784"/>
            <a:ext cx="2808312" cy="221599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 smtClean="0"/>
              <a:t>Клейстогамия </a:t>
            </a:r>
            <a:r>
              <a:rPr lang="ru-RU" sz="2300" dirty="0" smtClean="0"/>
              <a:t>(обмен пыльцой между тычинками и пестиками происходит внутри закрытого бутона)</a:t>
            </a:r>
            <a:endParaRPr lang="ru-RU" sz="2300" dirty="0"/>
          </a:p>
        </p:txBody>
      </p:sp>
      <p:sp>
        <p:nvSpPr>
          <p:cNvPr id="202" name="TextBox 201"/>
          <p:cNvSpPr txBox="1"/>
          <p:nvPr/>
        </p:nvSpPr>
        <p:spPr>
          <a:xfrm>
            <a:off x="395536" y="3212976"/>
            <a:ext cx="2448272" cy="85129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dirty="0" err="1" smtClean="0"/>
              <a:t>Людвигия</a:t>
            </a:r>
            <a:r>
              <a:rPr lang="ru-RU" sz="2200" dirty="0" smtClean="0"/>
              <a:t>, кизил и др.</a:t>
            </a:r>
            <a:endParaRPr lang="ru-RU" sz="2200" dirty="0"/>
          </a:p>
        </p:txBody>
      </p:sp>
      <p:sp>
        <p:nvSpPr>
          <p:cNvPr id="210" name="TextBox 209"/>
          <p:cNvSpPr txBox="1"/>
          <p:nvPr/>
        </p:nvSpPr>
        <p:spPr>
          <a:xfrm>
            <a:off x="2987824" y="3861048"/>
            <a:ext cx="3096344" cy="8512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/>
              <a:t>Фиалка лесная, кислица и </a:t>
            </a:r>
            <a:r>
              <a:rPr lang="ru-RU" sz="2200" dirty="0" smtClean="0"/>
              <a:t>др.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8229600" cy="774720"/>
          </a:xfrm>
        </p:spPr>
        <p:txBody>
          <a:bodyPr>
            <a:normAutofit/>
          </a:bodyPr>
          <a:lstStyle/>
          <a:p>
            <a:r>
              <a:rPr lang="ru-RU" sz="3600" b="1" dirty="0" err="1" smtClean="0">
                <a:solidFill>
                  <a:schemeClr val="tx2">
                    <a:lumMod val="50000"/>
                  </a:schemeClr>
                </a:solidFill>
              </a:rPr>
              <a:t>Самоопыляемые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 растения</a:t>
            </a:r>
            <a:endParaRPr lang="ru-RU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9698" name="Picture 2" descr="https://orchidea-shop.ru/base/picts/%D0%A4%D0%B8%D0%B0%D0%BB%D0%BA%D0%B0-%D0%B4%D0%BE%D0%BC%D0%B0%D1%88%D0%BD%D1%8F%D1%8F-%D1%81%D0%B5%D0%BD%D0%BF%D0%BE%D0%BB%D0%B8%D1%8F-%D1%84%D0%BE%D1%82%D0%BE-1024x7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57158" y="1000108"/>
            <a:ext cx="3391987" cy="2527428"/>
          </a:xfrm>
          <a:prstGeom prst="rect">
            <a:avLst/>
          </a:prstGeom>
          <a:noFill/>
        </p:spPr>
      </p:pic>
      <p:pic>
        <p:nvPicPr>
          <p:cNvPr id="29700" name="Picture 4" descr="https://steemitimages.com/p/MvwLKy3SfvJwXFKCRMDAFrt961TggM8zMRbzB42Y6?format=match&amp;mode=f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262665"/>
            <a:ext cx="3286148" cy="2176539"/>
          </a:xfrm>
          <a:prstGeom prst="rect">
            <a:avLst/>
          </a:prstGeom>
          <a:noFill/>
        </p:spPr>
      </p:pic>
      <p:pic>
        <p:nvPicPr>
          <p:cNvPr id="29702" name="Picture 6" descr="https://dachanaladoni.ru/wp-content/uploads/2015/12/yachmen-1-1024x1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3786190"/>
            <a:ext cx="2643206" cy="2643206"/>
          </a:xfrm>
          <a:prstGeom prst="rect">
            <a:avLst/>
          </a:prstGeom>
          <a:noFill/>
        </p:spPr>
      </p:pic>
      <p:pic>
        <p:nvPicPr>
          <p:cNvPr id="29704" name="Picture 8" descr="https://tursar.ru/image/img2964_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071801" y="4071942"/>
            <a:ext cx="2857521" cy="214314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7158" y="3071810"/>
            <a:ext cx="164307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р. Фиалка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1142984"/>
            <a:ext cx="201622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р. Картофель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071802" y="3929066"/>
            <a:ext cx="157220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р. Чилим</a:t>
            </a:r>
            <a:endParaRPr lang="ru-RU" sz="2400" b="1" dirty="0"/>
          </a:p>
        </p:txBody>
      </p:sp>
      <p:pic>
        <p:nvPicPr>
          <p:cNvPr id="13314" name="Picture 2" descr="https://www.plantarium.ru/dat/plants/3/380/433380_66878b2f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776500"/>
            <a:ext cx="2357454" cy="2677217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357290" y="5929330"/>
            <a:ext cx="135732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р. Просо</a:t>
            </a:r>
            <a:endParaRPr lang="ru-RU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164288" y="6072206"/>
            <a:ext cx="169399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р. Ячмень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vsegda-pomnim.com/uploads/posts/2022-04/1650579310_11-vsegda-pomnim-com-p-kak-tsvetet-kizil-foto-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501008"/>
            <a:ext cx="3935475" cy="295232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52400" y="3509962"/>
            <a:ext cx="185738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</a:t>
            </a:r>
            <a:r>
              <a:rPr lang="ru-RU" sz="2400" b="1" dirty="0" smtClean="0"/>
              <a:t>. Кизил</a:t>
            </a:r>
            <a:endParaRPr lang="ru-RU" sz="2400" b="1" dirty="0"/>
          </a:p>
        </p:txBody>
      </p:sp>
      <p:pic>
        <p:nvPicPr>
          <p:cNvPr id="1030" name="Picture 6" descr="https://mykaleidoscope.ru/x/uploads/posts/2022-09/1663165553_56-mykaleidoscope-ru-p-kislitsa-sadovaya-krasivo-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6137" y="3573016"/>
            <a:ext cx="4557863" cy="2848664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4572000" y="3573016"/>
            <a:ext cx="229684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р. </a:t>
            </a:r>
            <a:r>
              <a:rPr lang="ru-RU" sz="2400" b="1" dirty="0" smtClean="0"/>
              <a:t>Кислица</a:t>
            </a:r>
            <a:endParaRPr lang="ru-RU" sz="2400" b="1" dirty="0"/>
          </a:p>
        </p:txBody>
      </p:sp>
      <p:pic>
        <p:nvPicPr>
          <p:cNvPr id="1032" name="Picture 8" descr="https://upload.wikimedia.org/wikipedia/commons/thumb/8/85/Ludwigia_peploides_peploides-1.jpg/1200px-Ludwigia_peploides_peploides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2656"/>
            <a:ext cx="3817707" cy="286328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403920" y="341040"/>
            <a:ext cx="359201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 </a:t>
            </a:r>
            <a:r>
              <a:rPr lang="ru-RU" sz="2400" b="1" dirty="0" err="1" smtClean="0"/>
              <a:t>Людвигия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пеплоидная</a:t>
            </a:r>
            <a:endParaRPr lang="ru-RU" sz="2400" b="1" dirty="0"/>
          </a:p>
        </p:txBody>
      </p:sp>
      <p:pic>
        <p:nvPicPr>
          <p:cNvPr id="1034" name="Picture 10" descr="https://i.artfile.ru/3648x2736_593344_%5Bwww.ArtFile.ru%5D.jpg"/>
          <p:cNvPicPr>
            <a:picLocks noChangeAspect="1" noChangeArrowheads="1"/>
          </p:cNvPicPr>
          <p:nvPr/>
        </p:nvPicPr>
        <p:blipFill>
          <a:blip r:embed="rId5" cstate="print"/>
          <a:srcRect l="15386"/>
          <a:stretch>
            <a:fillRect/>
          </a:stretch>
        </p:blipFill>
        <p:spPr bwMode="auto">
          <a:xfrm>
            <a:off x="5004048" y="260648"/>
            <a:ext cx="3563888" cy="315897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5004048" y="260648"/>
            <a:ext cx="229684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Фиалка лесная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84615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Опыление водой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8674" name="Picture 2" descr="https://www.aqvium.ru/images/plant-new/81.Ceratophyllum-demersum/81-1.Ceratophyllum-demers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1000108"/>
            <a:ext cx="3857652" cy="2893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 descr="https://www.aquamir63.ru/_ph/18/4643228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857628"/>
            <a:ext cx="4165975" cy="2775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57158" y="1142984"/>
            <a:ext cx="227062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р. Роголистник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8596" y="4000504"/>
            <a:ext cx="157163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р. Наяда</a:t>
            </a:r>
            <a:endParaRPr lang="ru-RU" sz="2400" b="1" dirty="0"/>
          </a:p>
        </p:txBody>
      </p:sp>
      <p:pic>
        <p:nvPicPr>
          <p:cNvPr id="23554" name="Picture 2" descr="https://www.akv-home.ru/wp-content/uploads/2011/07/Elodea_canadensis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928802"/>
            <a:ext cx="4007251" cy="451483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000760" y="1285860"/>
            <a:ext cx="157163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р. Элодея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524</Words>
  <Application>Microsoft Office PowerPoint</Application>
  <PresentationFormat>Экран (4:3)</PresentationFormat>
  <Paragraphs>172</Paragraphs>
  <Slides>42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Опыление   цветковых растений</vt:lpstr>
      <vt:lpstr>Слайд 2</vt:lpstr>
      <vt:lpstr>Виды естественного опыления</vt:lpstr>
      <vt:lpstr>Преимущества перекрёстного опыления и самоопыления</vt:lpstr>
      <vt:lpstr>Способы естественного опыления</vt:lpstr>
      <vt:lpstr>Самоопыление</vt:lpstr>
      <vt:lpstr>Самоопыляемые растения</vt:lpstr>
      <vt:lpstr>Слайд 8</vt:lpstr>
      <vt:lpstr>Опыление водой</vt:lpstr>
      <vt:lpstr>Опыление валлиснерии водой</vt:lpstr>
      <vt:lpstr>Опыление ветром</vt:lpstr>
      <vt:lpstr>Слайд 12</vt:lpstr>
      <vt:lpstr>Насекомые-опылители</vt:lpstr>
      <vt:lpstr>Слайд 14</vt:lpstr>
      <vt:lpstr>Насекомоопыляемые растения</vt:lpstr>
      <vt:lpstr>Слайд 16</vt:lpstr>
      <vt:lpstr>Раффлезия Арнольди  опыляется мухами,  привлекая их запахом тухлого мяса</vt:lpstr>
      <vt:lpstr>Львиный зев и клевер  опыляются только шмелями</vt:lpstr>
      <vt:lpstr>Виктория Амазонская  опыляется жуками</vt:lpstr>
      <vt:lpstr>Сравнительная характеристика  способов опыления</vt:lpstr>
      <vt:lpstr>Опыление млекопитающими</vt:lpstr>
      <vt:lpstr>Опыление птицами </vt:lpstr>
      <vt:lpstr>Слайд 23</vt:lpstr>
      <vt:lpstr>Как и для чего проводят  искусственное опыление? </vt:lpstr>
      <vt:lpstr>Русские учёные-селекционеры</vt:lpstr>
      <vt:lpstr>Контроль знаний</vt:lpstr>
      <vt:lpstr>Определите  способ опыления растений  по строению цветков и соцветий</vt:lpstr>
      <vt:lpstr>1. Орешник</vt:lpstr>
      <vt:lpstr>2. Раффлезия</vt:lpstr>
      <vt:lpstr>3. Роза</vt:lpstr>
      <vt:lpstr>4. Томат</vt:lpstr>
      <vt:lpstr>5. Тополь</vt:lpstr>
      <vt:lpstr>6. Черёмуха</vt:lpstr>
      <vt:lpstr>7. Горох</vt:lpstr>
      <vt:lpstr>Слайд 35</vt:lpstr>
      <vt:lpstr>Ключ:</vt:lpstr>
      <vt:lpstr>Биологические задачи</vt:lpstr>
      <vt:lpstr>Слайд 38</vt:lpstr>
      <vt:lpstr>Слайд 39</vt:lpstr>
      <vt:lpstr>Слайд 40</vt:lpstr>
      <vt:lpstr>Домашние творческие задания:</vt:lpstr>
      <vt:lpstr>Спасибо за внимание!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Опыление</dc:title>
  <dc:creator>Windows User</dc:creator>
  <cp:lastModifiedBy>79107</cp:lastModifiedBy>
  <cp:revision>55</cp:revision>
  <dcterms:created xsi:type="dcterms:W3CDTF">2021-01-24T18:38:10Z</dcterms:created>
  <dcterms:modified xsi:type="dcterms:W3CDTF">2023-11-01T18:31:53Z</dcterms:modified>
</cp:coreProperties>
</file>