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6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B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 snapToGrid="0">
      <p:cViewPr varScale="1">
        <p:scale>
          <a:sx n="55" d="100"/>
          <a:sy n="55" d="100"/>
        </p:scale>
        <p:origin x="-78" y="-9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D59CA1-37B5-4B99-846B-FA78CBBD1850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37B30BE-5BD2-44B8-98B5-74763C621B4D}">
      <dgm:prSet phldrT="[Текст]" phldr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 dirty="0"/>
        </a:p>
      </dgm:t>
    </dgm:pt>
    <dgm:pt modelId="{EEB8E081-F22F-49B9-851F-DCBE374CAAF6}" type="parTrans" cxnId="{15B7067B-315F-4695-B087-1C51C0B7C073}">
      <dgm:prSet/>
      <dgm:spPr/>
      <dgm:t>
        <a:bodyPr/>
        <a:lstStyle/>
        <a:p>
          <a:endParaRPr lang="ru-RU"/>
        </a:p>
      </dgm:t>
    </dgm:pt>
    <dgm:pt modelId="{79BE36B0-7B5B-44FD-A7B6-CC7D4DA298E6}" type="sibTrans" cxnId="{15B7067B-315F-4695-B087-1C51C0B7C073}">
      <dgm:prSet/>
      <dgm:spPr/>
      <dgm:t>
        <a:bodyPr/>
        <a:lstStyle/>
        <a:p>
          <a:endParaRPr lang="ru-RU"/>
        </a:p>
      </dgm:t>
    </dgm:pt>
    <dgm:pt modelId="{AC5EA7EB-0B53-4959-B9F6-4836321A25EE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Возраст от 10 до 60 лет. А сейчас возраст от 6 до 70 лет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B37324-5493-4519-8FB7-D903C2FBD3A3}" type="parTrans" cxnId="{A29F33D3-58F7-4790-BF0C-071C75B7F709}">
      <dgm:prSet/>
      <dgm:spPr/>
      <dgm:t>
        <a:bodyPr/>
        <a:lstStyle/>
        <a:p>
          <a:endParaRPr lang="ru-RU"/>
        </a:p>
      </dgm:t>
    </dgm:pt>
    <dgm:pt modelId="{76CD3719-FD2E-49E5-9F95-122FC9F23B28}" type="sibTrans" cxnId="{A29F33D3-58F7-4790-BF0C-071C75B7F709}">
      <dgm:prSet/>
      <dgm:spPr/>
      <dgm:t>
        <a:bodyPr/>
        <a:lstStyle/>
        <a:p>
          <a:endParaRPr lang="ru-RU"/>
        </a:p>
      </dgm:t>
    </dgm:pt>
    <dgm:pt modelId="{33F464D6-5D29-485C-A828-DF36EE61C3AA}">
      <dgm:prSet phldrT="[Текст]" phldr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 dirty="0"/>
        </a:p>
      </dgm:t>
    </dgm:pt>
    <dgm:pt modelId="{A263B5C1-AADF-4F13-99EE-0AAB7B9CAAE2}" type="parTrans" cxnId="{C72B67D3-F9D2-46B3-B6C0-BF4DD45B2C2B}">
      <dgm:prSet/>
      <dgm:spPr/>
      <dgm:t>
        <a:bodyPr/>
        <a:lstStyle/>
        <a:p>
          <a:endParaRPr lang="ru-RU"/>
        </a:p>
      </dgm:t>
    </dgm:pt>
    <dgm:pt modelId="{745758CF-7EEA-4D4C-9B9F-9ECA4F829F30}" type="sibTrans" cxnId="{C72B67D3-F9D2-46B3-B6C0-BF4DD45B2C2B}">
      <dgm:prSet/>
      <dgm:spPr/>
      <dgm:t>
        <a:bodyPr/>
        <a:lstStyle/>
        <a:p>
          <a:endParaRPr lang="ru-RU"/>
        </a:p>
      </dgm:t>
    </dgm:pt>
    <dgm:pt modelId="{16504143-7CFB-459D-90E7-5AB216AB60E1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каждой возрастной группы установлены соответствующие требования и нормативы физической подготовки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280427-C808-4D61-972E-E79EFA0FBE08}" type="parTrans" cxnId="{DDFDDA09-9B3D-49AC-B450-2CE2BE6C5D58}">
      <dgm:prSet/>
      <dgm:spPr/>
      <dgm:t>
        <a:bodyPr/>
        <a:lstStyle/>
        <a:p>
          <a:endParaRPr lang="ru-RU"/>
        </a:p>
      </dgm:t>
    </dgm:pt>
    <dgm:pt modelId="{17667DC1-AAF2-4D26-AEDC-40441E0949DA}" type="sibTrans" cxnId="{DDFDDA09-9B3D-49AC-B450-2CE2BE6C5D58}">
      <dgm:prSet/>
      <dgm:spPr/>
      <dgm:t>
        <a:bodyPr/>
        <a:lstStyle/>
        <a:p>
          <a:endParaRPr lang="ru-RU"/>
        </a:p>
      </dgm:t>
    </dgm:pt>
    <dgm:pt modelId="{E1A8E10A-1C0E-4522-A38A-ECB660AFAEA5}">
      <dgm:prSet phldrT="[Текст]" phldr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83CADC1B-240D-400D-AB5E-39666D4DD2CE}" type="parTrans" cxnId="{1C5AED95-1713-4000-8E9E-23B02E9DF41B}">
      <dgm:prSet/>
      <dgm:spPr/>
      <dgm:t>
        <a:bodyPr/>
        <a:lstStyle/>
        <a:p>
          <a:endParaRPr lang="ru-RU"/>
        </a:p>
      </dgm:t>
    </dgm:pt>
    <dgm:pt modelId="{BD6BCEAC-B36B-4355-9E9E-E65F6D0EF061}" type="sibTrans" cxnId="{1C5AED95-1713-4000-8E9E-23B02E9DF41B}">
      <dgm:prSet/>
      <dgm:spPr/>
      <dgm:t>
        <a:bodyPr/>
        <a:lstStyle/>
        <a:p>
          <a:endParaRPr lang="ru-RU"/>
        </a:p>
      </dgm:t>
    </dgm:pt>
    <dgm:pt modelId="{D0C8E97B-4F78-4ABB-B407-AA3884191673}">
      <dgm:prSet phldrT="[Текст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Золотые и серебряные значки ГТО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365E16-8910-452F-A563-B932777CF038}" type="parTrans" cxnId="{4A511711-DB6F-4EC3-8253-FE795E57E422}">
      <dgm:prSet/>
      <dgm:spPr/>
      <dgm:t>
        <a:bodyPr/>
        <a:lstStyle/>
        <a:p>
          <a:endParaRPr lang="ru-RU"/>
        </a:p>
      </dgm:t>
    </dgm:pt>
    <dgm:pt modelId="{AB678C46-B015-416D-B99D-E44267979147}" type="sibTrans" cxnId="{4A511711-DB6F-4EC3-8253-FE795E57E422}">
      <dgm:prSet/>
      <dgm:spPr/>
      <dgm:t>
        <a:bodyPr/>
        <a:lstStyle/>
        <a:p>
          <a:endParaRPr lang="ru-RU"/>
        </a:p>
      </dgm:t>
    </dgm:pt>
    <dgm:pt modelId="{A0EBEE6A-8858-4D52-A135-C1FFD25CE04A}" type="pres">
      <dgm:prSet presAssocID="{D3D59CA1-37B5-4B99-846B-FA78CBBD18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FB3D7F-7519-4CD0-8101-509B0CE3B448}" type="pres">
      <dgm:prSet presAssocID="{837B30BE-5BD2-44B8-98B5-74763C621B4D}" presName="composite" presStyleCnt="0"/>
      <dgm:spPr/>
    </dgm:pt>
    <dgm:pt modelId="{74C72C53-FD6D-4129-B3C4-521072C6A3B7}" type="pres">
      <dgm:prSet presAssocID="{837B30BE-5BD2-44B8-98B5-74763C621B4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E16AF-182F-4CE1-9F33-649F1300A198}" type="pres">
      <dgm:prSet presAssocID="{837B30BE-5BD2-44B8-98B5-74763C621B4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EE50E-674B-4FD3-B159-F6FC35E5D32B}" type="pres">
      <dgm:prSet presAssocID="{79BE36B0-7B5B-44FD-A7B6-CC7D4DA298E6}" presName="sp" presStyleCnt="0"/>
      <dgm:spPr/>
    </dgm:pt>
    <dgm:pt modelId="{3B5516AD-34EA-4287-AD60-36E8E165FAF3}" type="pres">
      <dgm:prSet presAssocID="{33F464D6-5D29-485C-A828-DF36EE61C3AA}" presName="composite" presStyleCnt="0"/>
      <dgm:spPr/>
    </dgm:pt>
    <dgm:pt modelId="{70355FAB-8FAD-44EA-97C2-6D7FFE6E3BFF}" type="pres">
      <dgm:prSet presAssocID="{33F464D6-5D29-485C-A828-DF36EE61C3A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4CA7A-9446-4A56-8C89-2F8C86F843C5}" type="pres">
      <dgm:prSet presAssocID="{33F464D6-5D29-485C-A828-DF36EE61C3A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EC5F4-2C9E-4122-83FF-8983A3BD99AB}" type="pres">
      <dgm:prSet presAssocID="{745758CF-7EEA-4D4C-9B9F-9ECA4F829F30}" presName="sp" presStyleCnt="0"/>
      <dgm:spPr/>
    </dgm:pt>
    <dgm:pt modelId="{F32ABB33-A4F7-4DE0-9419-DA4E6F9EC91C}" type="pres">
      <dgm:prSet presAssocID="{E1A8E10A-1C0E-4522-A38A-ECB660AFAEA5}" presName="composite" presStyleCnt="0"/>
      <dgm:spPr/>
    </dgm:pt>
    <dgm:pt modelId="{0B380401-D1CB-4B32-BD0E-2BE8B562DAEF}" type="pres">
      <dgm:prSet presAssocID="{E1A8E10A-1C0E-4522-A38A-ECB660AFAEA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1EF74-5277-47F9-B33D-3C46212A3D0D}" type="pres">
      <dgm:prSet presAssocID="{E1A8E10A-1C0E-4522-A38A-ECB660AFAEA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CF67FA-DBB7-40D0-8268-3EF6C3F1EC1E}" type="presOf" srcId="{16504143-7CFB-459D-90E7-5AB216AB60E1}" destId="{DD54CA7A-9446-4A56-8C89-2F8C86F843C5}" srcOrd="0" destOrd="0" presId="urn:microsoft.com/office/officeart/2005/8/layout/chevron2"/>
    <dgm:cxn modelId="{AE305BB5-3388-4FBA-A7F8-8A1FD5D314F8}" type="presOf" srcId="{E1A8E10A-1C0E-4522-A38A-ECB660AFAEA5}" destId="{0B380401-D1CB-4B32-BD0E-2BE8B562DAEF}" srcOrd="0" destOrd="0" presId="urn:microsoft.com/office/officeart/2005/8/layout/chevron2"/>
    <dgm:cxn modelId="{4A511711-DB6F-4EC3-8253-FE795E57E422}" srcId="{E1A8E10A-1C0E-4522-A38A-ECB660AFAEA5}" destId="{D0C8E97B-4F78-4ABB-B407-AA3884191673}" srcOrd="0" destOrd="0" parTransId="{F2365E16-8910-452F-A563-B932777CF038}" sibTransId="{AB678C46-B015-416D-B99D-E44267979147}"/>
    <dgm:cxn modelId="{C72B67D3-F9D2-46B3-B6C0-BF4DD45B2C2B}" srcId="{D3D59CA1-37B5-4B99-846B-FA78CBBD1850}" destId="{33F464D6-5D29-485C-A828-DF36EE61C3AA}" srcOrd="1" destOrd="0" parTransId="{A263B5C1-AADF-4F13-99EE-0AAB7B9CAAE2}" sibTransId="{745758CF-7EEA-4D4C-9B9F-9ECA4F829F30}"/>
    <dgm:cxn modelId="{A76E00D7-25D3-4C05-BC46-80DD2CBFA934}" type="presOf" srcId="{33F464D6-5D29-485C-A828-DF36EE61C3AA}" destId="{70355FAB-8FAD-44EA-97C2-6D7FFE6E3BFF}" srcOrd="0" destOrd="0" presId="urn:microsoft.com/office/officeart/2005/8/layout/chevron2"/>
    <dgm:cxn modelId="{A29F33D3-58F7-4790-BF0C-071C75B7F709}" srcId="{837B30BE-5BD2-44B8-98B5-74763C621B4D}" destId="{AC5EA7EB-0B53-4959-B9F6-4836321A25EE}" srcOrd="0" destOrd="0" parTransId="{92B37324-5493-4519-8FB7-D903C2FBD3A3}" sibTransId="{76CD3719-FD2E-49E5-9F95-122FC9F23B28}"/>
    <dgm:cxn modelId="{28FD6452-7E59-4D12-9693-265F6158172C}" type="presOf" srcId="{837B30BE-5BD2-44B8-98B5-74763C621B4D}" destId="{74C72C53-FD6D-4129-B3C4-521072C6A3B7}" srcOrd="0" destOrd="0" presId="urn:microsoft.com/office/officeart/2005/8/layout/chevron2"/>
    <dgm:cxn modelId="{F63666D6-4FEA-4060-A428-E8D9A54D7F20}" type="presOf" srcId="{D0C8E97B-4F78-4ABB-B407-AA3884191673}" destId="{0391EF74-5277-47F9-B33D-3C46212A3D0D}" srcOrd="0" destOrd="0" presId="urn:microsoft.com/office/officeart/2005/8/layout/chevron2"/>
    <dgm:cxn modelId="{DDFDDA09-9B3D-49AC-B450-2CE2BE6C5D58}" srcId="{33F464D6-5D29-485C-A828-DF36EE61C3AA}" destId="{16504143-7CFB-459D-90E7-5AB216AB60E1}" srcOrd="0" destOrd="0" parTransId="{B2280427-C808-4D61-972E-E79EFA0FBE08}" sibTransId="{17667DC1-AAF2-4D26-AEDC-40441E0949DA}"/>
    <dgm:cxn modelId="{0D9D2228-6A61-4CB4-B002-1D16339CB09C}" type="presOf" srcId="{AC5EA7EB-0B53-4959-B9F6-4836321A25EE}" destId="{C39E16AF-182F-4CE1-9F33-649F1300A198}" srcOrd="0" destOrd="0" presId="urn:microsoft.com/office/officeart/2005/8/layout/chevron2"/>
    <dgm:cxn modelId="{1C5AED95-1713-4000-8E9E-23B02E9DF41B}" srcId="{D3D59CA1-37B5-4B99-846B-FA78CBBD1850}" destId="{E1A8E10A-1C0E-4522-A38A-ECB660AFAEA5}" srcOrd="2" destOrd="0" parTransId="{83CADC1B-240D-400D-AB5E-39666D4DD2CE}" sibTransId="{BD6BCEAC-B36B-4355-9E9E-E65F6D0EF061}"/>
    <dgm:cxn modelId="{15B7067B-315F-4695-B087-1C51C0B7C073}" srcId="{D3D59CA1-37B5-4B99-846B-FA78CBBD1850}" destId="{837B30BE-5BD2-44B8-98B5-74763C621B4D}" srcOrd="0" destOrd="0" parTransId="{EEB8E081-F22F-49B9-851F-DCBE374CAAF6}" sibTransId="{79BE36B0-7B5B-44FD-A7B6-CC7D4DA298E6}"/>
    <dgm:cxn modelId="{5B027C3D-50F2-4D74-AF31-C52E73950E48}" type="presOf" srcId="{D3D59CA1-37B5-4B99-846B-FA78CBBD1850}" destId="{A0EBEE6A-8858-4D52-A135-C1FFD25CE04A}" srcOrd="0" destOrd="0" presId="urn:microsoft.com/office/officeart/2005/8/layout/chevron2"/>
    <dgm:cxn modelId="{AE137283-0276-4D3C-ADC0-F0168F964FA9}" type="presParOf" srcId="{A0EBEE6A-8858-4D52-A135-C1FFD25CE04A}" destId="{FAFB3D7F-7519-4CD0-8101-509B0CE3B448}" srcOrd="0" destOrd="0" presId="urn:microsoft.com/office/officeart/2005/8/layout/chevron2"/>
    <dgm:cxn modelId="{609F6EA5-0D0D-46C8-8E34-4D297B096EC1}" type="presParOf" srcId="{FAFB3D7F-7519-4CD0-8101-509B0CE3B448}" destId="{74C72C53-FD6D-4129-B3C4-521072C6A3B7}" srcOrd="0" destOrd="0" presId="urn:microsoft.com/office/officeart/2005/8/layout/chevron2"/>
    <dgm:cxn modelId="{22A39DEC-EAF5-470D-924D-00FBDFA37C58}" type="presParOf" srcId="{FAFB3D7F-7519-4CD0-8101-509B0CE3B448}" destId="{C39E16AF-182F-4CE1-9F33-649F1300A198}" srcOrd="1" destOrd="0" presId="urn:microsoft.com/office/officeart/2005/8/layout/chevron2"/>
    <dgm:cxn modelId="{DB3EF0C9-ED92-413B-A419-D82494B85248}" type="presParOf" srcId="{A0EBEE6A-8858-4D52-A135-C1FFD25CE04A}" destId="{516EE50E-674B-4FD3-B159-F6FC35E5D32B}" srcOrd="1" destOrd="0" presId="urn:microsoft.com/office/officeart/2005/8/layout/chevron2"/>
    <dgm:cxn modelId="{313C3D9A-BA82-4C6E-9CF8-F3C2AA57F06E}" type="presParOf" srcId="{A0EBEE6A-8858-4D52-A135-C1FFD25CE04A}" destId="{3B5516AD-34EA-4287-AD60-36E8E165FAF3}" srcOrd="2" destOrd="0" presId="urn:microsoft.com/office/officeart/2005/8/layout/chevron2"/>
    <dgm:cxn modelId="{04361C40-2A5E-487A-A5B4-BA21ACBF99ED}" type="presParOf" srcId="{3B5516AD-34EA-4287-AD60-36E8E165FAF3}" destId="{70355FAB-8FAD-44EA-97C2-6D7FFE6E3BFF}" srcOrd="0" destOrd="0" presId="urn:microsoft.com/office/officeart/2005/8/layout/chevron2"/>
    <dgm:cxn modelId="{13FD5326-ACBB-40A4-9A1B-C1CD2F742468}" type="presParOf" srcId="{3B5516AD-34EA-4287-AD60-36E8E165FAF3}" destId="{DD54CA7A-9446-4A56-8C89-2F8C86F843C5}" srcOrd="1" destOrd="0" presId="urn:microsoft.com/office/officeart/2005/8/layout/chevron2"/>
    <dgm:cxn modelId="{33D06A77-8B73-43A1-9710-A5136D3625E8}" type="presParOf" srcId="{A0EBEE6A-8858-4D52-A135-C1FFD25CE04A}" destId="{CC1EC5F4-2C9E-4122-83FF-8983A3BD99AB}" srcOrd="3" destOrd="0" presId="urn:microsoft.com/office/officeart/2005/8/layout/chevron2"/>
    <dgm:cxn modelId="{DC3F57C7-55CE-49C4-8426-FE185870AD2C}" type="presParOf" srcId="{A0EBEE6A-8858-4D52-A135-C1FFD25CE04A}" destId="{F32ABB33-A4F7-4DE0-9419-DA4E6F9EC91C}" srcOrd="4" destOrd="0" presId="urn:microsoft.com/office/officeart/2005/8/layout/chevron2"/>
    <dgm:cxn modelId="{C66C9140-5809-437C-B6AB-670A1E02A9A4}" type="presParOf" srcId="{F32ABB33-A4F7-4DE0-9419-DA4E6F9EC91C}" destId="{0B380401-D1CB-4B32-BD0E-2BE8B562DAEF}" srcOrd="0" destOrd="0" presId="urn:microsoft.com/office/officeart/2005/8/layout/chevron2"/>
    <dgm:cxn modelId="{DF61E173-9AD7-4C43-9A16-E6A7F35FDA63}" type="presParOf" srcId="{F32ABB33-A4F7-4DE0-9419-DA4E6F9EC91C}" destId="{0391EF74-5277-47F9-B33D-3C46212A3D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D33D73-0C39-4E2A-860B-9C725E730DCB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D86F04-EAB3-46C4-986C-B17162C4D6FF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воссоздать систему ГТО в новом формате с современными нормативами, которые будут соответствовать уровню физического развития ребёнка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83B8FF-166A-45E8-86A9-243E19811E4D}" type="parTrans" cxnId="{D4ABD54F-CAC1-4682-8C06-F7ADE81A27B3}">
      <dgm:prSet/>
      <dgm:spPr/>
      <dgm:t>
        <a:bodyPr/>
        <a:lstStyle/>
        <a:p>
          <a:endParaRPr lang="ru-RU"/>
        </a:p>
      </dgm:t>
    </dgm:pt>
    <dgm:pt modelId="{B25FCB3C-4124-4B56-828B-EAE6E713D1D0}" type="sibTrans" cxnId="{D4ABD54F-CAC1-4682-8C06-F7ADE81A27B3}">
      <dgm:prSet/>
      <dgm:spPr/>
      <dgm:t>
        <a:bodyPr/>
        <a:lstStyle/>
        <a:p>
          <a:endParaRPr lang="ru-RU"/>
        </a:p>
      </dgm:t>
    </dgm:pt>
    <dgm:pt modelId="{3EFC3CCA-6478-4050-9AAE-04D8D9FEEE53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вносить оценку уровня физической подготовки школьника в аттестат и учитывать её при поступлении в ВУЗы.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91838D-EAAC-4219-8644-87DE5DB2FD10}" type="parTrans" cxnId="{B60E9D9B-E4D3-434F-A2B4-F838EFEF3661}">
      <dgm:prSet/>
      <dgm:spPr/>
      <dgm:t>
        <a:bodyPr/>
        <a:lstStyle/>
        <a:p>
          <a:endParaRPr lang="ru-RU"/>
        </a:p>
      </dgm:t>
    </dgm:pt>
    <dgm:pt modelId="{6E61F59E-1C93-4BEF-B019-43944F62341B}" type="sibTrans" cxnId="{B60E9D9B-E4D3-434F-A2B4-F838EFEF3661}">
      <dgm:prSet/>
      <dgm:spPr/>
      <dgm:t>
        <a:bodyPr/>
        <a:lstStyle/>
        <a:p>
          <a:endParaRPr lang="ru-RU"/>
        </a:p>
      </dgm:t>
    </dgm:pt>
    <dgm:pt modelId="{D05F1FA6-7B78-4C7E-A43C-357C7BE9E92C}" type="pres">
      <dgm:prSet presAssocID="{C4D33D73-0C39-4E2A-860B-9C725E730D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979BC0-9C5E-4C70-9603-AE44393FDEE7}" type="pres">
      <dgm:prSet presAssocID="{D9D86F04-EAB3-46C4-986C-B17162C4D6FF}" presName="node" presStyleLbl="node1" presStyleIdx="0" presStyleCnt="2" custScaleX="186861" custScaleY="58931" custLinFactNeighborX="1413" custLinFactNeighborY="-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D4C0C-A877-4699-9593-0CD16F74CF4A}" type="pres">
      <dgm:prSet presAssocID="{B25FCB3C-4124-4B56-828B-EAE6E713D1D0}" presName="sibTrans" presStyleCnt="0"/>
      <dgm:spPr/>
    </dgm:pt>
    <dgm:pt modelId="{57947FED-B1C8-4376-9CFB-E01680E7F180}" type="pres">
      <dgm:prSet presAssocID="{3EFC3CCA-6478-4050-9AAE-04D8D9FEEE53}" presName="node" presStyleLbl="node1" presStyleIdx="1" presStyleCnt="2" custScaleX="186714" custScaleY="55836" custLinFactNeighborX="1413" custLinFactNeighborY="-4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5E045E-D8A2-4DDE-BFC9-9A69BEC3FA28}" type="presOf" srcId="{3EFC3CCA-6478-4050-9AAE-04D8D9FEEE53}" destId="{57947FED-B1C8-4376-9CFB-E01680E7F180}" srcOrd="0" destOrd="0" presId="urn:microsoft.com/office/officeart/2005/8/layout/default#2"/>
    <dgm:cxn modelId="{D4ABD54F-CAC1-4682-8C06-F7ADE81A27B3}" srcId="{C4D33D73-0C39-4E2A-860B-9C725E730DCB}" destId="{D9D86F04-EAB3-46C4-986C-B17162C4D6FF}" srcOrd="0" destOrd="0" parTransId="{DF83B8FF-166A-45E8-86A9-243E19811E4D}" sibTransId="{B25FCB3C-4124-4B56-828B-EAE6E713D1D0}"/>
    <dgm:cxn modelId="{44268626-C301-428C-9582-BD389190F441}" type="presOf" srcId="{D9D86F04-EAB3-46C4-986C-B17162C4D6FF}" destId="{DD979BC0-9C5E-4C70-9603-AE44393FDEE7}" srcOrd="0" destOrd="0" presId="urn:microsoft.com/office/officeart/2005/8/layout/default#2"/>
    <dgm:cxn modelId="{AE366AE6-B41E-4545-BCDC-E203BD2EABCB}" type="presOf" srcId="{C4D33D73-0C39-4E2A-860B-9C725E730DCB}" destId="{D05F1FA6-7B78-4C7E-A43C-357C7BE9E92C}" srcOrd="0" destOrd="0" presId="urn:microsoft.com/office/officeart/2005/8/layout/default#2"/>
    <dgm:cxn modelId="{B60E9D9B-E4D3-434F-A2B4-F838EFEF3661}" srcId="{C4D33D73-0C39-4E2A-860B-9C725E730DCB}" destId="{3EFC3CCA-6478-4050-9AAE-04D8D9FEEE53}" srcOrd="1" destOrd="0" parTransId="{EE91838D-EAAC-4219-8644-87DE5DB2FD10}" sibTransId="{6E61F59E-1C93-4BEF-B019-43944F62341B}"/>
    <dgm:cxn modelId="{9CA6DDCD-EBC2-4687-844A-D6A352E9AE29}" type="presParOf" srcId="{D05F1FA6-7B78-4C7E-A43C-357C7BE9E92C}" destId="{DD979BC0-9C5E-4C70-9603-AE44393FDEE7}" srcOrd="0" destOrd="0" presId="urn:microsoft.com/office/officeart/2005/8/layout/default#2"/>
    <dgm:cxn modelId="{479DA27C-F29E-4F9A-835C-FB23C47DC8A8}" type="presParOf" srcId="{D05F1FA6-7B78-4C7E-A43C-357C7BE9E92C}" destId="{201D4C0C-A877-4699-9593-0CD16F74CF4A}" srcOrd="1" destOrd="0" presId="urn:microsoft.com/office/officeart/2005/8/layout/default#2"/>
    <dgm:cxn modelId="{402AD9E7-284E-4980-9691-9A3271267046}" type="presParOf" srcId="{D05F1FA6-7B78-4C7E-A43C-357C7BE9E92C}" destId="{57947FED-B1C8-4376-9CFB-E01680E7F180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72C53-FD6D-4129-B3C4-521072C6A3B7}">
      <dsp:nvSpPr>
        <dsp:cNvPr id="0" name=""/>
        <dsp:cNvSpPr/>
      </dsp:nvSpPr>
      <dsp:spPr>
        <a:xfrm rot="5400000">
          <a:off x="-176193" y="177758"/>
          <a:ext cx="1174625" cy="822238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1" y="412683"/>
        <a:ext cx="822238" cy="352387"/>
      </dsp:txXfrm>
    </dsp:sp>
    <dsp:sp modelId="{C39E16AF-182F-4CE1-9F33-649F1300A198}">
      <dsp:nvSpPr>
        <dsp:cNvPr id="0" name=""/>
        <dsp:cNvSpPr/>
      </dsp:nvSpPr>
      <dsp:spPr>
        <a:xfrm rot="5400000">
          <a:off x="5038721" y="-4214919"/>
          <a:ext cx="763506" cy="9196473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Возраст от 10 до 60 лет. А сейчас возраст от 6 до 70 лет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22238" y="38835"/>
        <a:ext cx="9159202" cy="688964"/>
      </dsp:txXfrm>
    </dsp:sp>
    <dsp:sp modelId="{70355FAB-8FAD-44EA-97C2-6D7FFE6E3BFF}">
      <dsp:nvSpPr>
        <dsp:cNvPr id="0" name=""/>
        <dsp:cNvSpPr/>
      </dsp:nvSpPr>
      <dsp:spPr>
        <a:xfrm rot="5400000">
          <a:off x="-176193" y="1150980"/>
          <a:ext cx="1174625" cy="822238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accent4">
              <a:hueOff val="9820237"/>
              <a:satOff val="-92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1" y="1385905"/>
        <a:ext cx="822238" cy="352387"/>
      </dsp:txXfrm>
    </dsp:sp>
    <dsp:sp modelId="{DD54CA7A-9446-4A56-8C89-2F8C86F843C5}">
      <dsp:nvSpPr>
        <dsp:cNvPr id="0" name=""/>
        <dsp:cNvSpPr/>
      </dsp:nvSpPr>
      <dsp:spPr>
        <a:xfrm rot="5400000">
          <a:off x="5038721" y="-3241696"/>
          <a:ext cx="763506" cy="9196473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5875" cap="rnd" cmpd="sng" algn="ctr">
          <a:solidFill>
            <a:schemeClr val="accent4">
              <a:hueOff val="9820237"/>
              <a:satOff val="-92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каждой возрастной группы установлены соответствующие требования и нормативы физической подготовки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22238" y="1012058"/>
        <a:ext cx="9159202" cy="688964"/>
      </dsp:txXfrm>
    </dsp:sp>
    <dsp:sp modelId="{0B380401-D1CB-4B32-BD0E-2BE8B562DAEF}">
      <dsp:nvSpPr>
        <dsp:cNvPr id="0" name=""/>
        <dsp:cNvSpPr/>
      </dsp:nvSpPr>
      <dsp:spPr>
        <a:xfrm rot="5400000">
          <a:off x="-176193" y="2124203"/>
          <a:ext cx="1174625" cy="822238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5875" cap="rnd" cmpd="sng" algn="ctr">
          <a:solidFill>
            <a:schemeClr val="accent4">
              <a:hueOff val="19640475"/>
              <a:satOff val="-1845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1" y="2359128"/>
        <a:ext cx="822238" cy="352387"/>
      </dsp:txXfrm>
    </dsp:sp>
    <dsp:sp modelId="{0391EF74-5277-47F9-B33D-3C46212A3D0D}">
      <dsp:nvSpPr>
        <dsp:cNvPr id="0" name=""/>
        <dsp:cNvSpPr/>
      </dsp:nvSpPr>
      <dsp:spPr>
        <a:xfrm rot="5400000">
          <a:off x="5038721" y="-2268473"/>
          <a:ext cx="763506" cy="9196473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15875" cap="rnd" cmpd="sng" algn="ctr">
          <a:solidFill>
            <a:schemeClr val="accent4">
              <a:hueOff val="19640475"/>
              <a:satOff val="-1845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Золотые и серебряные значки ГТО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22238" y="1985281"/>
        <a:ext cx="9159202" cy="688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79BC0-9C5E-4C70-9603-AE44393FDEE7}">
      <dsp:nvSpPr>
        <dsp:cNvPr id="0" name=""/>
        <dsp:cNvSpPr/>
      </dsp:nvSpPr>
      <dsp:spPr>
        <a:xfrm>
          <a:off x="16" y="157673"/>
          <a:ext cx="9888520" cy="1871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воссоздать систему ГТО в новом формате с современными нормативами, которые будут соответствовать уровню физического развития ребёнка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" y="157673"/>
        <a:ext cx="9888520" cy="1871146"/>
      </dsp:txXfrm>
    </dsp:sp>
    <dsp:sp modelId="{57947FED-B1C8-4376-9CFB-E01680E7F180}">
      <dsp:nvSpPr>
        <dsp:cNvPr id="0" name=""/>
        <dsp:cNvSpPr/>
      </dsp:nvSpPr>
      <dsp:spPr>
        <a:xfrm>
          <a:off x="7795" y="2410906"/>
          <a:ext cx="9880741" cy="1772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вносить оценку уровня физической подготовки школьника в аттестат и учитывать её при поступлении в ВУЗы.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95" y="2410906"/>
        <a:ext cx="9880741" cy="177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FF35B-1620-426E-86DD-83FD6BE9F0FD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57F0-D3E6-4B98-8649-4B6D9CA2E0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87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57F0-D3E6-4B98-8649-4B6D9CA2E03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702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57F0-D3E6-4B98-8649-4B6D9CA2E03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59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57F0-D3E6-4B98-8649-4B6D9CA2E03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82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EE04-79CF-486E-8E00-3EB58692FFD9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CDE1-BD90-400F-AB06-3A3D5E4C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002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EE04-79CF-486E-8E00-3EB58692FFD9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CDE1-BD90-400F-AB06-3A3D5E4C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31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EE04-79CF-486E-8E00-3EB58692FFD9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CDE1-BD90-400F-AB06-3A3D5E4C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39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EE04-79CF-486E-8E00-3EB58692FFD9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CDE1-BD90-400F-AB06-3A3D5E4C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871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EE04-79CF-486E-8E00-3EB58692FFD9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CDE1-BD90-400F-AB06-3A3D5E4C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73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EE04-79CF-486E-8E00-3EB58692FFD9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CDE1-BD90-400F-AB06-3A3D5E4C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48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EE04-79CF-486E-8E00-3EB58692FFD9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CDE1-BD90-400F-AB06-3A3D5E4C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9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EE04-79CF-486E-8E00-3EB58692FFD9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CDE1-BD90-400F-AB06-3A3D5E4C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95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EE04-79CF-486E-8E00-3EB58692FFD9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CDE1-BD90-400F-AB06-3A3D5E4C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48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EE04-79CF-486E-8E00-3EB58692FFD9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E01CDE1-BD90-400F-AB06-3A3D5E4C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11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EE04-79CF-486E-8E00-3EB58692FFD9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CDE1-BD90-400F-AB06-3A3D5E4C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4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EE04-79CF-486E-8E00-3EB58692FFD9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CDE1-BD90-400F-AB06-3A3D5E4C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01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EE04-79CF-486E-8E00-3EB58692FFD9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CDE1-BD90-400F-AB06-3A3D5E4C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96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EE04-79CF-486E-8E00-3EB58692FFD9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CDE1-BD90-400F-AB06-3A3D5E4C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18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EE04-79CF-486E-8E00-3EB58692FFD9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CDE1-BD90-400F-AB06-3A3D5E4C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2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EE04-79CF-486E-8E00-3EB58692FFD9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CDE1-BD90-400F-AB06-3A3D5E4C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0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EE04-79CF-486E-8E00-3EB58692FFD9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CDE1-BD90-400F-AB06-3A3D5E4C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8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40EE04-79CF-486E-8E00-3EB58692FFD9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01CDE1-BD90-400F-AB06-3A3D5E4C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76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38359" y="2071396"/>
            <a:ext cx="8574622" cy="26312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московского родителя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«Первые шаги к ГТО»</a:t>
            </a:r>
            <a:br>
              <a:rPr lang="ru-RU" sz="6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9610" y="170716"/>
            <a:ext cx="8035279" cy="138853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 учреждение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№19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027003"/>
            <a:ext cx="2599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воспитатель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Тимушкова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zabavnik.club/wp-content/uploads/GTO_kartinki_8_31052757-1024x6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670" y="3701573"/>
            <a:ext cx="4584376" cy="302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6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3039" y="1157289"/>
            <a:ext cx="102441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9817768" cy="259882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СССР комплекс ГТО (существовал 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1931 г.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1991 г.)             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направлен на физическое развитие и укрепление  здоровья граждан, являлся основой  системы физвоспитания                         и был призван способствовать развитию массового физкультурного движения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609428"/>
              </p:ext>
            </p:extLst>
          </p:nvPr>
        </p:nvGraphicFramePr>
        <p:xfrm>
          <a:off x="1484313" y="2667000"/>
          <a:ext cx="1001871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43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500" y="0"/>
            <a:ext cx="10018713" cy="175259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России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В.В.Путин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подписал указ в 2014 году о возрождении норм ГТО: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211727"/>
              </p:ext>
            </p:extLst>
          </p:nvPr>
        </p:nvGraphicFramePr>
        <p:xfrm>
          <a:off x="1614487" y="1300163"/>
          <a:ext cx="9888537" cy="449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00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564" y="-48126"/>
            <a:ext cx="10066004" cy="673768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Комплекса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«Горжусь тобой, Отечество                                 (ГТО)»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использования возможностей физической культуры и спорта в укреплении здоровья, гармоничном и всестороннем развитии личности, воспитании патриотизма и гражданственности,  улучшении качества    жизни граждан Российской федерации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ÐÐ°ÑÑÐ¸Ð½ÐºÐ¸ Ð¿Ð¾ Ð·Ð°Ð¿ÑÐ¾ÑÑ ÑÐ»Ð°Ð³ ÑÐ¾ÑÑÐ¸Ð¸ ÑÐ¸ÑÑÐ½Ð¾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613" y="160338"/>
            <a:ext cx="23812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1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564" y="573505"/>
            <a:ext cx="10018713" cy="982579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ГТО входит  с дошкольной ступени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ребенка - это прежде всего двигательные навыки. Координацию движений определяют развитием мелкой и большой моторики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в дошкольном возрасте закладывается основа для физического развития, здоровья и характера в будущем. Этот период детства характеризуется постепенным совершенствованием всех функций детского организма.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координации движений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сензитивным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старший дошкольный  возраст. Именно в это время ребёнку следует приступать к занятиям гимнастикой, фигурным катанием, балетом и т.д.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период – период самого активного развития ребёнка в двигательном, так и в психическом развитии.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точки зрения психологов, динамика физического развития неразрывно связана с психическим умственным развитием.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81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943" y="0"/>
            <a:ext cx="10018713" cy="6777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Обязательные испытания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8813" y="828586"/>
            <a:ext cx="97583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Обязательные нормативы сдачи ГТО для каждой возрастной группы включают в себя следующие дисциплины: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Челночный бег 3*10м или бег на 30м.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Смешанное передвижение на 1000м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Сгибание и разгибание рук в упоре лёжа на полу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Наклон вперед из положения стоя на гимнастической скамейке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Прыжок в длину с места толчком двумя ногами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Метание теннисного мяча в цель, дистанция 5м.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Поднимание туловища из положения лёжа на спине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Ходьба на лыжах на 1 км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Плавание на 25м</a:t>
            </a:r>
          </a:p>
          <a:p>
            <a:pPr marL="342900" indent="-3429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 испытаний, которое нужно выполнить                                             для получения знака отличия  - 5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8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962" y="853990"/>
            <a:ext cx="7315200" cy="3962400"/>
          </a:xfrm>
          <a:prstGeom prst="rect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77472" y="196515"/>
            <a:ext cx="8930747" cy="6055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ЗНАКИ  ГТО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435392" y="5159792"/>
            <a:ext cx="9098157" cy="136549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2023-2024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уч.году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сдачи норм ГТО  первой  ступени дошкольниками: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золотых знаков отличия и 4 серебряных    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2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zabavnik.club/wp-content/uploads/GTO_kartinki_35_31052836-1024x7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018" y="241848"/>
            <a:ext cx="9229056" cy="64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0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368" y="229937"/>
            <a:ext cx="8938283" cy="633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1469</TotalTime>
  <Words>252</Words>
  <Application>Microsoft Office PowerPoint</Application>
  <PresentationFormat>Произвольный</PresentationFormat>
  <Paragraphs>32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Параллакс</vt:lpstr>
      <vt:lpstr>        Консультации для московского родителя   «Первые шаги к ГТО»  </vt:lpstr>
      <vt:lpstr>В СССР комплекс ГТО (существовал с 1931 г. по 1991 г.)                      был направлен на физическое развитие и укрепление  здоровья граждан, являлся основой  системы физвоспитания                         и был призван способствовать развитию массового физкультурного движения</vt:lpstr>
      <vt:lpstr>Президент России В.В.Путин  подписал указ в 2014 году о возрождении норм ГТО:</vt:lpstr>
      <vt:lpstr>Цель Комплекса  «Горжусь тобой, Отечество                                 (ГТО)» повышение эффективности использования возможностей физической культуры и спорта в укреплении здоровья, гармоничном и всестороннем развитии личности, воспитании патриотизма и гражданственности,  улучшении качества    жизни граждан Российской федерации</vt:lpstr>
      <vt:lpstr>            Почему ГТО входит  с дошкольной ступени ? Физическое развитие ребенка - это прежде всего двигательные навыки. Координацию движений определяют развитием мелкой и большой моторики. Именно в дошкольном возрасте закладывается основа для физического развития, здоровья и характера в будущем. Этот период детства характеризуется постепенным совершенствованием всех функций детского организма. Для развития координации движений сензитивным является старший дошкольный  возраст. Именно в это время ребёнку следует приступать к занятиям гимнастикой, фигурным катанием, балетом и т.д. Этот период – период самого активного развития ребёнка в двигательном, так и в психическом развитии.  С точки зрения психологов, динамика физического развития неразрывно связана с психическим умственным развитием.  </vt:lpstr>
      <vt:lpstr>Обязательные испытания</vt:lpstr>
      <vt:lpstr>ОТЛИЧИТЕЛЬНЫЕ ЗНАКИ  ГТО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Суббота московского родителя   «Первые шаги к ГТО»</dc:title>
  <dc:creator>user</dc:creator>
  <cp:lastModifiedBy>Надежда Пронская</cp:lastModifiedBy>
  <cp:revision>29</cp:revision>
  <dcterms:created xsi:type="dcterms:W3CDTF">2019-09-25T21:03:45Z</dcterms:created>
  <dcterms:modified xsi:type="dcterms:W3CDTF">2025-07-08T12:04:55Z</dcterms:modified>
</cp:coreProperties>
</file>