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96" r:id="rId4"/>
  </p:sldMasterIdLst>
  <p:notesMasterIdLst>
    <p:notesMasterId r:id="rId15"/>
  </p:notesMasterIdLst>
  <p:handoutMasterIdLst>
    <p:handoutMasterId r:id="rId16"/>
  </p:handoutMasterIdLst>
  <p:sldIdLst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3" r:id="rId13"/>
    <p:sldId id="28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2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4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57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0A47EB0-50CB-472E-B999-8DB2BEEE45AE}" type="datetime1">
              <a:rPr lang="ru-RU" noProof="1" smtClean="0"/>
              <a:t>02.07.2025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EF054BB-8F28-4346-8754-0E5644500E18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6222309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3400416-5C0D-44C7-8754-008C5B55F8BE}" type="datetime1">
              <a:rPr lang="ru-RU" noProof="1" smtClean="0"/>
              <a:t>02.07.2025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170A596-7141-45E9-836C-E467146705EF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7395994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170A596-7141-45E9-836C-E467146705EF}" type="slidenum">
              <a:rPr lang="ru-RU" noProof="1" smtClean="0"/>
              <a:t>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668751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5545269-FB51-4A0D-B0CF-F5F4A60711B3}" type="datetime1">
              <a:rPr lang="ru-RU" noProof="1" smtClean="0"/>
              <a:t>02.07.2025</a:t>
            </a:fld>
            <a:endParaRPr lang="ru-RU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pPr rtl="0"/>
            <a:endParaRPr lang="ru-RU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pPr rtl="0"/>
            <a:fld id="{4FAB73BC-B049-4115-A692-8D63A059BFB8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918010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FAA3B05-DA0C-46B8-A27A-899BB142953C}" type="datetime1">
              <a:rPr lang="ru-RU" noProof="1" smtClean="0"/>
              <a:t>02.07.2025</a:t>
            </a:fld>
            <a:endParaRPr lang="ru-RU" noProof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096066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791261C-C197-4029-8656-EFC296A5803C}" type="datetime1">
              <a:rPr lang="ru-RU" noProof="1" smtClean="0"/>
              <a:t>02.07.2025</a:t>
            </a:fld>
            <a:endParaRPr lang="ru-RU" noProof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417827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3834EF1-EB0D-4C4F-80B4-CFC66AC9F333}" type="datetime1">
              <a:rPr lang="ru-RU" noProof="1" smtClean="0"/>
              <a:t>02.07.2025</a:t>
            </a:fld>
            <a:endParaRPr lang="ru-RU" noProof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134340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172CF6A8-4FDC-40D7-8BAE-6878CA90E52F}" type="datetime1">
              <a:rPr lang="ru-RU" noProof="1" smtClean="0"/>
              <a:t>02.07.2025</a:t>
            </a:fld>
            <a:endParaRPr lang="ru-RU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endParaRPr lang="ru-RU" noProof="1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pPr rtl="0"/>
            <a:fld id="{4FAB73BC-B049-4115-A692-8D63A059BFB8}" type="slidenum">
              <a:rPr lang="ru-RU" noProof="1" smtClean="0"/>
              <a:pPr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099624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C224A88-FFFD-4580-BB2F-D6A39109A426}" type="datetime1">
              <a:rPr lang="ru-RU" noProof="1" smtClean="0"/>
              <a:t>02.07.2025</a:t>
            </a:fld>
            <a:endParaRPr lang="ru-RU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ru-RU" noProof="1" smtClean="0"/>
              <a:pPr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41796528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101B63D-AB4A-4EC4-91DE-7717EAE41D75}" type="datetime1">
              <a:rPr lang="ru-RU" noProof="1" smtClean="0"/>
              <a:t>02.07.2025</a:t>
            </a:fld>
            <a:endParaRPr lang="ru-RU" noProof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042889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1B129CEC-0499-484E-B184-52FA96026F4C}" type="datetime1">
              <a:rPr lang="ru-RU" noProof="1" smtClean="0"/>
              <a:t>02.07.2025</a:t>
            </a:fld>
            <a:endParaRPr lang="ru-RU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143199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301FA3E-F7AB-4A57-A7C4-1A760E871A43}" type="datetime1">
              <a:rPr lang="ru-RU" noProof="1" smtClean="0"/>
              <a:t>02.07.2025</a:t>
            </a:fld>
            <a:endParaRPr lang="ru-RU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32977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6206E2D-B0F0-4CDC-B364-7AEE58400ABC}" type="datetime1">
              <a:rPr lang="ru-RU" noProof="1" smtClean="0"/>
              <a:t>02.07.2025</a:t>
            </a:fld>
            <a:endParaRPr lang="ru-RU" noProof="1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211843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FFEF01-2332-41E5-B378-0ED6C8A506D4}" type="datetime1">
              <a:rPr lang="ru-RU" noProof="1" smtClean="0"/>
              <a:t>02.07.2025</a:t>
            </a:fld>
            <a:endParaRPr lang="ru-RU" noProof="1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348881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6C224A88-FFFD-4580-BB2F-D6A39109A426}" type="datetime1">
              <a:rPr lang="ru-RU" noProof="1" smtClean="0"/>
              <a:t>02.07.2025</a:t>
            </a:fld>
            <a:endParaRPr lang="ru-RU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4FAB73BC-B049-4115-A692-8D63A059BFB8}" type="slidenum">
              <a:rPr lang="ru-RU" noProof="1" smtClean="0"/>
              <a:pPr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7046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758CB7-007C-40DF-A901-600703FB6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30"/>
          <a:stretch/>
        </p:blipFill>
        <p:spPr>
          <a:xfrm>
            <a:off x="-45713" y="0"/>
            <a:ext cx="9143985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A2022F-1436-49C5-9347-FDDDF4EE89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noProof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role of the teacher in Human life</a:t>
            </a:r>
            <a:endParaRPr lang="ru-RU" sz="3600" noProof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56C232-3134-4C4E-8119-3B970E1C38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8622" y="4295552"/>
            <a:ext cx="5549345" cy="1604701"/>
          </a:xfrm>
        </p:spPr>
        <p:txBody>
          <a:bodyPr rtlCol="0">
            <a:noAutofit/>
          </a:bodyPr>
          <a:lstStyle/>
          <a:p>
            <a:pPr rtl="0"/>
            <a:endParaRPr lang="ru-RU" sz="3000" noProof="1"/>
          </a:p>
          <a:p>
            <a:pPr algn="r" rtl="0"/>
            <a:r>
              <a:rPr lang="en-US" sz="1400" noProof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</a:t>
            </a:r>
            <a:r>
              <a:rPr lang="ru-RU" sz="1400" noProof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400" noProof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Gilyazova Sofie</a:t>
            </a:r>
            <a:endParaRPr lang="ru-RU" sz="1400" noProof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rtl="0"/>
            <a:r>
              <a:rPr lang="en-US" sz="1400" noProof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Teacher</a:t>
            </a:r>
            <a:r>
              <a:rPr lang="ru-RU" sz="1400" noProof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400" noProof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Trymbovetskaia</a:t>
            </a:r>
          </a:p>
          <a:p>
            <a:pPr algn="r" rtl="0"/>
            <a:r>
              <a:rPr lang="en-US" sz="1400" noProof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Galina Vladimirovna</a:t>
            </a:r>
            <a:endParaRPr lang="ru-RU" sz="1400" noProof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173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5860" y="1959947"/>
            <a:ext cx="7543800" cy="120700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 for attention</a:t>
            </a:r>
            <a:r>
              <a:rPr lang="ru-RU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43182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5800" y="685800"/>
            <a:ext cx="7543800" cy="1207008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Aim and tasks</a:t>
            </a:r>
            <a:endParaRPr lang="ru-RU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685800" y="2121408"/>
            <a:ext cx="7772400" cy="183390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 aim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to find out and evaluate the role of the teacher, S.A. Rachinskiy, in the person’s life.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 tasks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to analyze and describe the pedagogical activity of S.A. Rachinskiy, its  impact on development of the student’s personality.</a:t>
            </a:r>
          </a:p>
          <a:p>
            <a:pPr marL="0" indent="0">
              <a:buNone/>
            </a:pPr>
            <a:endParaRPr lang="ru-RU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638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7" r="8888"/>
          <a:stretch/>
        </p:blipFill>
        <p:spPr>
          <a:xfrm>
            <a:off x="0" y="857250"/>
            <a:ext cx="3171825" cy="210586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7" t="9905" r="9434" b="17642"/>
          <a:stretch/>
        </p:blipFill>
        <p:spPr>
          <a:xfrm>
            <a:off x="3699913" y="2963110"/>
            <a:ext cx="1899138" cy="16881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692" y="857250"/>
            <a:ext cx="2905308" cy="21058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331" y="857250"/>
            <a:ext cx="3155361" cy="21058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3111"/>
            <a:ext cx="3333384" cy="30376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10" y="2963110"/>
            <a:ext cx="3383390" cy="30376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384" y="4651234"/>
            <a:ext cx="2427226" cy="134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03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60504" y="4146219"/>
            <a:ext cx="35003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Mental arithmetic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/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Устный счет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1895 </a:t>
            </a:r>
          </a:p>
          <a:p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Bogdanov – Belskiy N.P. </a:t>
            </a: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State Tretyakov Gallery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0" y="95652"/>
            <a:ext cx="4751480" cy="6666695"/>
          </a:xfrm>
        </p:spPr>
      </p:pic>
    </p:spTree>
    <p:extLst>
      <p:ext uri="{BB962C8B-B14F-4D97-AF65-F5344CB8AC3E}">
        <p14:creationId xmlns:p14="http://schemas.microsoft.com/office/powerpoint/2010/main" val="3196880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A43205-1C9D-339D-2CDA-6C26E7871342}"/>
              </a:ext>
            </a:extLst>
          </p:cNvPr>
          <p:cNvSpPr txBox="1"/>
          <p:nvPr/>
        </p:nvSpPr>
        <p:spPr>
          <a:xfrm>
            <a:off x="7614148" y="1803005"/>
            <a:ext cx="14747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Rachinsky S.A. </a:t>
            </a: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picture by 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Bogdanov-Belsky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04626F-3124-D773-EAC3-F55683B41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688" y="3049274"/>
            <a:ext cx="4565778" cy="31927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12164FD-922F-87BE-1609-EE822093A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783" y="376082"/>
            <a:ext cx="3475365" cy="221197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5BB602-CFF2-B01B-7EDE-6AF3308B3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50" y="3429000"/>
            <a:ext cx="3225154" cy="2816167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FE1EB10-F7B7-8EEF-6BEF-0076081069CB}"/>
              </a:ext>
            </a:extLst>
          </p:cNvPr>
          <p:cNvSpPr/>
          <p:nvPr/>
        </p:nvSpPr>
        <p:spPr>
          <a:xfrm>
            <a:off x="574692" y="6345116"/>
            <a:ext cx="38840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S.A. Rachinsky in front of the school in Tatevo,</a:t>
            </a: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Belskiy district, Smolensk gubernia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CE327FA-2963-CDC8-D863-4B35EFEB6340}"/>
              </a:ext>
            </a:extLst>
          </p:cNvPr>
          <p:cNvSpPr/>
          <p:nvPr/>
        </p:nvSpPr>
        <p:spPr>
          <a:xfrm>
            <a:off x="4237011" y="6345116"/>
            <a:ext cx="38840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S.A. Rachinsky with students at the school door.</a:t>
            </a: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June 1891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E5E28AD-3C2F-5B1D-EBCC-0428CD9666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0" r="1231"/>
          <a:stretch/>
        </p:blipFill>
        <p:spPr>
          <a:xfrm>
            <a:off x="341211" y="192233"/>
            <a:ext cx="2193566" cy="313508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8B961B5-9384-8768-05A4-62BFBCE65621}"/>
              </a:ext>
            </a:extLst>
          </p:cNvPr>
          <p:cNvSpPr txBox="1"/>
          <p:nvPr/>
        </p:nvSpPr>
        <p:spPr>
          <a:xfrm>
            <a:off x="2617217" y="464851"/>
            <a:ext cx="161979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Rachinsky S.A.</a:t>
            </a: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Professor of botany at the</a:t>
            </a: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Moscow State University</a:t>
            </a: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004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349" y="244262"/>
            <a:ext cx="4269318" cy="63694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DD9F73-2226-90B0-31E7-1C9904DB5677}"/>
              </a:ext>
            </a:extLst>
          </p:cNvPr>
          <p:cNvSpPr txBox="1"/>
          <p:nvPr/>
        </p:nvSpPr>
        <p:spPr>
          <a:xfrm>
            <a:off x="5086332" y="3652300"/>
            <a:ext cx="35003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the school doors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/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 дверей школы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1897 </a:t>
            </a:r>
          </a:p>
          <a:p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Bogdanov – Belskiy N.P.</a:t>
            </a: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State Russian Museum </a:t>
            </a: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St. Petersburg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421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689" y="602847"/>
            <a:ext cx="4393946" cy="56523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ACE088-43A7-5B54-A2C5-9EB1FD19D973}"/>
              </a:ext>
            </a:extLst>
          </p:cNvPr>
          <p:cNvSpPr txBox="1"/>
          <p:nvPr/>
        </p:nvSpPr>
        <p:spPr>
          <a:xfrm>
            <a:off x="5042789" y="3700608"/>
            <a:ext cx="35003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Self-portrait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/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Автопортрет</a:t>
            </a:r>
          </a:p>
          <a:p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1915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Bogdanov – Belskiy N.P.</a:t>
            </a: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Lugansk Art Museum </a:t>
            </a:r>
          </a:p>
          <a:p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31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44" y="3246320"/>
            <a:ext cx="2095388" cy="28048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55" y="152127"/>
            <a:ext cx="3263552" cy="26376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9"/>
          <a:stretch/>
        </p:blipFill>
        <p:spPr>
          <a:xfrm>
            <a:off x="210944" y="201249"/>
            <a:ext cx="2681438" cy="26372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6631" y="3260905"/>
            <a:ext cx="3743094" cy="271776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974" y="126805"/>
            <a:ext cx="2396090" cy="27177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539" y="2838463"/>
            <a:ext cx="20014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Inspiration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/ Вдохновение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98398" y="2830018"/>
            <a:ext cx="26526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Новая сказка / </a:t>
            </a:r>
            <a:r>
              <a:rPr lang="en-GB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</a:t>
            </a:r>
            <a:r>
              <a:rPr lang="en-GB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fairytale</a:t>
            </a:r>
            <a:endParaRPr lang="en-GB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1891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2493" y="6197391"/>
            <a:ext cx="20953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Ученицы / </a:t>
            </a:r>
            <a:r>
              <a:rPr lang="en-GB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1901</a:t>
            </a:r>
            <a:endParaRPr lang="ru-RU" sz="13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33235" y="6151500"/>
            <a:ext cx="34438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Воскресное чтение в сельской школе/</a:t>
            </a:r>
          </a:p>
          <a:p>
            <a:pPr algn="ct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Sunday reading in a village school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1895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D7CA722-02F6-13BE-701E-DA326BFDFD05}"/>
              </a:ext>
            </a:extLst>
          </p:cNvPr>
          <p:cNvSpPr/>
          <p:nvPr/>
        </p:nvSpPr>
        <p:spPr>
          <a:xfrm>
            <a:off x="3092264" y="2789769"/>
            <a:ext cx="32635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classroom /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классе</a:t>
            </a:r>
          </a:p>
          <a:p>
            <a:pPr algn="ctr"/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1938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8ED5804-B688-AFAF-7443-44EC952B54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024" y="3269351"/>
            <a:ext cx="2703032" cy="27177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8CD9465-1ECC-F859-2E79-3E7DD5CCDADD}"/>
              </a:ext>
            </a:extLst>
          </p:cNvPr>
          <p:cNvSpPr txBox="1"/>
          <p:nvPr/>
        </p:nvSpPr>
        <p:spPr>
          <a:xfrm>
            <a:off x="6355816" y="6133199"/>
            <a:ext cx="23444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light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 Ученье – свет</a:t>
            </a:r>
          </a:p>
          <a:p>
            <a:pPr algn="ctr"/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1920</a:t>
            </a:r>
          </a:p>
        </p:txBody>
      </p:sp>
    </p:spTree>
    <p:extLst>
      <p:ext uri="{BB962C8B-B14F-4D97-AF65-F5344CB8AC3E}">
        <p14:creationId xmlns:p14="http://schemas.microsoft.com/office/powerpoint/2010/main" val="778815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A2A6FA6-4E2A-2DFE-7F2C-33C48014EF57}"/>
              </a:ext>
            </a:extLst>
          </p:cNvPr>
          <p:cNvSpPr/>
          <p:nvPr/>
        </p:nvSpPr>
        <p:spPr>
          <a:xfrm>
            <a:off x="4339294" y="3701721"/>
            <a:ext cx="458070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«An amazing person, a teacher of life.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owe him everything, everything…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N.P. Bogdanov-Belsky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811D38-157E-FE7D-6A83-ED68F08F0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8012"/>
            <a:ext cx="4431204" cy="60619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103C88-ABE1-6612-B3C4-54C2EEDF7EA6}"/>
              </a:ext>
            </a:extLst>
          </p:cNvPr>
          <p:cNvSpPr txBox="1"/>
          <p:nvPr/>
        </p:nvSpPr>
        <p:spPr>
          <a:xfrm>
            <a:off x="4208665" y="919501"/>
            <a:ext cx="16197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Rachinsky S.A.</a:t>
            </a: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6598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F871927-9856-4138-B7A7-125C4AA7EFD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934CB3-A97C-40D1-8D7D-5211E1C57C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44E3864-550F-4194-BC9D-CCA442A52D0D}">
  <ds:schemaRefs>
    <ds:schemaRef ds:uri="http://schemas.microsoft.com/office/infopath/2007/PartnerControls"/>
    <ds:schemaRef ds:uri="16c05727-aa75-4e4a-9b5f-8a80a1165891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2006/documentManagement/types"/>
    <ds:schemaRef ds:uri="71af3243-3dd4-4a8d-8c0d-dd76da1f02a5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0</TotalTime>
  <Words>257</Words>
  <Application>Microsoft Office PowerPoint</Application>
  <PresentationFormat>Экран (4:3)</PresentationFormat>
  <Paragraphs>62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Calibri</vt:lpstr>
      <vt:lpstr>Cambria</vt:lpstr>
      <vt:lpstr>Rockwell</vt:lpstr>
      <vt:lpstr>Rockwell Condensed</vt:lpstr>
      <vt:lpstr>Tahoma</vt:lpstr>
      <vt:lpstr>Wingdings</vt:lpstr>
      <vt:lpstr>Дерево</vt:lpstr>
      <vt:lpstr>The role of the teacher in Human life</vt:lpstr>
      <vt:lpstr>Aim and tasks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Thank you for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2023-02-12T14:05:13Z</dcterms:created>
  <dcterms:modified xsi:type="dcterms:W3CDTF">2025-07-02T05:16:15Z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