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1" r:id="rId3"/>
    <p:sldId id="266" r:id="rId4"/>
    <p:sldId id="264" r:id="rId5"/>
    <p:sldId id="265" r:id="rId6"/>
    <p:sldId id="267" r:id="rId7"/>
    <p:sldId id="262" r:id="rId8"/>
    <p:sldId id="269" r:id="rId9"/>
    <p:sldId id="268" r:id="rId10"/>
    <p:sldId id="270" r:id="rId11"/>
    <p:sldId id="271" r:id="rId12"/>
    <p:sldId id="273" r:id="rId13"/>
    <p:sldId id="272" r:id="rId14"/>
    <p:sldId id="278" r:id="rId15"/>
    <p:sldId id="274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1E2E"/>
    <a:srgbClr val="0C01E1"/>
    <a:srgbClr val="FFCCCC"/>
    <a:srgbClr val="7B2336"/>
    <a:srgbClr val="00682F"/>
    <a:srgbClr val="220E5A"/>
    <a:srgbClr val="051763"/>
    <a:srgbClr val="3AC0D2"/>
    <a:srgbClr val="122274"/>
    <a:srgbClr val="94E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9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14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0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7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0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5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4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7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2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8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kp-rao.ru/" TargetMode="External"/><Relationship Id="rId2" Type="http://schemas.openxmlformats.org/officeDocument/2006/relationships/hyperlink" Target="https://edsoo.ru/Goryachaya_liniya.htm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enobr.ru/article/66794-federalnaya-adaptirovannaya-obrazovatelnaya-programma-nachalnogo-obshchego-obrazovaniya-dly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0902" y="-15822"/>
            <a:ext cx="9174899" cy="6858000"/>
          </a:xfrm>
          <a:prstGeom prst="rect">
            <a:avLst/>
          </a:prstGeom>
          <a:solidFill>
            <a:srgbClr val="681E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036496" cy="136815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</a:rPr>
              <a:t>Муниципальное общеобразовательное 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</a:rPr>
              <a:t>учреждение </a:t>
            </a:r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Средняя общеобразовательная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школа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 с углубленным изучением отдельных предметов № 16»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1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758" y="1700808"/>
            <a:ext cx="8861578" cy="2736304"/>
          </a:xfrm>
          <a:solidFill>
            <a:srgbClr val="FFCCCC"/>
          </a:solidFill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C01E1"/>
                </a:solidFill>
              </a:rPr>
              <a:t>Сравнительный анализ </a:t>
            </a:r>
          </a:p>
          <a:p>
            <a:r>
              <a:rPr lang="ru-RU" b="1" dirty="0" smtClean="0">
                <a:solidFill>
                  <a:srgbClr val="0C01E1"/>
                </a:solidFill>
              </a:rPr>
              <a:t>федеральной образовательной программы (ФООП) </a:t>
            </a:r>
          </a:p>
          <a:p>
            <a:r>
              <a:rPr lang="ru-RU" b="1" dirty="0" smtClean="0">
                <a:solidFill>
                  <a:srgbClr val="0C01E1"/>
                </a:solidFill>
              </a:rPr>
              <a:t>и федеральной адаптированной образовательной программы (ФАООП). Особенности реализации ФАОП НОО для учащихся с ЗПР.</a:t>
            </a:r>
            <a:endParaRPr lang="ru-RU" b="1" dirty="0">
              <a:solidFill>
                <a:srgbClr val="0C01E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6423" y="4725144"/>
            <a:ext cx="4536504" cy="1512168"/>
          </a:xfrm>
          <a:prstGeom prst="rect">
            <a:avLst/>
          </a:prstGeom>
          <a:solidFill>
            <a:srgbClr val="68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Презентацию подготовила: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учитель начальных классов высшей квалификационной категории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Боровик Мария Анатольевна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6093296"/>
            <a:ext cx="5112568" cy="648072"/>
          </a:xfrm>
          <a:prstGeom prst="rect">
            <a:avLst/>
          </a:prstGeom>
          <a:solidFill>
            <a:srgbClr val="68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г. Комсомольск- на – Амуре, 2025 год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27" y="0"/>
            <a:ext cx="9144000" cy="6858000"/>
          </a:xfrm>
          <a:prstGeom prst="rect">
            <a:avLst/>
          </a:prstGeom>
          <a:solidFill>
            <a:srgbClr val="FEE6F2"/>
          </a:solidFill>
          <a:ln w="76200">
            <a:solidFill>
              <a:srgbClr val="7B2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038600" cy="6480720"/>
          </a:xfrm>
        </p:spPr>
        <p:txBody>
          <a:bodyPr>
            <a:normAutofit fontScale="77500" lnSpcReduction="20000"/>
          </a:bodyPr>
          <a:lstStyle/>
          <a:p>
            <a:endParaRPr lang="ru-RU" sz="3200" dirty="0" smtClean="0">
              <a:solidFill>
                <a:srgbClr val="681E2E"/>
              </a:solidFill>
            </a:endParaRPr>
          </a:p>
          <a:p>
            <a:r>
              <a:rPr lang="ru-RU" dirty="0" smtClean="0">
                <a:solidFill>
                  <a:srgbClr val="681E2E"/>
                </a:solidFill>
              </a:rPr>
              <a:t>При </a:t>
            </a:r>
            <a:r>
              <a:rPr lang="ru-RU" dirty="0">
                <a:solidFill>
                  <a:srgbClr val="681E2E"/>
                </a:solidFill>
              </a:rPr>
              <a:t>разработке АООП НОО </a:t>
            </a:r>
            <a:r>
              <a:rPr lang="ru-RU" dirty="0" smtClean="0">
                <a:solidFill>
                  <a:srgbClr val="681E2E"/>
                </a:solidFill>
              </a:rPr>
              <a:t>необходимо </a:t>
            </a:r>
            <a:r>
              <a:rPr lang="ru-RU" dirty="0">
                <a:solidFill>
                  <a:srgbClr val="681E2E"/>
                </a:solidFill>
              </a:rPr>
              <a:t>обратить внимание на изменение названий отдельных образовательных областей и учебных предметов и учесть данные изменения при составлении учебного плана. </a:t>
            </a:r>
            <a:endParaRPr lang="ru-RU" dirty="0" smtClean="0">
              <a:solidFill>
                <a:srgbClr val="681E2E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681E2E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681E2E"/>
                </a:solidFill>
              </a:rPr>
              <a:t>/ </a:t>
            </a:r>
            <a:r>
              <a:rPr lang="ru-RU" dirty="0">
                <a:solidFill>
                  <a:srgbClr val="681E2E"/>
                </a:solidFill>
              </a:rPr>
              <a:t>Приказ Министерства просвещения Российской Федерации от 18 мая 2023 г. № 372 «Об утверждении федеральной образовательной программы начального общего образования</a:t>
            </a:r>
            <a:r>
              <a:rPr lang="ru-RU" dirty="0" smtClean="0">
                <a:solidFill>
                  <a:srgbClr val="681E2E"/>
                </a:solidFill>
              </a:rPr>
              <a:t>»/</a:t>
            </a:r>
            <a:endParaRPr lang="ru-RU" dirty="0">
              <a:solidFill>
                <a:srgbClr val="681E2E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76327" y="620688"/>
            <a:ext cx="4178289" cy="561662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681E2E"/>
                </a:solidFill>
              </a:rPr>
              <a:t>В целях удовлетворения особых образовательных потребностей и интересов обучающихся с ОВЗ ФАОП НОО предусматривают возможность разработки индивидуальных учебных планов. </a:t>
            </a:r>
            <a:endParaRPr lang="ru-RU" dirty="0" smtClean="0">
              <a:solidFill>
                <a:srgbClr val="681E2E"/>
              </a:solidFill>
            </a:endParaRPr>
          </a:p>
          <a:p>
            <a:endParaRPr lang="ru-RU" dirty="0">
              <a:solidFill>
                <a:srgbClr val="681E2E"/>
              </a:solidFill>
            </a:endParaRPr>
          </a:p>
          <a:p>
            <a:r>
              <a:rPr lang="ru-RU" dirty="0" smtClean="0">
                <a:solidFill>
                  <a:srgbClr val="681E2E"/>
                </a:solidFill>
              </a:rPr>
              <a:t>Индивидуальный </a:t>
            </a:r>
            <a:r>
              <a:rPr lang="ru-RU" dirty="0">
                <a:solidFill>
                  <a:srgbClr val="681E2E"/>
                </a:solidFill>
              </a:rPr>
              <a:t>учебный план разрабатывается на основе ФАОП НОО в порядке, установленном локальными нормативными актами образовательной организации с сохранением всех требований ФГОС НОО ОВЗ к учебным планам.</a:t>
            </a:r>
          </a:p>
          <a:p>
            <a:endParaRPr lang="ru-RU" dirty="0">
              <a:solidFill>
                <a:srgbClr val="681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6F2"/>
          </a:solidFill>
          <a:ln w="76200">
            <a:solidFill>
              <a:srgbClr val="7B2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lum bright="-20000" contrast="30000"/>
          </a:blip>
          <a:srcRect l="9609" t="9707" r="7207" b="6321"/>
          <a:stretch>
            <a:fillRect/>
          </a:stretch>
        </p:blipFill>
        <p:spPr bwMode="auto">
          <a:xfrm>
            <a:off x="262135" y="661380"/>
            <a:ext cx="8603299" cy="553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5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6F2"/>
          </a:solidFill>
          <a:ln w="76200">
            <a:solidFill>
              <a:srgbClr val="7B2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lum bright="-20000" contrast="30000"/>
          </a:blip>
          <a:srcRect l="5940" t="10158" r="34726" b="21401"/>
          <a:stretch>
            <a:fillRect/>
          </a:stretch>
        </p:blipFill>
        <p:spPr bwMode="auto">
          <a:xfrm>
            <a:off x="107504" y="140334"/>
            <a:ext cx="5374005" cy="348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lum bright="-20000" contrast="30000"/>
          </a:blip>
          <a:srcRect l="5956" t="10402" r="34713" b="28107"/>
          <a:stretch>
            <a:fillRect/>
          </a:stretch>
        </p:blipFill>
        <p:spPr bwMode="auto">
          <a:xfrm>
            <a:off x="1475656" y="1593639"/>
            <a:ext cx="529780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lum bright="-20000" contrast="30000"/>
          </a:blip>
          <a:srcRect l="5825" t="9456" r="34598" b="12057"/>
          <a:stretch>
            <a:fillRect/>
          </a:stretch>
        </p:blipFill>
        <p:spPr bwMode="auto">
          <a:xfrm>
            <a:off x="3577320" y="2752126"/>
            <a:ext cx="5297805" cy="392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3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6F2"/>
          </a:solidFill>
          <a:ln w="76200">
            <a:solidFill>
              <a:srgbClr val="7B2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Принципы коррекционной работы:</a:t>
            </a:r>
          </a:p>
          <a:p>
            <a:r>
              <a:rPr lang="ru-RU" dirty="0">
                <a:solidFill>
                  <a:srgbClr val="0070C0"/>
                </a:solidFill>
              </a:rPr>
              <a:t>1. </a:t>
            </a:r>
            <a:r>
              <a:rPr lang="ru-RU" b="1" dirty="0">
                <a:solidFill>
                  <a:srgbClr val="0070C0"/>
                </a:solidFill>
              </a:rPr>
              <a:t>Принцип приоритетности интересов </a:t>
            </a:r>
            <a:r>
              <a:rPr lang="ru-RU" dirty="0">
                <a:solidFill>
                  <a:srgbClr val="0070C0"/>
                </a:solidFill>
              </a:rPr>
              <a:t>обучающегося определяет отношение работников организации, которые призваны оказывать каждому обучающемуся помощь в развитии с учетом его индивидуальных образовательных потребностей.</a:t>
            </a:r>
          </a:p>
          <a:p>
            <a:r>
              <a:rPr lang="ru-RU" dirty="0">
                <a:solidFill>
                  <a:srgbClr val="0070C0"/>
                </a:solidFill>
              </a:rPr>
              <a:t>2. </a:t>
            </a:r>
            <a:r>
              <a:rPr lang="ru-RU" b="1" dirty="0">
                <a:solidFill>
                  <a:srgbClr val="0070C0"/>
                </a:solidFill>
              </a:rPr>
              <a:t>Принцип системности </a:t>
            </a:r>
            <a:r>
              <a:rPr lang="ru-RU" dirty="0">
                <a:solidFill>
                  <a:srgbClr val="0070C0"/>
                </a:solidFill>
              </a:rPr>
              <a:t>обеспечивает единство всех элементов коррекционно-воспитательной работы: цели и задач, направлений осуществления и содержания, форм, </a:t>
            </a:r>
            <a:r>
              <a:rPr lang="ru-RU" b="1" dirty="0">
                <a:solidFill>
                  <a:srgbClr val="0070C0"/>
                </a:solidFill>
              </a:rPr>
              <a:t>методов и приемов организации, взаимодействия участников.</a:t>
            </a:r>
          </a:p>
          <a:p>
            <a:r>
              <a:rPr lang="ru-RU" b="1" dirty="0">
                <a:solidFill>
                  <a:srgbClr val="0070C0"/>
                </a:solidFill>
              </a:rPr>
              <a:t>3. Принцип непрерывности </a:t>
            </a:r>
            <a:r>
              <a:rPr lang="ru-RU" dirty="0">
                <a:solidFill>
                  <a:srgbClr val="0070C0"/>
                </a:solidFill>
              </a:rPr>
              <a:t>обеспечивает проведение коррекционной работы на всем протяжении обучения с учетом личностных изменений.</a:t>
            </a:r>
          </a:p>
          <a:p>
            <a:r>
              <a:rPr lang="ru-RU" dirty="0">
                <a:solidFill>
                  <a:srgbClr val="0070C0"/>
                </a:solidFill>
              </a:rPr>
              <a:t>4. </a:t>
            </a:r>
            <a:r>
              <a:rPr lang="ru-RU" b="1" dirty="0">
                <a:solidFill>
                  <a:srgbClr val="0070C0"/>
                </a:solidFill>
              </a:rPr>
              <a:t>Принцип вариативности </a:t>
            </a:r>
            <a:r>
              <a:rPr lang="ru-RU" dirty="0">
                <a:solidFill>
                  <a:srgbClr val="0070C0"/>
                </a:solidFill>
              </a:rPr>
              <a:t>предполагает создание вариативных программ коррекционной работы с обучающимся с учетом их особых образовательных потребностей и возможностей психофизического развития.</a:t>
            </a:r>
          </a:p>
          <a:p>
            <a:r>
              <a:rPr lang="ru-RU" dirty="0">
                <a:solidFill>
                  <a:srgbClr val="0070C0"/>
                </a:solidFill>
              </a:rPr>
              <a:t>5. </a:t>
            </a:r>
            <a:r>
              <a:rPr lang="ru-RU" b="1" dirty="0">
                <a:solidFill>
                  <a:srgbClr val="0070C0"/>
                </a:solidFill>
              </a:rPr>
              <a:t>Принцип комплексности коррекционного воздействия </a:t>
            </a:r>
            <a:r>
              <a:rPr lang="ru-RU" dirty="0">
                <a:solidFill>
                  <a:srgbClr val="0070C0"/>
                </a:solidFill>
              </a:rPr>
              <a:t>предполагает необходимость всестороннего изучения обучающихся и предоставления квалифицированной помощи специалистов разного профиля с учетом их особых образовательных потребностей и возможностей психофизического развития на основе использования всего многообразия методов, техник и приемов коррекционной работы.</a:t>
            </a:r>
          </a:p>
          <a:p>
            <a:r>
              <a:rPr lang="ru-RU" dirty="0">
                <a:solidFill>
                  <a:srgbClr val="0070C0"/>
                </a:solidFill>
              </a:rPr>
              <a:t>6. </a:t>
            </a:r>
            <a:r>
              <a:rPr lang="ru-RU" b="1" dirty="0">
                <a:solidFill>
                  <a:srgbClr val="0070C0"/>
                </a:solidFill>
              </a:rPr>
              <a:t>Принцип единства психолого-педагогических и медицинских средств</a:t>
            </a:r>
            <a:r>
              <a:rPr lang="ru-RU" dirty="0">
                <a:solidFill>
                  <a:srgbClr val="0070C0"/>
                </a:solidFill>
              </a:rPr>
              <a:t>, обеспечивающий взаимодействие специалистов психолого-педагогического и медицинского блока в деятельности по комплексному решению задач коррекционно-воспитательной работы.</a:t>
            </a:r>
          </a:p>
          <a:p>
            <a:r>
              <a:rPr lang="ru-RU" dirty="0">
                <a:solidFill>
                  <a:srgbClr val="0070C0"/>
                </a:solidFill>
              </a:rPr>
              <a:t>7. </a:t>
            </a:r>
            <a:r>
              <a:rPr lang="ru-RU" b="1" dirty="0">
                <a:solidFill>
                  <a:srgbClr val="0070C0"/>
                </a:solidFill>
              </a:rPr>
              <a:t>Принцип сотрудничества с семьей </a:t>
            </a:r>
            <a:r>
              <a:rPr lang="ru-RU" dirty="0">
                <a:solidFill>
                  <a:srgbClr val="0070C0"/>
                </a:solidFill>
              </a:rPr>
              <a:t>основан на признании семьи как важного участника коррекционной работы, оказывающего существенное влияние на процесс развития обучающегося и успешность его интеграции в общество.</a:t>
            </a:r>
          </a:p>
        </p:txBody>
      </p:sp>
    </p:spTree>
    <p:extLst>
      <p:ext uri="{BB962C8B-B14F-4D97-AF65-F5344CB8AC3E}">
        <p14:creationId xmlns:p14="http://schemas.microsoft.com/office/powerpoint/2010/main" val="16800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6F2"/>
          </a:solidFill>
          <a:ln w="76200">
            <a:solidFill>
              <a:srgbClr val="7B2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B2336"/>
                </a:solidFill>
              </a:rPr>
              <a:t>ЦЕЛЬ </a:t>
            </a:r>
            <a:r>
              <a:rPr lang="ru-RU" sz="2400" b="1" dirty="0" smtClean="0">
                <a:solidFill>
                  <a:srgbClr val="7B2336"/>
                </a:solidFill>
              </a:rPr>
              <a:t>ФООП: </a:t>
            </a:r>
          </a:p>
          <a:p>
            <a:pPr algn="ctr"/>
            <a:r>
              <a:rPr lang="ru-RU" sz="2400" b="1" dirty="0" smtClean="0">
                <a:solidFill>
                  <a:srgbClr val="7B2336"/>
                </a:solidFill>
              </a:rPr>
              <a:t>создание </a:t>
            </a:r>
            <a:r>
              <a:rPr lang="ru-RU" sz="2400" b="1" dirty="0">
                <a:solidFill>
                  <a:srgbClr val="7B2336"/>
                </a:solidFill>
              </a:rPr>
              <a:t>единого образовательного пространства во всей стране</a:t>
            </a:r>
            <a:r>
              <a:rPr lang="ru-RU" sz="2400" dirty="0">
                <a:solidFill>
                  <a:srgbClr val="7B2336"/>
                </a:solidFill>
              </a:rPr>
              <a:t>.</a:t>
            </a:r>
          </a:p>
          <a:p>
            <a:endParaRPr lang="ru-RU" sz="2400" dirty="0">
              <a:solidFill>
                <a:srgbClr val="7B2336"/>
              </a:solidFill>
            </a:endParaRPr>
          </a:p>
          <a:p>
            <a:endParaRPr lang="ru-RU" sz="2400" dirty="0" smtClean="0">
              <a:solidFill>
                <a:srgbClr val="7B2336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B2336"/>
                </a:solidFill>
              </a:rPr>
              <a:t>ЦЕЛЬ  </a:t>
            </a:r>
            <a:r>
              <a:rPr lang="ru-RU" sz="2400" b="1" dirty="0">
                <a:solidFill>
                  <a:srgbClr val="7B2336"/>
                </a:solidFill>
              </a:rPr>
              <a:t>ФАОП: </a:t>
            </a:r>
            <a:endParaRPr lang="ru-RU" sz="2400" b="1" dirty="0" smtClean="0">
              <a:solidFill>
                <a:srgbClr val="7B2336"/>
              </a:solidFill>
            </a:endParaRPr>
          </a:p>
          <a:p>
            <a:pPr algn="ctr"/>
            <a:r>
              <a:rPr lang="ru-RU" sz="2400" b="1" u="sng" dirty="0" smtClean="0">
                <a:solidFill>
                  <a:srgbClr val="7B2336"/>
                </a:solidFill>
              </a:rPr>
              <a:t>детализация </a:t>
            </a:r>
            <a:r>
              <a:rPr lang="ru-RU" sz="2400" b="1" u="sng" dirty="0">
                <a:solidFill>
                  <a:srgbClr val="7B2336"/>
                </a:solidFill>
              </a:rPr>
              <a:t>особенностей реализации образовательного процесса </a:t>
            </a:r>
            <a:r>
              <a:rPr lang="ru-RU" sz="2400" b="1" dirty="0">
                <a:solidFill>
                  <a:srgbClr val="7B2336"/>
                </a:solidFill>
              </a:rPr>
              <a:t>для обучения лиц с ОВЗ и инвалидов по конкретному направлению подготовки и направленности с учетом особенностей их психофизического развития, индивидуальных возможностей, включая </a:t>
            </a:r>
            <a:r>
              <a:rPr lang="ru-RU" sz="2400" b="1" dirty="0" err="1">
                <a:solidFill>
                  <a:srgbClr val="7B2336"/>
                </a:solidFill>
              </a:rPr>
              <a:t>абилитацию</a:t>
            </a:r>
            <a:r>
              <a:rPr lang="ru-RU" sz="2400" b="1" dirty="0">
                <a:solidFill>
                  <a:srgbClr val="7B2336"/>
                </a:solidFill>
              </a:rPr>
              <a:t> инвалидов</a:t>
            </a:r>
            <a:r>
              <a:rPr lang="ru-RU" sz="2400" b="1" dirty="0" smtClean="0">
                <a:solidFill>
                  <a:srgbClr val="7B2336"/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rgbClr val="7B23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6F2"/>
          </a:solidFill>
          <a:ln w="76200">
            <a:solidFill>
              <a:srgbClr val="7B2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u="sng" dirty="0">
                <a:solidFill>
                  <a:srgbClr val="7030A0"/>
                </a:solidFill>
                <a:hlinkClick r:id="rId2"/>
              </a:rPr>
              <a:t>https://</a:t>
            </a:r>
            <a:r>
              <a:rPr lang="ru-RU" u="sng" dirty="0" smtClean="0">
                <a:solidFill>
                  <a:srgbClr val="7030A0"/>
                </a:solidFill>
                <a:hlinkClick r:id="rId2"/>
              </a:rPr>
              <a:t>edsoo.ru/Goryachaya_liniya.htm</a:t>
            </a:r>
            <a:endParaRPr lang="ru-RU" u="sng" dirty="0" smtClean="0">
              <a:solidFill>
                <a:srgbClr val="7030A0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7030A0"/>
                </a:solidFill>
                <a:hlinkClick r:id="rId3"/>
              </a:rPr>
              <a:t>https://ikp-rao.ru</a:t>
            </a:r>
            <a:r>
              <a:rPr lang="en-US" dirty="0" smtClean="0">
                <a:solidFill>
                  <a:srgbClr val="7030A0"/>
                </a:solidFill>
                <a:hlinkClick r:id="rId3"/>
              </a:rPr>
              <a:t>/#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https://s6nalchik.ru/</a:t>
            </a:r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hlinkClick r:id="rId4"/>
              </a:rPr>
              <a:t>https</a:t>
            </a:r>
            <a:r>
              <a:rPr lang="ru-RU" b="1" dirty="0">
                <a:solidFill>
                  <a:srgbClr val="7030A0"/>
                </a:solidFill>
                <a:hlinkClick r:id="rId4"/>
              </a:rPr>
              <a:t>://</a:t>
            </a:r>
            <a:r>
              <a:rPr lang="ru-RU" b="1" dirty="0" smtClean="0">
                <a:solidFill>
                  <a:srgbClr val="7030A0"/>
                </a:solidFill>
                <a:hlinkClick r:id="rId4"/>
              </a:rPr>
              <a:t>www.menobr.ru/article/66794-federalnaya-adaptirovannaya-obrazovatelnaya-programma-nachalnogo-obshchego-obrazovaniya-dlya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https://base.garant.ru/70862366/a561883a869c3f065f67e98041daebaa/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681E2E"/>
                </a:solidFill>
              </a:rPr>
              <a:t>Источники:</a:t>
            </a:r>
            <a:br>
              <a:rPr lang="ru-RU" sz="2400" dirty="0" smtClean="0">
                <a:solidFill>
                  <a:srgbClr val="681E2E"/>
                </a:solidFill>
              </a:rPr>
            </a:br>
            <a:endParaRPr lang="ru-RU" sz="2400" dirty="0">
              <a:solidFill>
                <a:srgbClr val="681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6F2"/>
          </a:solidFill>
          <a:ln w="76200">
            <a:solidFill>
              <a:srgbClr val="7B2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B2336"/>
                </a:solidFill>
              </a:rPr>
              <a:t>Спасибо за внимание.</a:t>
            </a:r>
            <a:endParaRPr lang="ru-RU" dirty="0">
              <a:solidFill>
                <a:srgbClr val="7B23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6F2"/>
          </a:solidFill>
          <a:ln w="76200">
            <a:solidFill>
              <a:srgbClr val="7B2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681E2E"/>
              </a:solidFill>
            </a:endParaRPr>
          </a:p>
          <a:p>
            <a:pPr algn="ctr"/>
            <a:endParaRPr lang="ru-RU" b="1" dirty="0">
              <a:solidFill>
                <a:srgbClr val="681E2E"/>
              </a:solidFill>
            </a:endParaRPr>
          </a:p>
          <a:p>
            <a:pPr algn="ctr"/>
            <a:endParaRPr lang="ru-RU" b="1" dirty="0" smtClean="0">
              <a:solidFill>
                <a:srgbClr val="681E2E"/>
              </a:solidFill>
            </a:endParaRPr>
          </a:p>
          <a:p>
            <a:pPr algn="ctr"/>
            <a:endParaRPr lang="ru-RU" b="1" dirty="0">
              <a:solidFill>
                <a:srgbClr val="681E2E"/>
              </a:solidFill>
            </a:endParaRPr>
          </a:p>
          <a:p>
            <a:pPr algn="ctr"/>
            <a:endParaRPr lang="ru-RU" b="1" dirty="0" smtClean="0">
              <a:solidFill>
                <a:srgbClr val="681E2E"/>
              </a:solidFill>
            </a:endParaRPr>
          </a:p>
          <a:p>
            <a:pPr algn="ctr"/>
            <a:endParaRPr lang="ru-RU" b="1" dirty="0">
              <a:solidFill>
                <a:srgbClr val="681E2E"/>
              </a:solidFill>
            </a:endParaRPr>
          </a:p>
          <a:p>
            <a:pPr algn="ctr"/>
            <a:endParaRPr lang="ru-RU" b="1" dirty="0" smtClean="0">
              <a:solidFill>
                <a:srgbClr val="681E2E"/>
              </a:solidFill>
            </a:endParaRPr>
          </a:p>
          <a:p>
            <a:pPr algn="ctr"/>
            <a:endParaRPr lang="ru-RU" b="1" dirty="0">
              <a:solidFill>
                <a:srgbClr val="681E2E"/>
              </a:solidFill>
            </a:endParaRPr>
          </a:p>
          <a:p>
            <a:pPr algn="ctr"/>
            <a:endParaRPr lang="ru-RU" b="1" dirty="0" smtClean="0">
              <a:solidFill>
                <a:srgbClr val="681E2E"/>
              </a:solidFill>
            </a:endParaRPr>
          </a:p>
          <a:p>
            <a:pPr algn="ctr"/>
            <a:endParaRPr lang="ru-RU" b="1" dirty="0">
              <a:solidFill>
                <a:srgbClr val="681E2E"/>
              </a:solidFill>
            </a:endParaRPr>
          </a:p>
          <a:p>
            <a:pPr algn="ctr"/>
            <a:endParaRPr lang="ru-RU" b="1" dirty="0" smtClean="0">
              <a:solidFill>
                <a:srgbClr val="681E2E"/>
              </a:solidFill>
            </a:endParaRPr>
          </a:p>
          <a:p>
            <a:pPr algn="ctr"/>
            <a:endParaRPr lang="ru-RU" b="1" dirty="0">
              <a:solidFill>
                <a:srgbClr val="681E2E"/>
              </a:solidFill>
            </a:endParaRPr>
          </a:p>
          <a:p>
            <a:pPr algn="ctr"/>
            <a:endParaRPr lang="ru-RU" b="1" dirty="0" smtClean="0">
              <a:solidFill>
                <a:srgbClr val="681E2E"/>
              </a:solidFill>
            </a:endParaRPr>
          </a:p>
          <a:p>
            <a:pPr algn="ctr"/>
            <a:endParaRPr lang="ru-RU" b="1" dirty="0">
              <a:solidFill>
                <a:srgbClr val="681E2E"/>
              </a:solidFill>
            </a:endParaRPr>
          </a:p>
          <a:p>
            <a:pPr algn="ctr"/>
            <a:endParaRPr lang="ru-RU" b="1" dirty="0" smtClean="0">
              <a:solidFill>
                <a:srgbClr val="681E2E"/>
              </a:solidFill>
            </a:endParaRPr>
          </a:p>
          <a:p>
            <a:pPr algn="ctr"/>
            <a:endParaRPr lang="ru-RU" b="1" dirty="0">
              <a:solidFill>
                <a:srgbClr val="681E2E"/>
              </a:solidFill>
            </a:endParaRPr>
          </a:p>
          <a:p>
            <a:pPr algn="ctr"/>
            <a:endParaRPr lang="ru-RU" b="1" dirty="0" smtClean="0">
              <a:solidFill>
                <a:srgbClr val="681E2E"/>
              </a:solidFill>
            </a:endParaRPr>
          </a:p>
          <a:p>
            <a:pPr algn="ctr"/>
            <a:endParaRPr lang="ru-RU" b="1" dirty="0">
              <a:solidFill>
                <a:srgbClr val="681E2E"/>
              </a:solidFill>
            </a:endParaRPr>
          </a:p>
          <a:p>
            <a:pPr algn="ctr"/>
            <a:endParaRPr lang="ru-RU" b="1" dirty="0" smtClean="0">
              <a:solidFill>
                <a:srgbClr val="681E2E"/>
              </a:solidFill>
            </a:endParaRPr>
          </a:p>
          <a:p>
            <a:pPr algn="ctr"/>
            <a:r>
              <a:rPr lang="ru-RU" b="1" dirty="0" smtClean="0">
                <a:solidFill>
                  <a:srgbClr val="681E2E"/>
                </a:solidFill>
              </a:rPr>
              <a:t> </a:t>
            </a:r>
            <a:r>
              <a:rPr lang="ru-RU" sz="2000" b="1" dirty="0">
                <a:solidFill>
                  <a:srgbClr val="681E2E"/>
                </a:solidFill>
              </a:rPr>
              <a:t>Единые подходы к формированию содержания образования, единые стандарты и единая система мониторинга – это гарантия доступности ресурсов, равенства условий и возможностей для обучающихся, и, как следствие, гарантия повышения качества образования.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681E2E"/>
                </a:solidFill>
              </a:rPr>
              <a:t>Одно из ключевых направлений развития системы образования нашей страны – формирование единого образовательного пространства. </a:t>
            </a:r>
            <a:r>
              <a:rPr lang="ru-RU" sz="2000" dirty="0" smtClean="0">
                <a:solidFill>
                  <a:srgbClr val="681E2E"/>
                </a:solidFill>
              </a:rPr>
              <a:t/>
            </a:r>
            <a:br>
              <a:rPr lang="ru-RU" sz="2000" dirty="0" smtClean="0">
                <a:solidFill>
                  <a:srgbClr val="681E2E"/>
                </a:solidFill>
              </a:rPr>
            </a:br>
            <a:endParaRPr lang="ru-RU" sz="2000" dirty="0" smtClean="0">
              <a:solidFill>
                <a:srgbClr val="681E2E"/>
              </a:solidFill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rgbClr val="681E2E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681E2E"/>
              </a:solidFill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rgbClr val="681E2E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681E2E"/>
              </a:solidFill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rgbClr val="681E2E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681E2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t="19328" r="8747" b="3323"/>
          <a:stretch/>
        </p:blipFill>
        <p:spPr bwMode="auto">
          <a:xfrm>
            <a:off x="2098484" y="980728"/>
            <a:ext cx="494703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0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6F2"/>
          </a:solidFill>
          <a:ln w="76200">
            <a:solidFill>
              <a:srgbClr val="7B2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681E2E"/>
                </a:solidFill>
              </a:rPr>
              <a:t>Федеральный закон от 24 сентября 2022 г. № </a:t>
            </a:r>
            <a:r>
              <a:rPr lang="ru-RU" sz="2400" dirty="0" smtClean="0">
                <a:solidFill>
                  <a:srgbClr val="681E2E"/>
                </a:solidFill>
              </a:rPr>
              <a:t>371-ФЗ</a:t>
            </a:r>
          </a:p>
          <a:p>
            <a:pPr algn="ctr"/>
            <a:r>
              <a:rPr lang="ru-RU" sz="2400" dirty="0" smtClean="0">
                <a:solidFill>
                  <a:srgbClr val="681E2E"/>
                </a:solidFill>
              </a:rPr>
              <a:t> </a:t>
            </a:r>
            <a:r>
              <a:rPr lang="ru-RU" sz="2400" dirty="0">
                <a:solidFill>
                  <a:srgbClr val="681E2E"/>
                </a:solidFill>
              </a:rPr>
              <a:t>«О внесении изменений в Федеральный закон </a:t>
            </a:r>
            <a:endParaRPr lang="ru-RU" sz="2400" dirty="0" smtClean="0">
              <a:solidFill>
                <a:srgbClr val="681E2E"/>
              </a:solidFill>
            </a:endParaRPr>
          </a:p>
          <a:p>
            <a:pPr algn="ctr"/>
            <a:r>
              <a:rPr lang="ru-RU" sz="2400" dirty="0" smtClean="0">
                <a:solidFill>
                  <a:srgbClr val="681E2E"/>
                </a:solidFill>
              </a:rPr>
              <a:t>«</a:t>
            </a:r>
            <a:r>
              <a:rPr lang="ru-RU" sz="2400" dirty="0">
                <a:solidFill>
                  <a:srgbClr val="681E2E"/>
                </a:solidFill>
              </a:rPr>
              <a:t>Об образовании в Российской Федерации» и </a:t>
            </a:r>
            <a:endParaRPr lang="ru-RU" sz="2400" dirty="0" smtClean="0">
              <a:solidFill>
                <a:srgbClr val="681E2E"/>
              </a:solidFill>
            </a:endParaRPr>
          </a:p>
          <a:p>
            <a:pPr algn="ctr"/>
            <a:r>
              <a:rPr lang="ru-RU" sz="2400" dirty="0" smtClean="0">
                <a:solidFill>
                  <a:srgbClr val="681E2E"/>
                </a:solidFill>
              </a:rPr>
              <a:t>статья </a:t>
            </a:r>
            <a:r>
              <a:rPr lang="ru-RU" sz="2400" dirty="0">
                <a:solidFill>
                  <a:srgbClr val="681E2E"/>
                </a:solidFill>
              </a:rPr>
              <a:t>1 Федерального закона </a:t>
            </a:r>
            <a:endParaRPr lang="ru-RU" sz="2400" dirty="0" smtClean="0">
              <a:solidFill>
                <a:srgbClr val="681E2E"/>
              </a:solidFill>
            </a:endParaRPr>
          </a:p>
          <a:p>
            <a:pPr algn="ctr"/>
            <a:r>
              <a:rPr lang="ru-RU" sz="2400" dirty="0" smtClean="0">
                <a:solidFill>
                  <a:srgbClr val="681E2E"/>
                </a:solidFill>
              </a:rPr>
              <a:t>«</a:t>
            </a:r>
            <a:r>
              <a:rPr lang="ru-RU" sz="2400" dirty="0">
                <a:solidFill>
                  <a:srgbClr val="681E2E"/>
                </a:solidFill>
              </a:rPr>
              <a:t>Об обязательных требованиях в Российской Федерации</a:t>
            </a:r>
            <a:r>
              <a:rPr lang="ru-RU" sz="2400" dirty="0" smtClean="0">
                <a:solidFill>
                  <a:srgbClr val="681E2E"/>
                </a:solidFill>
              </a:rPr>
              <a:t>»</a:t>
            </a:r>
          </a:p>
          <a:p>
            <a:pPr algn="ctr"/>
            <a:r>
              <a:rPr lang="ru-RU" sz="2400" dirty="0" smtClean="0">
                <a:solidFill>
                  <a:srgbClr val="681E2E"/>
                </a:solidFill>
              </a:rPr>
              <a:t>вводят </a:t>
            </a:r>
            <a:r>
              <a:rPr lang="ru-RU" sz="2400" dirty="0">
                <a:solidFill>
                  <a:srgbClr val="681E2E"/>
                </a:solidFill>
              </a:rPr>
              <a:t>термин </a:t>
            </a:r>
            <a:r>
              <a:rPr lang="ru-RU" sz="2400" b="1" dirty="0">
                <a:solidFill>
                  <a:srgbClr val="FF0000"/>
                </a:solidFill>
              </a:rPr>
              <a:t>«единые образовательные программы». </a:t>
            </a:r>
          </a:p>
          <a:p>
            <a:pPr algn="ctr"/>
            <a:endParaRPr lang="ru-RU" sz="2400" b="1" dirty="0" smtClean="0">
              <a:solidFill>
                <a:srgbClr val="681E2E"/>
              </a:solidFill>
            </a:endParaRPr>
          </a:p>
          <a:p>
            <a:pPr algn="ctr"/>
            <a:endParaRPr lang="ru-RU" sz="2400" b="1" dirty="0">
              <a:solidFill>
                <a:srgbClr val="681E2E"/>
              </a:solidFill>
            </a:endParaRPr>
          </a:p>
          <a:p>
            <a:r>
              <a:rPr lang="ru-RU" sz="2400" b="1" dirty="0" smtClean="0">
                <a:solidFill>
                  <a:srgbClr val="681E2E"/>
                </a:solidFill>
              </a:rPr>
              <a:t>             </a:t>
            </a:r>
            <a:r>
              <a:rPr lang="ru-RU" sz="2400" u="sng" dirty="0" err="1" smtClean="0">
                <a:solidFill>
                  <a:srgbClr val="681E2E"/>
                </a:solidFill>
              </a:rPr>
              <a:t>Минпросвещения</a:t>
            </a:r>
            <a:r>
              <a:rPr lang="ru-RU" sz="2400" u="sng" dirty="0" smtClean="0">
                <a:solidFill>
                  <a:srgbClr val="681E2E"/>
                </a:solidFill>
              </a:rPr>
              <a:t> </a:t>
            </a:r>
            <a:r>
              <a:rPr lang="ru-RU" sz="2400" u="sng" dirty="0">
                <a:solidFill>
                  <a:srgbClr val="681E2E"/>
                </a:solidFill>
              </a:rPr>
              <a:t>России разработаны и утверждены</a:t>
            </a:r>
            <a:r>
              <a:rPr lang="ru-RU" sz="2400" dirty="0">
                <a:solidFill>
                  <a:srgbClr val="681E2E"/>
                </a:solidFill>
              </a:rPr>
              <a:t>: </a:t>
            </a:r>
          </a:p>
          <a:p>
            <a:pPr algn="ctr"/>
            <a:r>
              <a:rPr lang="ru-RU" sz="2400" b="1" dirty="0">
                <a:solidFill>
                  <a:srgbClr val="681E2E"/>
                </a:solidFill>
              </a:rPr>
              <a:t>      </a:t>
            </a:r>
            <a:r>
              <a:rPr lang="ru-RU" sz="2400" b="1" dirty="0">
                <a:solidFill>
                  <a:srgbClr val="FF0000"/>
                </a:solidFill>
              </a:rPr>
              <a:t>ФАОП ДО, ФАОП НОО, ФАОП ООО, ФАООП </a:t>
            </a:r>
            <a:r>
              <a:rPr lang="ru-RU" sz="2400" b="1" dirty="0" smtClean="0">
                <a:solidFill>
                  <a:srgbClr val="FF0000"/>
                </a:solidFill>
              </a:rPr>
              <a:t>УО</a:t>
            </a:r>
          </a:p>
          <a:p>
            <a:pPr algn="ctr"/>
            <a:endParaRPr lang="ru-RU" sz="2400" b="1" dirty="0" smtClean="0">
              <a:solidFill>
                <a:srgbClr val="681E2E"/>
              </a:solidFill>
            </a:endParaRPr>
          </a:p>
          <a:p>
            <a:pPr algn="ctr"/>
            <a:endParaRPr lang="ru-RU" sz="2400" b="1" dirty="0">
              <a:solidFill>
                <a:srgbClr val="681E2E"/>
              </a:solidFill>
            </a:endParaRPr>
          </a:p>
          <a:p>
            <a:pPr algn="ctr"/>
            <a:r>
              <a:rPr lang="ru-RU" sz="2400" u="sng" dirty="0" smtClean="0">
                <a:solidFill>
                  <a:srgbClr val="681E2E"/>
                </a:solidFill>
              </a:rPr>
              <a:t>Статьи </a:t>
            </a:r>
            <a:r>
              <a:rPr lang="ru-RU" sz="2400" u="sng" dirty="0">
                <a:solidFill>
                  <a:srgbClr val="681E2E"/>
                </a:solidFill>
              </a:rPr>
              <a:t>1, 2 Федерального закона № 371-ФЗ: </a:t>
            </a:r>
            <a:endParaRPr lang="ru-RU" sz="2400" u="sng" dirty="0" smtClean="0">
              <a:solidFill>
                <a:srgbClr val="681E2E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681E2E"/>
                </a:solidFill>
              </a:rPr>
              <a:t>исключают </a:t>
            </a:r>
            <a:r>
              <a:rPr lang="ru-RU" sz="2400" b="1" dirty="0">
                <a:solidFill>
                  <a:srgbClr val="681E2E"/>
                </a:solidFill>
              </a:rPr>
              <a:t>понятие </a:t>
            </a:r>
            <a:r>
              <a:rPr lang="ru-RU" sz="2400" b="1" dirty="0">
                <a:solidFill>
                  <a:srgbClr val="FF0000"/>
                </a:solidFill>
              </a:rPr>
              <a:t>«примерные образовательные программы».</a:t>
            </a:r>
          </a:p>
        </p:txBody>
      </p:sp>
    </p:spTree>
    <p:extLst>
      <p:ext uri="{BB962C8B-B14F-4D97-AF65-F5344CB8AC3E}">
        <p14:creationId xmlns:p14="http://schemas.microsoft.com/office/powerpoint/2010/main" val="571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99392"/>
            <a:ext cx="9144000" cy="6957392"/>
          </a:xfrm>
          <a:prstGeom prst="rect">
            <a:avLst/>
          </a:prstGeom>
          <a:solidFill>
            <a:srgbClr val="FEE6F2"/>
          </a:solidFill>
          <a:ln w="76200">
            <a:solidFill>
              <a:srgbClr val="7B2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33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681E2E"/>
                </a:solidFill>
              </a:rPr>
              <a:t>Структура федеральной образовательной программы (ФООП)</a:t>
            </a:r>
            <a:br>
              <a:rPr lang="ru-RU" sz="3200" b="1" dirty="0" smtClean="0">
                <a:solidFill>
                  <a:srgbClr val="681E2E"/>
                </a:solidFill>
              </a:rPr>
            </a:br>
            <a:endParaRPr lang="ru-RU" sz="3200" b="1" dirty="0">
              <a:solidFill>
                <a:srgbClr val="681E2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3" r="3118" b="13061"/>
          <a:stretch/>
        </p:blipFill>
        <p:spPr bwMode="auto">
          <a:xfrm>
            <a:off x="95427" y="2996952"/>
            <a:ext cx="8953145" cy="345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44216" r="2844" b="31567"/>
          <a:stretch/>
        </p:blipFill>
        <p:spPr bwMode="auto">
          <a:xfrm>
            <a:off x="410846" y="1268760"/>
            <a:ext cx="8405882" cy="127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8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4" y="-68560"/>
            <a:ext cx="9144000" cy="6926560"/>
          </a:xfrm>
          <a:prstGeom prst="rect">
            <a:avLst/>
          </a:prstGeom>
          <a:solidFill>
            <a:srgbClr val="FEE6F2"/>
          </a:solidFill>
          <a:ln w="76200">
            <a:solidFill>
              <a:srgbClr val="7B2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8153" y="4658342"/>
            <a:ext cx="8829432" cy="1728192"/>
          </a:xfrm>
          <a:prstGeom prst="rect">
            <a:avLst/>
          </a:prstGeom>
          <a:solidFill>
            <a:srgbClr val="3AC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81E2E"/>
                </a:solidFill>
              </a:rPr>
              <a:t>3. </a:t>
            </a:r>
            <a:r>
              <a:rPr lang="ru-RU" sz="2400" b="1" u="sng" dirty="0" smtClean="0">
                <a:solidFill>
                  <a:srgbClr val="681E2E"/>
                </a:solidFill>
              </a:rPr>
              <a:t>Организационный раздел: </a:t>
            </a:r>
            <a:r>
              <a:rPr lang="ru-RU" sz="2400" b="1" dirty="0">
                <a:solidFill>
                  <a:srgbClr val="681E2E"/>
                </a:solidFill>
              </a:rPr>
              <a:t>определяет общие рамки организации образовательной деятельности, а также организационные механизмы и условия реализации образовательной программы.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67066" y="841918"/>
            <a:ext cx="4680519" cy="38164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u="sng" dirty="0">
                <a:solidFill>
                  <a:srgbClr val="681E2E"/>
                </a:solidFill>
              </a:rPr>
              <a:t>2. Содержательный раздел: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681E2E"/>
                </a:solidFill>
              </a:rPr>
              <a:t>федеральные программы по предметам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681E2E"/>
                </a:solidFill>
              </a:rPr>
              <a:t>рабочая </a:t>
            </a:r>
            <a:r>
              <a:rPr lang="ru-RU" sz="2200" b="1" dirty="0">
                <a:solidFill>
                  <a:srgbClr val="681E2E"/>
                </a:solidFill>
              </a:rPr>
              <a:t>программа </a:t>
            </a:r>
            <a:r>
              <a:rPr lang="ru-RU" sz="2200" b="1" dirty="0" smtClean="0">
                <a:solidFill>
                  <a:srgbClr val="681E2E"/>
                </a:solidFill>
              </a:rPr>
              <a:t>воспитания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681E2E"/>
                </a:solidFill>
              </a:rPr>
              <a:t>программа формирования УУД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681E2E"/>
                </a:solidFill>
              </a:rPr>
              <a:t>программа </a:t>
            </a:r>
            <a:r>
              <a:rPr lang="ru-RU" sz="2200" b="1" dirty="0">
                <a:solidFill>
                  <a:srgbClr val="681E2E"/>
                </a:solidFill>
              </a:rPr>
              <a:t>коррекционно-развивающей </a:t>
            </a:r>
            <a:r>
              <a:rPr lang="ru-RU" sz="2200" b="1" dirty="0" smtClean="0">
                <a:solidFill>
                  <a:srgbClr val="681E2E"/>
                </a:solidFill>
              </a:rPr>
              <a:t>работы, программы </a:t>
            </a:r>
            <a:r>
              <a:rPr lang="ru-RU" sz="2200" b="1" dirty="0">
                <a:solidFill>
                  <a:srgbClr val="681E2E"/>
                </a:solidFill>
              </a:rPr>
              <a:t>коррекционных курсов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b="1" dirty="0">
              <a:solidFill>
                <a:srgbClr val="681E2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153" y="836712"/>
            <a:ext cx="4148913" cy="3821630"/>
          </a:xfrm>
          <a:prstGeom prst="rect">
            <a:avLst/>
          </a:prstGeom>
          <a:solidFill>
            <a:srgbClr val="94E8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7344816" cy="49165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682F"/>
                </a:solidFill>
              </a:rPr>
              <a:t>СТРУКТУРА ФАООП</a:t>
            </a:r>
            <a:endParaRPr lang="ru-RU" sz="3200" dirty="0">
              <a:solidFill>
                <a:srgbClr val="00682F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44944" y="1059969"/>
            <a:ext cx="4508952" cy="3677614"/>
          </a:xfrm>
        </p:spPr>
        <p:txBody>
          <a:bodyPr>
            <a:normAutofit fontScale="92500"/>
          </a:bodyPr>
          <a:lstStyle/>
          <a:p>
            <a:r>
              <a:rPr lang="ru-RU" sz="2400" b="1" u="sng" dirty="0" smtClean="0">
                <a:solidFill>
                  <a:srgbClr val="681E2E"/>
                </a:solidFill>
              </a:rPr>
              <a:t>1. Целевой раздел: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81E2E"/>
                </a:solidFill>
              </a:rPr>
              <a:t>назначение</a:t>
            </a:r>
            <a:endParaRPr lang="ru-RU" sz="2400" dirty="0" smtClean="0">
              <a:solidFill>
                <a:srgbClr val="681E2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81E2E"/>
                </a:solidFill>
              </a:rPr>
              <a:t>цели</a:t>
            </a:r>
            <a:endParaRPr lang="ru-RU" sz="2400" dirty="0" smtClean="0">
              <a:solidFill>
                <a:srgbClr val="681E2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81E2E"/>
                </a:solidFill>
              </a:rPr>
              <a:t>задачи</a:t>
            </a:r>
            <a:r>
              <a:rPr lang="ru-RU" sz="2400" dirty="0" smtClean="0">
                <a:solidFill>
                  <a:srgbClr val="681E2E"/>
                </a:solidFill>
              </a:rPr>
              <a:t> </a:t>
            </a:r>
            <a:endParaRPr lang="ru-RU" sz="2400" dirty="0">
              <a:solidFill>
                <a:srgbClr val="681E2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81E2E"/>
                </a:solidFill>
              </a:rPr>
              <a:t>планируемые </a:t>
            </a:r>
            <a:r>
              <a:rPr lang="ru-RU" sz="2400" b="1" dirty="0">
                <a:solidFill>
                  <a:srgbClr val="681E2E"/>
                </a:solidFill>
              </a:rPr>
              <a:t>результаты реализации </a:t>
            </a:r>
            <a:r>
              <a:rPr lang="ru-RU" sz="2400" b="1" dirty="0" smtClean="0">
                <a:solidFill>
                  <a:srgbClr val="681E2E"/>
                </a:solidFill>
              </a:rPr>
              <a:t>ФАООП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81E2E"/>
                </a:solidFill>
              </a:rPr>
              <a:t>способы </a:t>
            </a:r>
            <a:r>
              <a:rPr lang="ru-RU" sz="2400" b="1" dirty="0">
                <a:solidFill>
                  <a:srgbClr val="681E2E"/>
                </a:solidFill>
              </a:rPr>
              <a:t>определения достижения</a:t>
            </a:r>
            <a:r>
              <a:rPr lang="ru-RU" sz="2400" dirty="0">
                <a:solidFill>
                  <a:srgbClr val="681E2E"/>
                </a:solidFill>
              </a:rPr>
              <a:t> </a:t>
            </a:r>
            <a:r>
              <a:rPr lang="ru-RU" sz="2400" b="1" dirty="0">
                <a:solidFill>
                  <a:srgbClr val="681E2E"/>
                </a:solidFill>
              </a:rPr>
              <a:t>этих целей и </a:t>
            </a:r>
            <a:r>
              <a:rPr lang="ru-RU" sz="2400" b="1" dirty="0" smtClean="0">
                <a:solidFill>
                  <a:srgbClr val="681E2E"/>
                </a:solidFill>
              </a:rPr>
              <a:t>результатов /с Приложением/</a:t>
            </a:r>
            <a:endParaRPr lang="ru-RU" sz="2400" dirty="0" smtClean="0">
              <a:solidFill>
                <a:srgbClr val="681E2E"/>
              </a:solidFill>
            </a:endParaRPr>
          </a:p>
          <a:p>
            <a:endParaRPr lang="ru-RU" sz="1800" u="sng" dirty="0">
              <a:solidFill>
                <a:srgbClr val="681E2E"/>
              </a:solidFill>
            </a:endParaRPr>
          </a:p>
          <a:p>
            <a:endParaRPr lang="ru-RU" dirty="0"/>
          </a:p>
        </p:txBody>
      </p:sp>
      <p:sp>
        <p:nvSpPr>
          <p:cNvPr id="15" name="Текст 10"/>
          <p:cNvSpPr txBox="1">
            <a:spLocks/>
          </p:cNvSpPr>
          <p:nvPr/>
        </p:nvSpPr>
        <p:spPr>
          <a:xfrm>
            <a:off x="4788024" y="1014399"/>
            <a:ext cx="4259561" cy="185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>
              <a:solidFill>
                <a:srgbClr val="681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6F2"/>
          </a:solidFill>
          <a:ln w="76200">
            <a:solidFill>
              <a:srgbClr val="7B2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681E2E"/>
              </a:solidFill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81E2E"/>
                </a:solidFill>
              </a:rPr>
              <a:t>Указанная структура ФАООП соответствует требованиям ФГОС </a:t>
            </a:r>
          </a:p>
          <a:p>
            <a:pPr algn="ctr"/>
            <a:r>
              <a:rPr lang="ru-RU" sz="2400" b="1" dirty="0" smtClean="0">
                <a:solidFill>
                  <a:srgbClr val="681E2E"/>
                </a:solidFill>
              </a:rPr>
              <a:t>к структуре основной  образовательной  программы  </a:t>
            </a:r>
          </a:p>
          <a:p>
            <a:pPr algn="ctr"/>
            <a:r>
              <a:rPr lang="ru-RU" sz="2400" b="1" dirty="0" smtClean="0">
                <a:solidFill>
                  <a:srgbClr val="681E2E"/>
                </a:solidFill>
              </a:rPr>
              <a:t>и  предусматривает,  что  </a:t>
            </a:r>
            <a:r>
              <a:rPr lang="ru-RU" sz="2400" b="1" u="sng" dirty="0" smtClean="0">
                <a:solidFill>
                  <a:srgbClr val="FF0000"/>
                </a:solidFill>
              </a:rPr>
              <a:t>содержание</a:t>
            </a:r>
            <a:r>
              <a:rPr lang="ru-RU" sz="2400" b="1" u="sng" dirty="0" smtClean="0">
                <a:solidFill>
                  <a:srgbClr val="681E2E"/>
                </a:solidFill>
              </a:rPr>
              <a:t> и </a:t>
            </a:r>
            <a:r>
              <a:rPr lang="ru-RU" sz="2400" b="1" u="sng" dirty="0" smtClean="0">
                <a:solidFill>
                  <a:srgbClr val="FF0000"/>
                </a:solidFill>
              </a:rPr>
              <a:t>планируемые результаты</a:t>
            </a:r>
            <a:r>
              <a:rPr lang="ru-RU" sz="2400" b="1" u="sng" dirty="0" smtClean="0">
                <a:solidFill>
                  <a:srgbClr val="681E2E"/>
                </a:solidFill>
              </a:rPr>
              <a:t> разработанных образовательными организациями АООП </a:t>
            </a:r>
          </a:p>
          <a:p>
            <a:pPr algn="ctr"/>
            <a:r>
              <a:rPr lang="ru-RU" sz="2400" b="1" u="sng" dirty="0" smtClean="0">
                <a:solidFill>
                  <a:srgbClr val="681E2E"/>
                </a:solidFill>
              </a:rPr>
              <a:t>должны быть </a:t>
            </a:r>
            <a:r>
              <a:rPr lang="ru-RU" sz="2400" b="1" u="sng" dirty="0" smtClean="0">
                <a:solidFill>
                  <a:srgbClr val="FF0000"/>
                </a:solidFill>
              </a:rPr>
              <a:t>не ниже (!) </a:t>
            </a:r>
            <a:r>
              <a:rPr lang="ru-RU" sz="2400" b="1" u="sng" dirty="0" smtClean="0">
                <a:solidFill>
                  <a:srgbClr val="681E2E"/>
                </a:solidFill>
              </a:rPr>
              <a:t>соответствующих содержания и планируемых результатов </a:t>
            </a:r>
            <a:r>
              <a:rPr lang="ru-RU" sz="2400" b="1" u="sng" dirty="0" smtClean="0">
                <a:solidFill>
                  <a:srgbClr val="FF0000"/>
                </a:solidFill>
              </a:rPr>
              <a:t>ФАООП.</a:t>
            </a:r>
          </a:p>
          <a:p>
            <a:pPr algn="ctr"/>
            <a:endParaRPr lang="ru-RU" sz="2400" b="1" u="sng" dirty="0">
              <a:solidFill>
                <a:srgbClr val="FF0000"/>
              </a:solidFill>
            </a:endParaRPr>
          </a:p>
          <a:p>
            <a:pPr algn="ctr"/>
            <a:endParaRPr lang="ru-RU" sz="2400" b="1" u="sng" dirty="0" smtClean="0">
              <a:solidFill>
                <a:srgbClr val="FF0000"/>
              </a:solidFill>
            </a:endParaRPr>
          </a:p>
          <a:p>
            <a:pPr algn="ctr"/>
            <a:endParaRPr lang="ru-RU" sz="2400" b="1" u="sng" dirty="0">
              <a:solidFill>
                <a:srgbClr val="FF0000"/>
              </a:solidFill>
            </a:endParaRPr>
          </a:p>
          <a:p>
            <a:pPr algn="ctr"/>
            <a:endParaRPr lang="ru-RU" sz="2400" b="1" u="sng" dirty="0" smtClean="0">
              <a:solidFill>
                <a:srgbClr val="FF0000"/>
              </a:solidFill>
            </a:endParaRPr>
          </a:p>
          <a:p>
            <a:pPr algn="ctr"/>
            <a:endParaRPr lang="ru-RU" sz="2400" b="1" u="sng" dirty="0">
              <a:solidFill>
                <a:srgbClr val="FF0000"/>
              </a:solidFill>
            </a:endParaRPr>
          </a:p>
          <a:p>
            <a:pPr algn="ctr"/>
            <a:endParaRPr lang="ru-RU" sz="2400" b="1" u="sng" dirty="0" smtClean="0">
              <a:solidFill>
                <a:srgbClr val="FF0000"/>
              </a:solidFill>
            </a:endParaRPr>
          </a:p>
          <a:p>
            <a:pPr algn="ctr"/>
            <a:endParaRPr lang="ru-RU" sz="2400" b="1" u="sng" dirty="0">
              <a:solidFill>
                <a:srgbClr val="FF0000"/>
              </a:solidFill>
            </a:endParaRPr>
          </a:p>
          <a:p>
            <a:pPr algn="ctr"/>
            <a:endParaRPr lang="ru-RU" sz="2400" b="1" u="sng" dirty="0" smtClean="0">
              <a:solidFill>
                <a:srgbClr val="FF0000"/>
              </a:solidFill>
            </a:endParaRPr>
          </a:p>
          <a:p>
            <a:pPr algn="ctr"/>
            <a:endParaRPr lang="ru-RU" sz="2400" b="1" u="sng" dirty="0">
              <a:solidFill>
                <a:srgbClr val="FF0000"/>
              </a:solidFill>
            </a:endParaRPr>
          </a:p>
          <a:p>
            <a:pPr algn="ctr"/>
            <a:endParaRPr lang="ru-RU" sz="2400" b="1" u="sng" dirty="0" smtClean="0">
              <a:solidFill>
                <a:srgbClr val="FF0000"/>
              </a:solidFill>
            </a:endParaRPr>
          </a:p>
          <a:p>
            <a:pPr algn="ctr"/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84110" y="3356992"/>
            <a:ext cx="9036496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 smtClean="0">
              <a:solidFill>
                <a:srgbClr val="681E2E"/>
              </a:solidFill>
            </a:endParaRPr>
          </a:p>
          <a:p>
            <a:pPr algn="ctr"/>
            <a:endParaRPr lang="ru-RU" sz="2400" b="1" u="sng" dirty="0" smtClean="0">
              <a:solidFill>
                <a:srgbClr val="681E2E"/>
              </a:solidFill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81E2E"/>
                </a:solidFill>
              </a:rPr>
              <a:t>Одновременно в структуре организационного раздела ФАООП отсутствуют </a:t>
            </a:r>
            <a:r>
              <a:rPr lang="ru-RU" sz="2400" b="1" u="sng" dirty="0" smtClean="0">
                <a:solidFill>
                  <a:srgbClr val="681E2E"/>
                </a:solidFill>
              </a:rPr>
              <a:t>требования к условиям реализации</a:t>
            </a:r>
            <a:r>
              <a:rPr lang="ru-RU" sz="2400" b="1" dirty="0" smtClean="0">
                <a:solidFill>
                  <a:srgbClr val="681E2E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4064"/>
            <a:ext cx="9144000" cy="6858000"/>
          </a:xfrm>
          <a:prstGeom prst="rect">
            <a:avLst/>
          </a:prstGeom>
          <a:solidFill>
            <a:srgbClr val="FEE6F2"/>
          </a:solidFill>
          <a:ln w="76200">
            <a:solidFill>
              <a:srgbClr val="7B2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8928992" cy="1470025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</a:rPr>
              <a:t>Начальная школа:</a:t>
            </a:r>
            <a:r>
              <a:rPr lang="ru-RU" sz="2700" b="1" u="sng" dirty="0" smtClean="0">
                <a:solidFill>
                  <a:srgbClr val="0070C0"/>
                </a:solidFill>
              </a:rPr>
              <a:t> </a:t>
            </a:r>
            <a:r>
              <a:rPr lang="ru-RU" sz="2700" b="1" u="sng" dirty="0" smtClean="0">
                <a:solidFill>
                  <a:srgbClr val="681E2E"/>
                </a:solidFill>
              </a:rPr>
              <a:t/>
            </a:r>
            <a:br>
              <a:rPr lang="ru-RU" sz="2700" b="1" u="sng" dirty="0" smtClean="0">
                <a:solidFill>
                  <a:srgbClr val="681E2E"/>
                </a:solidFill>
              </a:rPr>
            </a:br>
            <a:r>
              <a:rPr lang="ru-RU" sz="2700" b="1" dirty="0" smtClean="0">
                <a:solidFill>
                  <a:srgbClr val="681E2E"/>
                </a:solidFill>
              </a:rPr>
              <a:t>Приказ Министерства просвещения Российской Федерации </a:t>
            </a:r>
            <a:br>
              <a:rPr lang="ru-RU" sz="2700" b="1" dirty="0" smtClean="0">
                <a:solidFill>
                  <a:srgbClr val="681E2E"/>
                </a:solidFill>
              </a:rPr>
            </a:br>
            <a:r>
              <a:rPr lang="ru-RU" sz="2700" b="1" dirty="0" smtClean="0">
                <a:solidFill>
                  <a:srgbClr val="681E2E"/>
                </a:solidFill>
              </a:rPr>
              <a:t>от 24 ноября 2022 г. № 1023 </a:t>
            </a:r>
            <a:br>
              <a:rPr lang="ru-RU" sz="2700" b="1" dirty="0" smtClean="0">
                <a:solidFill>
                  <a:srgbClr val="681E2E"/>
                </a:solidFill>
              </a:rPr>
            </a:br>
            <a:r>
              <a:rPr lang="ru-RU" sz="2700" b="1" dirty="0" smtClean="0">
                <a:solidFill>
                  <a:srgbClr val="681E2E"/>
                </a:solidFill>
              </a:rPr>
              <a:t>«Об утверждении федеральной адаптированной образовательной программы начального общего образования для обучающихся с ограниченными возможностями здоровья» </a:t>
            </a:r>
            <a:endParaRPr lang="ru-RU" sz="2700" b="1" dirty="0">
              <a:solidFill>
                <a:srgbClr val="681E2E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3508" y="2996952"/>
            <a:ext cx="8856984" cy="29523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681E2E"/>
                </a:solidFill>
              </a:rPr>
              <a:t>Для начальной школы разработаны и обязательны  программы по предметам: </a:t>
            </a:r>
            <a:r>
              <a:rPr lang="ru-RU" sz="2400" b="1" dirty="0" smtClean="0">
                <a:solidFill>
                  <a:srgbClr val="FF0000"/>
                </a:solidFill>
              </a:rPr>
              <a:t>«Русский язык», «Литературное чтение»,  Окружающий мир» </a:t>
            </a:r>
            <a:r>
              <a:rPr lang="ru-RU" sz="2400" b="1" dirty="0" smtClean="0">
                <a:solidFill>
                  <a:srgbClr val="7B2336"/>
                </a:solidFill>
              </a:rPr>
              <a:t>и</a:t>
            </a:r>
            <a:r>
              <a:rPr lang="ru-RU" sz="2400" b="1" dirty="0" smtClean="0">
                <a:solidFill>
                  <a:srgbClr val="FF0000"/>
                </a:solidFill>
              </a:rPr>
              <a:t> «Труд (технология)» </a:t>
            </a:r>
          </a:p>
          <a:p>
            <a:r>
              <a:rPr lang="ru-RU" sz="2400" b="1" dirty="0" smtClean="0">
                <a:solidFill>
                  <a:srgbClr val="681E2E"/>
                </a:solidFill>
              </a:rPr>
              <a:t>Адаптированные основные общеобразовательные программы начального общего образования </a:t>
            </a:r>
            <a:r>
              <a:rPr lang="ru-RU" sz="2400" dirty="0" smtClean="0">
                <a:solidFill>
                  <a:srgbClr val="681E2E"/>
                </a:solidFill>
              </a:rPr>
              <a:t>(далее – АООП НОО) разрабатываются и утверждаются образовательной организацией в соответствии с федеральным государственным образовательным стандартом начального общего образования обучающихся с ОВЗ (далее – </a:t>
            </a:r>
            <a:r>
              <a:rPr lang="ru-RU" sz="2400" b="1" dirty="0" smtClean="0">
                <a:solidFill>
                  <a:srgbClr val="FF0000"/>
                </a:solidFill>
              </a:rPr>
              <a:t>ФГОС НОО ОВЗ</a:t>
            </a:r>
            <a:r>
              <a:rPr lang="ru-RU" sz="2400" dirty="0" smtClean="0">
                <a:solidFill>
                  <a:srgbClr val="FF0000"/>
                </a:solidFill>
              </a:rPr>
              <a:t>) </a:t>
            </a:r>
            <a:r>
              <a:rPr lang="ru-RU" sz="2400" dirty="0" smtClean="0">
                <a:solidFill>
                  <a:srgbClr val="681E2E"/>
                </a:solidFill>
              </a:rPr>
              <a:t>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ФАОП НОО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b="1" dirty="0">
              <a:solidFill>
                <a:srgbClr val="681E2E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700" b="1" dirty="0">
              <a:solidFill>
                <a:srgbClr val="681E2E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57200" y="2860880"/>
            <a:ext cx="8229600" cy="236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700" b="1" dirty="0">
              <a:solidFill>
                <a:srgbClr val="681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6F2"/>
          </a:solidFill>
          <a:ln w="76200">
            <a:solidFill>
              <a:srgbClr val="7B2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681E2E"/>
              </a:solidFill>
            </a:endParaRPr>
          </a:p>
          <a:p>
            <a:endParaRPr lang="ru-RU" dirty="0">
              <a:solidFill>
                <a:srgbClr val="681E2E"/>
              </a:solidFill>
            </a:endParaRPr>
          </a:p>
          <a:p>
            <a:endParaRPr lang="ru-RU" dirty="0" smtClean="0">
              <a:solidFill>
                <a:srgbClr val="681E2E"/>
              </a:solidFill>
            </a:endParaRPr>
          </a:p>
          <a:p>
            <a:endParaRPr lang="ru-RU" dirty="0">
              <a:solidFill>
                <a:srgbClr val="681E2E"/>
              </a:solidFill>
            </a:endParaRPr>
          </a:p>
          <a:p>
            <a:endParaRPr lang="ru-RU" dirty="0" smtClean="0">
              <a:solidFill>
                <a:srgbClr val="681E2E"/>
              </a:solidFill>
            </a:endParaRPr>
          </a:p>
          <a:p>
            <a:endParaRPr lang="ru-RU" dirty="0">
              <a:solidFill>
                <a:srgbClr val="681E2E"/>
              </a:solidFill>
            </a:endParaRPr>
          </a:p>
          <a:p>
            <a:endParaRPr lang="ru-RU" dirty="0" smtClean="0">
              <a:solidFill>
                <a:srgbClr val="681E2E"/>
              </a:solidFill>
            </a:endParaRPr>
          </a:p>
          <a:p>
            <a:endParaRPr lang="ru-RU" dirty="0">
              <a:solidFill>
                <a:srgbClr val="681E2E"/>
              </a:solidFill>
            </a:endParaRPr>
          </a:p>
          <a:p>
            <a:endParaRPr lang="ru-RU" dirty="0" smtClean="0">
              <a:solidFill>
                <a:srgbClr val="681E2E"/>
              </a:solidFill>
            </a:endParaRPr>
          </a:p>
          <a:p>
            <a:endParaRPr lang="ru-RU" dirty="0">
              <a:solidFill>
                <a:srgbClr val="681E2E"/>
              </a:solidFill>
            </a:endParaRPr>
          </a:p>
          <a:p>
            <a:endParaRPr lang="ru-RU" dirty="0" smtClean="0">
              <a:solidFill>
                <a:srgbClr val="681E2E"/>
              </a:solidFill>
            </a:endParaRPr>
          </a:p>
          <a:p>
            <a:endParaRPr lang="ru-RU" dirty="0">
              <a:solidFill>
                <a:srgbClr val="681E2E"/>
              </a:solidFill>
            </a:endParaRPr>
          </a:p>
          <a:p>
            <a:endParaRPr lang="ru-RU" dirty="0" smtClean="0">
              <a:solidFill>
                <a:srgbClr val="681E2E"/>
              </a:solidFill>
            </a:endParaRPr>
          </a:p>
          <a:p>
            <a:endParaRPr lang="ru-RU" dirty="0">
              <a:solidFill>
                <a:srgbClr val="681E2E"/>
              </a:solidFill>
            </a:endParaRPr>
          </a:p>
          <a:p>
            <a:endParaRPr lang="ru-RU" dirty="0" smtClean="0">
              <a:solidFill>
                <a:srgbClr val="681E2E"/>
              </a:solidFill>
            </a:endParaRPr>
          </a:p>
          <a:p>
            <a:endParaRPr lang="ru-RU" dirty="0">
              <a:solidFill>
                <a:srgbClr val="681E2E"/>
              </a:solidFill>
            </a:endParaRPr>
          </a:p>
          <a:p>
            <a:endParaRPr lang="ru-RU" dirty="0" smtClean="0">
              <a:solidFill>
                <a:srgbClr val="681E2E"/>
              </a:solidFill>
            </a:endParaRPr>
          </a:p>
          <a:p>
            <a:endParaRPr lang="ru-RU" dirty="0">
              <a:solidFill>
                <a:srgbClr val="681E2E"/>
              </a:solidFill>
            </a:endParaRPr>
          </a:p>
          <a:p>
            <a:endParaRPr lang="ru-RU" dirty="0" smtClean="0">
              <a:solidFill>
                <a:srgbClr val="681E2E"/>
              </a:solidFill>
            </a:endParaRPr>
          </a:p>
          <a:p>
            <a:endParaRPr lang="ru-RU" dirty="0">
              <a:solidFill>
                <a:srgbClr val="681E2E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lum bright="-20000" contrast="30000"/>
          </a:blip>
          <a:srcRect l="10647" t="12867" r="6783" b="5869"/>
          <a:stretch/>
        </p:blipFill>
        <p:spPr bwMode="auto">
          <a:xfrm>
            <a:off x="107504" y="728700"/>
            <a:ext cx="892899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29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6F2"/>
          </a:solidFill>
          <a:ln w="76200">
            <a:solidFill>
              <a:srgbClr val="7B2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122274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5794" y="-243408"/>
            <a:ext cx="8807017" cy="3528392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5100" b="1" dirty="0" smtClean="0">
                <a:solidFill>
                  <a:srgbClr val="681E2E"/>
                </a:solidFill>
              </a:rPr>
              <a:t>ФАОП НОО включает дифференцированные варианты </a:t>
            </a:r>
          </a:p>
          <a:p>
            <a:pPr algn="ctr"/>
            <a:r>
              <a:rPr lang="ru-RU" sz="5100" b="1" dirty="0" smtClean="0">
                <a:solidFill>
                  <a:srgbClr val="681E2E"/>
                </a:solidFill>
              </a:rPr>
              <a:t>для разных групп обучающихся с ОВЗ.</a:t>
            </a:r>
          </a:p>
          <a:p>
            <a:pPr algn="just"/>
            <a:r>
              <a:rPr lang="ru-RU" sz="5100" b="1" dirty="0" smtClean="0">
                <a:solidFill>
                  <a:srgbClr val="122274"/>
                </a:solidFill>
              </a:rPr>
              <a:t>Каждый вариант ФАОП НОО разработан с учетом особенностей психофизического  развития,  индивидуальных  возможностей  обучающихся конкретной категории, которой он адресован, и обеспечивает освоение содержания образования, коррекцию нарушений развития и социальную адаптацию. </a:t>
            </a:r>
            <a:r>
              <a:rPr lang="ru-RU" sz="5100" dirty="0">
                <a:solidFill>
                  <a:srgbClr val="7B2336"/>
                </a:solidFill>
              </a:rPr>
              <a:t>В соответствии с ФГОС НОО ОВЗ и вариантами ФАОП НОО образовательная организация может разрабатывать один или несколько вариантов</a:t>
            </a:r>
            <a:r>
              <a:rPr lang="ru-RU" sz="5100" dirty="0" smtClean="0">
                <a:solidFill>
                  <a:srgbClr val="7B2336"/>
                </a:solidFill>
              </a:rPr>
              <a:t>.</a:t>
            </a:r>
            <a:r>
              <a:rPr lang="ru-RU" sz="5100" dirty="0"/>
              <a:t> </a:t>
            </a:r>
            <a:r>
              <a:rPr lang="ru-RU" sz="5100" dirty="0">
                <a:solidFill>
                  <a:srgbClr val="FF0000"/>
                </a:solidFill>
              </a:rPr>
              <a:t>Не подлежит изменению содержание целевого раздела Федеральной рабочей программы воспитания ФАОП НОО.</a:t>
            </a:r>
          </a:p>
          <a:p>
            <a:pPr algn="just"/>
            <a:endParaRPr lang="ru-RU" sz="2600" dirty="0">
              <a:solidFill>
                <a:srgbClr val="7B2336"/>
              </a:solidFill>
            </a:endParaRPr>
          </a:p>
          <a:p>
            <a:pPr algn="just"/>
            <a:endParaRPr lang="ru-RU" sz="2600" b="1" dirty="0" smtClean="0">
              <a:solidFill>
                <a:srgbClr val="122274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lum bright="-20000" contrast="30000"/>
          </a:blip>
          <a:srcRect l="9368" t="10835" r="6603" b="5643"/>
          <a:stretch>
            <a:fillRect/>
          </a:stretch>
        </p:blipFill>
        <p:spPr bwMode="auto">
          <a:xfrm>
            <a:off x="107504" y="2996951"/>
            <a:ext cx="5602605" cy="313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 rotWithShape="1">
          <a:blip r:embed="rId3" cstate="print">
            <a:lum bright="-20000" contrast="30000"/>
          </a:blip>
          <a:srcRect l="9622" t="11964" r="16652" b="6321"/>
          <a:stretch/>
        </p:blipFill>
        <p:spPr bwMode="auto">
          <a:xfrm>
            <a:off x="4078492" y="3644078"/>
            <a:ext cx="4918585" cy="306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1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</TotalTime>
  <Words>817</Words>
  <Application>Microsoft Office PowerPoint</Application>
  <PresentationFormat>Экран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общеобразовательное учреждение  «Средняя общеобразовательная школа с углубленным изучением отдельных предметов № 16»     </vt:lpstr>
      <vt:lpstr>Презентация PowerPoint</vt:lpstr>
      <vt:lpstr>Презентация PowerPoint</vt:lpstr>
      <vt:lpstr>Структура федеральной образовательной программы (ФООП) </vt:lpstr>
      <vt:lpstr>СТРУКТУРА ФАООП</vt:lpstr>
      <vt:lpstr>Презентация PowerPoint</vt:lpstr>
      <vt:lpstr>Начальная школа:  Приказ Министерства просвещения Российской Федерации  от 24 ноября 2022 г. № 1023  «Об утверждении федеральной адаптированной образовательной программы начального общего образования для обучающихся с ограниченными возможностями здоровья»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 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85</cp:revision>
  <dcterms:created xsi:type="dcterms:W3CDTF">2025-02-02T03:22:26Z</dcterms:created>
  <dcterms:modified xsi:type="dcterms:W3CDTF">2025-06-22T05:32:46Z</dcterms:modified>
</cp:coreProperties>
</file>