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6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5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29.png" ContentType="image/png"/>
  <Override PartName="/ppt/media/image28.png" ContentType="image/png"/>
  <Override PartName="/ppt/media/image6.png" ContentType="image/png"/>
  <Override PartName="/ppt/media/image11.png" ContentType="image/png"/>
  <Override PartName="/ppt/media/image4.png" ContentType="image/png"/>
  <Override PartName="/ppt/media/image9.png" ContentType="image/png"/>
  <Override PartName="/ppt/media/image10.png" ContentType="image/png"/>
  <Override PartName="/ppt/media/image5.png" ContentType="image/png"/>
  <Override PartName="/ppt/media/image20.png" ContentType="image/png"/>
  <Override PartName="/ppt/media/image12.png" ContentType="image/png"/>
  <Override PartName="/ppt/media/image7.png" ContentType="image/png"/>
  <Override PartName="/ppt/media/image21.png" ContentType="image/png"/>
  <Override PartName="/ppt/media/image8.png" ContentType="image/png"/>
  <Override PartName="/ppt/media/image13.png" ContentType="image/png"/>
  <Override PartName="/ppt/media/image30.png" ContentType="image/png"/>
  <Override PartName="/ppt/media/image22.png" ContentType="image/png"/>
  <Override PartName="/ppt/media/image3.jpeg" ContentType="image/jpeg"/>
  <Override PartName="/ppt/media/image2.png" ContentType="image/png"/>
  <Override PartName="/ppt/media/image1.jpeg" ContentType="image/jpeg"/>
  <Override PartName="/ppt/media/image14.png" ContentType="image/png"/>
  <Override PartName="/ppt/media/image31.png" ContentType="image/png"/>
  <Override PartName="/ppt/media/image15.png" ContentType="image/png"/>
  <Override PartName="/ppt/media/image23.png" ContentType="image/png"/>
  <Override PartName="/ppt/media/image16.jpeg" ContentType="image/jpeg"/>
  <Override PartName="/ppt/media/image17.png" ContentType="image/png"/>
  <Override PartName="/ppt/media/image25.png" ContentType="image/png"/>
  <Override PartName="/ppt/media/image18.png" ContentType="image/png"/>
  <Override PartName="/ppt/media/image26.png" ContentType="image/png"/>
  <Override PartName="/ppt/media/image19.png" ContentType="image/png"/>
  <Override PartName="/ppt/media/image27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B222238-9973-42AA-9F67-B3F51054D851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956C5BE-A6CE-457A-998E-1E26F4322415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B5329F-9972-463E-9A7D-A43A662844EA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018240-F063-409A-993D-9B66F9395B52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AD80B0-A1E6-47A1-8BD4-97E6D076591F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C6113D-DC10-4A40-8014-7F9B50F19903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081B94-8BC6-4658-9DBA-7B532A0F678E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0A48F7-BCC2-4827-8FA4-AAC19A5F1216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F4F40B-13C6-430F-8CBB-923C5123773A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B9C26E-9562-44F4-8BD8-9E1A5ACBBBD8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76763B-85AF-4184-AC86-E2861F2243E0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1B44ED-4214-484D-9A23-D6B2A68A1CEC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22D694-BE80-4345-86B1-195EA749E5F6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2ED0E1-9162-47B7-A701-785AC109DD97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06574F-2447-4228-898F-942CAB7EFC1E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322BD8-0721-47B2-B91B-26A992151089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28A2BC-EA62-4460-B47B-4BD03D72279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F4C79FC-91FF-42B6-BF8A-678D71CED6C4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B6CEC88-CA62-465A-BC5C-8E67504058B3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077316-D820-4EE1-BCB7-7F012F4FADF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2AA1C4-6948-44CA-A6B2-E9336A9DF32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9567186-790E-442F-BD98-1B8666260D4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D87D35-877C-4C0D-8212-1A156F0DE93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BF9DD8-94F1-404B-843D-30470FE09EAE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840" cy="39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EA2787-248E-4ADA-AED4-1FF5B9E83FA3}" type="slidenum">
              <a:rPr b="0" lang="ru" sz="1000" spc="-1" strike="noStrike">
                <a:solidFill>
                  <a:schemeClr val="dk2"/>
                </a:solidFill>
                <a:latin typeface="Arial"/>
                <a:ea typeface="Arial"/>
              </a:rPr>
              <a:t>26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840" cy="39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015AC3-08A7-496C-979F-2FCAF8F21829}" type="slidenum">
              <a:rPr b="0" lang="ru" sz="1000" spc="-1" strike="noStrike">
                <a:solidFill>
                  <a:schemeClr val="dk2"/>
                </a:solidFill>
                <a:latin typeface="Arial"/>
                <a:ea typeface="Arial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png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76240" y="553680"/>
            <a:ext cx="7954200" cy="73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Google Shape;55;p13" descr=""/>
          <p:cNvPicPr/>
          <p:nvPr/>
        </p:nvPicPr>
        <p:blipFill>
          <a:blip r:embed="rId1"/>
          <a:stretch/>
        </p:blipFill>
        <p:spPr>
          <a:xfrm>
            <a:off x="169200" y="132480"/>
            <a:ext cx="87444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56;p13"/>
          <p:cNvSpPr/>
          <p:nvPr/>
        </p:nvSpPr>
        <p:spPr>
          <a:xfrm>
            <a:off x="472680" y="1155240"/>
            <a:ext cx="8357760" cy="73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Google Shape;57;p13"/>
          <p:cNvSpPr/>
          <p:nvPr/>
        </p:nvSpPr>
        <p:spPr>
          <a:xfrm>
            <a:off x="311400" y="1878120"/>
            <a:ext cx="8519760" cy="11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" sz="20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" sz="2100" spc="-1" strike="noStrike">
                <a:solidFill>
                  <a:schemeClr val="dk1"/>
                </a:solidFill>
                <a:latin typeface="Calibri"/>
                <a:ea typeface="Calibri"/>
              </a:rPr>
              <a:t>«Диагностические методики обследования речевого развития обучающихся 1-4 классов»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1620000" y="3780000"/>
            <a:ext cx="55364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Шурупова Елена Викторовна, учитель-логопед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Динеева Виктория Викторовна, учитель-логопед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196280" y="305280"/>
            <a:ext cx="7715520" cy="64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7222" lnSpcReduction="1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20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80000" y="1470960"/>
            <a:ext cx="8724600" cy="34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7222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«Методика психолого –  логопедического обследования детей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с нарушениями речи. Вопросы дифференциальной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диагностики” (Волкова Г.А.)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При обследовании состояния дыхательной и голосовой функций следует отметить: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тип дыхания</a:t>
            </a: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(грудное, диафрагмальное, брюшное, смешанное);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объем, продолжительность речевого выдох</a:t>
            </a: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а: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для детей 5 лет на 2—З слова,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для детей 6—7 лет на 3—5 слов на выдохе.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Дать характеристику голоса</a:t>
            </a: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по следующим параметрам: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сила голоса</a:t>
            </a: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(нормальный, громкий, чрезмерно тихий),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высота</a:t>
            </a: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(низкий голос, высокий, смешанный, нормальный),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тембр</a:t>
            </a:r>
            <a:r>
              <a:rPr b="0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(монотонный голос, наличие или отсутствие носового оттенка).</a:t>
            </a: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Google Shape;131;p22" descr=""/>
          <p:cNvPicPr/>
          <p:nvPr/>
        </p:nvPicPr>
        <p:blipFill>
          <a:blip r:embed="rId1"/>
          <a:stretch/>
        </p:blipFill>
        <p:spPr>
          <a:xfrm>
            <a:off x="7150680" y="992160"/>
            <a:ext cx="1379520" cy="188964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32;p22" descr=""/>
          <p:cNvPicPr/>
          <p:nvPr/>
        </p:nvPicPr>
        <p:blipFill>
          <a:blip r:embed="rId2"/>
          <a:stretch/>
        </p:blipFill>
        <p:spPr>
          <a:xfrm>
            <a:off x="304920" y="304920"/>
            <a:ext cx="874440" cy="87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69200" y="1017720"/>
            <a:ext cx="8661240" cy="403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6111"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</a:t>
            </a:r>
            <a:r>
              <a:rPr b="1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Фонематические процессы  (фонематическое восприятие, анализ и синтез, фонематические представления, звуковой анализ и синтез)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</a:t>
            </a:r>
            <a:r>
              <a:rPr b="1" i="1" lang="ru" sz="14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Цель</a:t>
            </a:r>
            <a:r>
              <a:rPr b="1" i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i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заключается в оценке способностей ребенка к различению, воспроизведению и манипулированию фонемами, что является важным аспектом формирования речевой компетенции и навыков чтения и письма.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«Альбом для логопеда»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(Иншакова О.Б.)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“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Экспресс – обследование фонематического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слуха и готовности к звуковому анализу у детей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дошкольного возраста»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(Коноваленко В.В., Коноваленко С.В.)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Google Shape;139;p23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25" name="Google Shape;140;p23" descr=""/>
          <p:cNvPicPr/>
          <p:nvPr/>
        </p:nvPicPr>
        <p:blipFill>
          <a:blip r:embed="rId2"/>
          <a:stretch/>
        </p:blipFill>
        <p:spPr>
          <a:xfrm>
            <a:off x="5327280" y="2409120"/>
            <a:ext cx="1576440" cy="1250280"/>
          </a:xfrm>
          <a:prstGeom prst="rect">
            <a:avLst/>
          </a:prstGeom>
          <a:ln w="0">
            <a:noFill/>
          </a:ln>
        </p:spPr>
      </p:pic>
      <p:pic>
        <p:nvPicPr>
          <p:cNvPr id="126" name="Google Shape;141;p23" descr=""/>
          <p:cNvPicPr/>
          <p:nvPr/>
        </p:nvPicPr>
        <p:blipFill>
          <a:blip r:embed="rId3"/>
          <a:stretch/>
        </p:blipFill>
        <p:spPr>
          <a:xfrm>
            <a:off x="7075080" y="3661200"/>
            <a:ext cx="1755360" cy="116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</a:t>
            </a:r>
            <a:r>
              <a:rPr b="0" lang="ru" sz="20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в</a:t>
            </a:r>
            <a:endParaRPr b="0" lang="ru-RU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311760" y="1072800"/>
            <a:ext cx="8518680" cy="406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5000" lnSpcReduction="20000"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719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</a:t>
            </a:r>
            <a:endParaRPr b="0" lang="ru-RU" sz="719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55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«Логопедический альбом для обследования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фонетико – фонематической стороны речи»                         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(Смирнова И.А.)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5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5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«Тестовая методика диагностики устной речи младших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школьников» (Фотекова Т.А.)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5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«Методика психолого – логопедического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детей с нарушениями речи.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Вопросы дифференциальной диагностики»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(Волкова Г.А.)</a:t>
            </a:r>
            <a:r>
              <a:rPr b="1" lang="ru" sz="71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71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522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72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                                         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55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   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Google Shape;148;p24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49;p24" descr=""/>
          <p:cNvPicPr/>
          <p:nvPr/>
        </p:nvPicPr>
        <p:blipFill>
          <a:blip r:embed="rId2"/>
          <a:stretch/>
        </p:blipFill>
        <p:spPr>
          <a:xfrm>
            <a:off x="5777280" y="3102840"/>
            <a:ext cx="1275120" cy="187668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50;p24" descr=""/>
          <p:cNvPicPr/>
          <p:nvPr/>
        </p:nvPicPr>
        <p:blipFill>
          <a:blip r:embed="rId3"/>
          <a:stretch/>
        </p:blipFill>
        <p:spPr>
          <a:xfrm>
            <a:off x="7410600" y="3074400"/>
            <a:ext cx="1275120" cy="187668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151;p24" descr=""/>
          <p:cNvPicPr/>
          <p:nvPr/>
        </p:nvPicPr>
        <p:blipFill>
          <a:blip r:embed="rId4"/>
          <a:stretch/>
        </p:blipFill>
        <p:spPr>
          <a:xfrm>
            <a:off x="7479720" y="1210320"/>
            <a:ext cx="1206000" cy="166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11760" y="1017720"/>
            <a:ext cx="851868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  </a:t>
            </a:r>
            <a:r>
              <a:rPr b="1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Слоговая структура слова</a:t>
            </a:r>
            <a:r>
              <a:rPr b="0" i="1" lang="ru" sz="19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</a:t>
            </a: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i="1" lang="ru" sz="14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Цель </a:t>
            </a:r>
            <a:r>
              <a:rPr b="0" i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заключается в оценке понимания и воспроизведения слогов, а также в анализе того, как слоговая организация влияет на развитие речевых навыков у школьников.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и коррекция устной и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письменной речи у детей 5-10 лет»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(Азова О.И.)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«Альбом для логопеда  (Иншакова О.Б.)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</a:t>
            </a:r>
            <a:r>
              <a:rPr b="0" lang="ru" sz="15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«</a:t>
            </a:r>
            <a:r>
              <a:rPr b="1" lang="ru" sz="15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Тестовая методика диагностики устной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речи младших школьников» (Фотекова Т.А.</a:t>
            </a:r>
            <a:r>
              <a:rPr b="1" lang="ru" sz="15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Google Shape;158;p25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159;p25" descr=""/>
          <p:cNvPicPr/>
          <p:nvPr/>
        </p:nvPicPr>
        <p:blipFill>
          <a:blip r:embed="rId2"/>
          <a:stretch/>
        </p:blipFill>
        <p:spPr>
          <a:xfrm>
            <a:off x="4632480" y="2058120"/>
            <a:ext cx="1093320" cy="165744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160;p25" descr=""/>
          <p:cNvPicPr/>
          <p:nvPr/>
        </p:nvPicPr>
        <p:blipFill>
          <a:blip r:embed="rId3"/>
          <a:stretch/>
        </p:blipFill>
        <p:spPr>
          <a:xfrm>
            <a:off x="5933520" y="2865960"/>
            <a:ext cx="1432800" cy="107388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161;p25" descr=""/>
          <p:cNvPicPr/>
          <p:nvPr/>
        </p:nvPicPr>
        <p:blipFill>
          <a:blip r:embed="rId4"/>
          <a:stretch/>
        </p:blipFill>
        <p:spPr>
          <a:xfrm>
            <a:off x="7654320" y="3376440"/>
            <a:ext cx="1155960" cy="154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06080" y="840600"/>
            <a:ext cx="8518680" cy="419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66111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</a:t>
            </a:r>
            <a:r>
              <a:rPr b="1" i="1" lang="ru" sz="232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Объем словарного запаса. Грамматический и лексический</a:t>
            </a:r>
            <a:endParaRPr b="0" lang="ru-RU" sz="232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232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строй речи.</a:t>
            </a:r>
            <a:r>
              <a:rPr b="1" lang="ru" sz="2320" spc="-1" strike="noStrike" u="sng">
                <a:solidFill>
                  <a:schemeClr val="dk2"/>
                </a:solidFill>
                <a:uFillTx/>
                <a:latin typeface="Arial"/>
                <a:ea typeface="Arial"/>
              </a:rPr>
              <a:t> </a:t>
            </a:r>
            <a:endParaRPr b="0" lang="ru-RU" sz="232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i="1" lang="ru" sz="186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Цель </a:t>
            </a:r>
            <a:r>
              <a:rPr b="0" i="1" lang="ru" sz="186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заключается в всесторонней оценке речевых возможностей ребенка и выявлении особенностей его языковой деятельности.</a:t>
            </a:r>
            <a:endParaRPr b="0" lang="ru-RU" sz="18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“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Альбом для логопеда” (Иншакова О.Б.)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“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Диагностика и коррекция устной и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2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письменной речи у детей 5 - 10 лет” 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(Азова О.И.)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“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Логопедическое сопровождение учащихся 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начальных классов. Часть 5: Обследование”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(Ишимова О.А.)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“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Диагностика речевых нарушений школьников с 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использованием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нейропсихологических методов” 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960" spc="-1" strike="noStrike">
                <a:solidFill>
                  <a:schemeClr val="dk1"/>
                </a:solidFill>
                <a:latin typeface="Arial"/>
                <a:ea typeface="Arial"/>
              </a:rPr>
              <a:t>(Фотекова Т.А., Ахутина Т.В.)</a:t>
            </a:r>
            <a:endParaRPr b="0" lang="ru-RU" sz="19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Google Shape;168;p26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42" name="Google Shape;169;p26" descr=""/>
          <p:cNvPicPr/>
          <p:nvPr/>
        </p:nvPicPr>
        <p:blipFill>
          <a:blip r:embed="rId2"/>
          <a:stretch/>
        </p:blipFill>
        <p:spPr>
          <a:xfrm>
            <a:off x="4995360" y="1933920"/>
            <a:ext cx="1198440" cy="874440"/>
          </a:xfrm>
          <a:prstGeom prst="rect">
            <a:avLst/>
          </a:prstGeom>
          <a:ln w="0">
            <a:noFill/>
          </a:ln>
        </p:spPr>
      </p:pic>
      <p:pic>
        <p:nvPicPr>
          <p:cNvPr id="143" name="Google Shape;170;p26" descr=""/>
          <p:cNvPicPr/>
          <p:nvPr/>
        </p:nvPicPr>
        <p:blipFill>
          <a:blip r:embed="rId3"/>
          <a:stretch/>
        </p:blipFill>
        <p:spPr>
          <a:xfrm>
            <a:off x="6465600" y="2571840"/>
            <a:ext cx="978120" cy="137664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171;p26" descr=""/>
          <p:cNvPicPr/>
          <p:nvPr/>
        </p:nvPicPr>
        <p:blipFill>
          <a:blip r:embed="rId4"/>
          <a:stretch/>
        </p:blipFill>
        <p:spPr>
          <a:xfrm>
            <a:off x="7852320" y="3302640"/>
            <a:ext cx="978120" cy="159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«Тестовая методика диагностики устной речи младших школьников» (Фотекова Т.А)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169200" y="1017720"/>
            <a:ext cx="8661240" cy="397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32222" lnSpcReduction="10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566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</a:t>
            </a:r>
            <a:r>
              <a:rPr b="1" i="1" lang="ru" sz="597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             </a:t>
            </a:r>
            <a:r>
              <a:rPr b="1" lang="ru" sz="581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Исследование грамматического строя речи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Повторение предложений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Медведь нашел под большим деревом глубокую яму и сделал себе берлогу.</a:t>
            </a:r>
            <a:br>
              <a:rPr sz="5810"/>
            </a:br>
            <a:r>
              <a:rPr b="0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              </a:t>
            </a: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Верификация предложений (исправить ошибки)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Собака вышла в будку.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Составление предложений из слов в начальной форме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В, сад, расти, вишня.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Добавление предлога в предложение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Лодка плывет … озеру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     </a:t>
            </a: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Образование существительных множественного числа в 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именительном и родительном падежах. 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81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Один стол, а много – это… Стул – … Окно – … Звезда – … ухо – …</a:t>
            </a:r>
            <a:endParaRPr b="0" lang="ru-RU" sz="581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550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0288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Google Shape;178;p27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48" name="Google Shape;179;p27" descr=""/>
          <p:cNvPicPr/>
          <p:nvPr/>
        </p:nvPicPr>
        <p:blipFill>
          <a:blip r:embed="rId2"/>
          <a:stretch/>
        </p:blipFill>
        <p:spPr>
          <a:xfrm>
            <a:off x="7583760" y="2345760"/>
            <a:ext cx="1246680" cy="19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«Тестовая методика диагностики устной речи младших школьников» (Фотекова Т.А)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169200" y="1017720"/>
            <a:ext cx="8661240" cy="397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2777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       </a:t>
            </a:r>
            <a:r>
              <a:rPr b="1" lang="ru" sz="723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Times New Roman"/>
                <a:ea typeface="Times New Roman"/>
              </a:rPr>
              <a:t>Исследование словаря и навыков словообразования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у кошки – котята, а у…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козы - … волка - … утки - … лисы - …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             </a:t>
            </a: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Образование существительных в уменьшительной форме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большой – мяч, а маленький – это мячик.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             </a:t>
            </a: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Образование прилагательных от существительных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Относительных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    Шляпка из соломы –        кисель из клюквы –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Качественных        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Волка за жадность - … зайца за трусость - </a:t>
            </a: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…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Притяжательных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У собаки лапа собачья, а у…</a:t>
            </a:r>
            <a:r>
              <a:rPr b="0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кошки - … медведя - …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i="1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</a:t>
            </a:r>
            <a:r>
              <a:rPr b="1" lang="ru" sz="723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Times New Roman"/>
                <a:ea typeface="Times New Roman"/>
              </a:rPr>
              <a:t>Исследование понимания логико-грамматических отношений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Покажи ключ карандашом. 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Покажи карандашом ключ. 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</a:t>
            </a:r>
            <a:r>
              <a:rPr b="0" lang="ru" sz="723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Покажи карандаш ключом.</a:t>
            </a:r>
            <a:endParaRPr b="0" lang="ru-RU" sz="723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4860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oogle Shape;186;p28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187;p28" descr=""/>
          <p:cNvPicPr/>
          <p:nvPr/>
        </p:nvPicPr>
        <p:blipFill>
          <a:blip r:embed="rId2"/>
          <a:stretch/>
        </p:blipFill>
        <p:spPr>
          <a:xfrm>
            <a:off x="7473600" y="1572840"/>
            <a:ext cx="1432440" cy="22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77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311760" y="1106280"/>
            <a:ext cx="8518680" cy="388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0555"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" sz="18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r>
              <a:rPr b="1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                  </a:t>
            </a:r>
            <a:r>
              <a:rPr b="1" i="1" lang="ru" sz="7200" spc="-1" strike="noStrike" u="sng">
                <a:solidFill>
                  <a:srgbClr val="ff0000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Связная речь 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i="1" lang="ru" sz="56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Цель</a:t>
            </a:r>
            <a:r>
              <a:rPr b="1" i="1" lang="ru" sz="56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 </a:t>
            </a:r>
            <a:r>
              <a:rPr b="0" i="1" lang="ru" sz="56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обследования заключается в оценке уровня развития речевой активности ребенка, его способности формулировать и выражать мысли в связном и логически организованном виде.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«Тестовая методика диагностики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устной речи младших школьников»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(Фотекова Т.А.)</a:t>
            </a:r>
            <a:r>
              <a:rPr b="0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 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64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  </a:t>
            </a:r>
            <a:endParaRPr b="0" lang="ru-RU" sz="6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64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 </a:t>
            </a:r>
            <a:r>
              <a:rPr b="0" lang="ru" sz="285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                                                            </a:t>
            </a:r>
            <a:endParaRPr b="0" lang="ru-RU" sz="28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55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“</a:t>
            </a: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Дидактический материал по исправлению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недостатков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речи у детей дошкольного возраста”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(Т.Б. Филичева, Г.А. Каше)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i="1" lang="ru" sz="60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                                             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oogle Shape;194;p29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195;p29" descr=""/>
          <p:cNvPicPr/>
          <p:nvPr/>
        </p:nvPicPr>
        <p:blipFill>
          <a:blip r:embed="rId2"/>
          <a:stretch/>
        </p:blipFill>
        <p:spPr>
          <a:xfrm>
            <a:off x="5889240" y="2078640"/>
            <a:ext cx="1059480" cy="148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0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680" cy="375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Google Shape;202;p30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11760" y="1017720"/>
            <a:ext cx="8518680" cy="388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речевых нарушений школьников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с использованием нейропсихологических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методов» (Фотекова Т.А., Ахутина Т.В.)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1a1a1a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" sz="1600" spc="-1" strike="noStrike">
                <a:solidFill>
                  <a:srgbClr val="1a1a1a"/>
                </a:solidFill>
                <a:highlight>
                  <a:srgbClr val="d9ead3"/>
                </a:highlight>
                <a:latin typeface="Arial"/>
                <a:ea typeface="Arial"/>
              </a:rPr>
              <a:t>Составление рассказа по серии сюжетных картинок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1a1a1a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" sz="1600" spc="-1" strike="noStrike">
                <a:solidFill>
                  <a:srgbClr val="1a1a1a"/>
                </a:solidFill>
                <a:highlight>
                  <a:srgbClr val="d9ead3"/>
                </a:highlight>
                <a:latin typeface="Arial"/>
                <a:ea typeface="Arial"/>
              </a:rPr>
              <a:t>Пересказ текста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1a1a1a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" sz="1600" spc="-1" strike="noStrike">
                <a:solidFill>
                  <a:srgbClr val="1a1a1a"/>
                </a:solidFill>
                <a:highlight>
                  <a:srgbClr val="d9ead3"/>
                </a:highlight>
                <a:latin typeface="Arial"/>
                <a:ea typeface="Arial"/>
              </a:rPr>
              <a:t>Ответы на вопросы, позволяющие судить о том, насколько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600" spc="-1" strike="noStrike">
                <a:solidFill>
                  <a:srgbClr val="1a1a1a"/>
                </a:solidFill>
                <a:highlight>
                  <a:srgbClr val="d9ead3"/>
                </a:highlight>
                <a:latin typeface="Arial"/>
                <a:ea typeface="Arial"/>
              </a:rPr>
              <a:t>ребенок понял смысл ситуации.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5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«Альбом для логопеда»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(Иншакова О.Б.)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Google Shape;204;p30" descr=""/>
          <p:cNvPicPr/>
          <p:nvPr/>
        </p:nvPicPr>
        <p:blipFill>
          <a:blip r:embed="rId2"/>
          <a:stretch/>
        </p:blipFill>
        <p:spPr>
          <a:xfrm>
            <a:off x="6828480" y="1017720"/>
            <a:ext cx="1023120" cy="166860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205;p30" descr=""/>
          <p:cNvPicPr/>
          <p:nvPr/>
        </p:nvPicPr>
        <p:blipFill>
          <a:blip r:embed="rId3"/>
          <a:stretch/>
        </p:blipFill>
        <p:spPr>
          <a:xfrm>
            <a:off x="4212000" y="3405600"/>
            <a:ext cx="1685160" cy="126324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206;p30" descr="Picture background"/>
          <p:cNvPicPr/>
          <p:nvPr/>
        </p:nvPicPr>
        <p:blipFill>
          <a:blip r:embed="rId4"/>
          <a:stretch/>
        </p:blipFill>
        <p:spPr>
          <a:xfrm>
            <a:off x="6397560" y="3582000"/>
            <a:ext cx="1454040" cy="108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78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11760" y="925920"/>
            <a:ext cx="8518680" cy="412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57777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                                                        </a:t>
            </a:r>
            <a:r>
              <a:rPr b="1" i="1" lang="ru" sz="256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Письмо</a:t>
            </a:r>
            <a:endParaRPr b="0" lang="ru-RU" sz="25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01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Arial"/>
                <a:ea typeface="Arial"/>
              </a:rPr>
              <a:t>Цель</a:t>
            </a:r>
            <a:r>
              <a:rPr b="1" lang="ru" sz="201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 </a:t>
            </a:r>
            <a:r>
              <a:rPr b="0" lang="ru" sz="201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обследования заключается в оценке уровня развития письменной речи ребенка, его навыков и умений, необходимых для грамотного и осмысленного письма.</a:t>
            </a:r>
            <a:endParaRPr b="0" lang="ru-RU" sz="20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«Логопедический альбом для обследования 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способности к чтению и письму» 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(Смирнова И.А.)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«Нейропсихологическая диагностика 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обследование письма и чтения 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младших школьников» 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80" spc="-1" strike="noStrike">
                <a:solidFill>
                  <a:schemeClr val="dk1"/>
                </a:solidFill>
                <a:latin typeface="Arial"/>
                <a:ea typeface="Arial"/>
              </a:rPr>
              <a:t>(Ахутина Т.В., Иншакова О.Б.)</a:t>
            </a:r>
            <a:endParaRPr b="0" lang="ru-RU" sz="228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194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</a:t>
            </a:r>
            <a:endParaRPr b="0" lang="ru-RU" sz="19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«</a:t>
            </a:r>
            <a:r>
              <a:rPr b="1" lang="ru" sz="2200" spc="-1" strike="noStrike">
                <a:solidFill>
                  <a:schemeClr val="dk1"/>
                </a:solidFill>
                <a:latin typeface="Arial"/>
                <a:ea typeface="Arial"/>
              </a:rPr>
              <a:t>Диагностика речевых нарушений школьников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00" spc="-1" strike="noStrike">
                <a:solidFill>
                  <a:schemeClr val="dk1"/>
                </a:solidFill>
                <a:latin typeface="Arial"/>
                <a:ea typeface="Arial"/>
              </a:rPr>
              <a:t>с использованием нейропсихологических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200" spc="-1" strike="noStrike">
                <a:solidFill>
                  <a:schemeClr val="dk1"/>
                </a:solidFill>
                <a:latin typeface="Arial"/>
                <a:ea typeface="Arial"/>
              </a:rPr>
              <a:t>методов» (Фотекова Т.А., Ахутина Т.В.)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   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Google Shape;213;p31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14;p31" descr=""/>
          <p:cNvPicPr/>
          <p:nvPr/>
        </p:nvPicPr>
        <p:blipFill>
          <a:blip r:embed="rId2"/>
          <a:stretch/>
        </p:blipFill>
        <p:spPr>
          <a:xfrm>
            <a:off x="5307840" y="1809000"/>
            <a:ext cx="1115640" cy="152388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215;p31" descr=""/>
          <p:cNvPicPr/>
          <p:nvPr/>
        </p:nvPicPr>
        <p:blipFill>
          <a:blip r:embed="rId3"/>
          <a:stretch/>
        </p:blipFill>
        <p:spPr>
          <a:xfrm>
            <a:off x="6599160" y="2226600"/>
            <a:ext cx="1041840" cy="152388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216;p31" descr=""/>
          <p:cNvPicPr/>
          <p:nvPr/>
        </p:nvPicPr>
        <p:blipFill>
          <a:blip r:embed="rId4"/>
          <a:stretch/>
        </p:blipFill>
        <p:spPr>
          <a:xfrm>
            <a:off x="7714800" y="2571840"/>
            <a:ext cx="1115640" cy="157500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217;p31" descr=""/>
          <p:cNvPicPr/>
          <p:nvPr/>
        </p:nvPicPr>
        <p:blipFill>
          <a:blip r:embed="rId5"/>
          <a:stretch/>
        </p:blipFill>
        <p:spPr>
          <a:xfrm>
            <a:off x="5297400" y="3567600"/>
            <a:ext cx="1041840" cy="140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6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35040" y="1351080"/>
            <a:ext cx="7942680" cy="33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just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ru" sz="1900" spc="-1" strike="noStrike">
                <a:solidFill>
                  <a:schemeClr val="dk1"/>
                </a:solidFill>
                <a:latin typeface="Arial"/>
                <a:ea typeface="Arial"/>
              </a:rPr>
              <a:t>Организация эффективного коррекционно-логопедического обучения невозможна без проведения тщательного обследования всех компонентов речи, задача которого выявить характер патологии, ее структуру, степень выраженности нарушений речевых компонентов, индивидуальные особенности проявления.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64;p14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65;p14" descr=""/>
          <p:cNvPicPr/>
          <p:nvPr/>
        </p:nvPicPr>
        <p:blipFill>
          <a:blip r:embed="rId2"/>
          <a:stretch/>
        </p:blipFill>
        <p:spPr>
          <a:xfrm>
            <a:off x="3378600" y="3365640"/>
            <a:ext cx="2455560" cy="137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11760" y="1017720"/>
            <a:ext cx="8518680" cy="403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1111" lnSpcReduction="20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и коррекция устной и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письменной речи у детей 5-10 лет»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(Азова О.И.)</a:t>
            </a:r>
            <a:r>
              <a:rPr b="0" lang="ru" sz="6210" spc="-1" strike="noStrike">
                <a:solidFill>
                  <a:schemeClr val="dk2"/>
                </a:solidFill>
                <a:latin typeface="Arial"/>
                <a:ea typeface="Arial"/>
              </a:rPr>
              <a:t>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66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</a:t>
            </a: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«Методические  рекомендации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по организации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логопедической работы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в период обучения грамоте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КОРРЕКЦИОННО-ЛОГОПЕДИЧЕСКИЙ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МОНИТОРИНГ»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210" spc="-1" strike="noStrike">
                <a:solidFill>
                  <a:schemeClr val="dk1"/>
                </a:solidFill>
                <a:latin typeface="Arial"/>
                <a:ea typeface="Arial"/>
              </a:rPr>
              <a:t>(Ю.Е. Розова, Т.В. Коробченко)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17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Google Shape;224;p32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225;p32" descr=""/>
          <p:cNvPicPr/>
          <p:nvPr/>
        </p:nvPicPr>
        <p:blipFill>
          <a:blip r:embed="rId2"/>
          <a:stretch/>
        </p:blipFill>
        <p:spPr>
          <a:xfrm>
            <a:off x="4429080" y="1362240"/>
            <a:ext cx="1180800" cy="166176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226;p32" descr=""/>
          <p:cNvPicPr/>
          <p:nvPr/>
        </p:nvPicPr>
        <p:blipFill>
          <a:blip r:embed="rId3"/>
          <a:stretch/>
        </p:blipFill>
        <p:spPr>
          <a:xfrm>
            <a:off x="5866560" y="2196000"/>
            <a:ext cx="1458720" cy="196884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227;p32" descr=""/>
          <p:cNvPicPr/>
          <p:nvPr/>
        </p:nvPicPr>
        <p:blipFill>
          <a:blip r:embed="rId4"/>
          <a:stretch/>
        </p:blipFill>
        <p:spPr>
          <a:xfrm>
            <a:off x="7484400" y="2806200"/>
            <a:ext cx="1346040" cy="19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2020" spc="-1" strike="noStrike">
                <a:solidFill>
                  <a:schemeClr val="dk1"/>
                </a:solidFill>
                <a:latin typeface="Arial"/>
                <a:ea typeface="Arial"/>
              </a:rPr>
              <a:t>Д</a:t>
            </a: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311760" y="933120"/>
            <a:ext cx="8518680" cy="40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0555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388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55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i="1" lang="ru" sz="72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Чтение (чтение, понимание прочитанного, пересказ)</a:t>
            </a:r>
            <a:r>
              <a:rPr b="1" lang="ru" sz="72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i="1" lang="ru" sz="56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Цель </a:t>
            </a:r>
            <a:r>
              <a:rPr b="0" i="1" lang="ru" sz="5600" spc="-1" strike="noStrike">
                <a:solidFill>
                  <a:schemeClr val="dk1"/>
                </a:solidFill>
                <a:highlight>
                  <a:srgbClr val="d9ead3"/>
                </a:highlight>
                <a:latin typeface="Arial"/>
                <a:ea typeface="Arial"/>
              </a:rPr>
              <a:t>обследования заключается в оценке уровня развития навыков чтения у ребенка, а также в выявлении его способностей воспринимать, понимать и интерпретировать текст.</a:t>
            </a:r>
            <a:r>
              <a:rPr b="1" i="1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</a:t>
            </a: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«Методика диагностики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дислексий у детей»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(Корнев А.Н., Ишимова О.А.)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«Логопедический альбом для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способности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к чтению и письму»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(Смирнова И.А.)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621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</a:t>
            </a:r>
            <a:endParaRPr b="0" lang="ru-RU" sz="62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6210" spc="-1" strike="noStrike">
                <a:solidFill>
                  <a:schemeClr val="dk2"/>
                </a:solidFill>
                <a:latin typeface="Arial"/>
                <a:ea typeface="Arial"/>
              </a:rPr>
              <a:t>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дислексии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у обучающихся 6–16 лет»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(Ушакова Е.В., Преснова О.В.,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Ширяева И.А., Грушина И.А.)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9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Google Shape;234;p33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235;p33" descr=""/>
          <p:cNvPicPr/>
          <p:nvPr/>
        </p:nvPicPr>
        <p:blipFill>
          <a:blip r:embed="rId2"/>
          <a:stretch/>
        </p:blipFill>
        <p:spPr>
          <a:xfrm>
            <a:off x="4260960" y="1868760"/>
            <a:ext cx="1224720" cy="1755720"/>
          </a:xfrm>
          <a:prstGeom prst="rect">
            <a:avLst/>
          </a:prstGeom>
          <a:ln w="0">
            <a:noFill/>
          </a:ln>
        </p:spPr>
      </p:pic>
      <p:pic>
        <p:nvPicPr>
          <p:cNvPr id="181" name="Google Shape;236;p33" descr=""/>
          <p:cNvPicPr/>
          <p:nvPr/>
        </p:nvPicPr>
        <p:blipFill>
          <a:blip r:embed="rId3"/>
          <a:stretch/>
        </p:blipFill>
        <p:spPr>
          <a:xfrm>
            <a:off x="5903640" y="2315520"/>
            <a:ext cx="1224720" cy="178092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237;p33" descr=""/>
          <p:cNvPicPr/>
          <p:nvPr/>
        </p:nvPicPr>
        <p:blipFill>
          <a:blip r:embed="rId4"/>
          <a:stretch/>
        </p:blipFill>
        <p:spPr>
          <a:xfrm>
            <a:off x="7340400" y="3088800"/>
            <a:ext cx="1224720" cy="181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305000" y="141480"/>
            <a:ext cx="76219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311760" y="1100160"/>
            <a:ext cx="8518680" cy="388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и коррекция устной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и письменной речи у детей 5-10 лет»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(Азова О.И.)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«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Нейропсихологическая диагностика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обследование письма и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чтения младших школьников»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(Ахутина Т.В., Иншакова О.Б.)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Google Shape;244;p34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86" name="Google Shape;245;p34" descr=""/>
          <p:cNvPicPr/>
          <p:nvPr/>
        </p:nvPicPr>
        <p:blipFill>
          <a:blip r:embed="rId2"/>
          <a:stretch/>
        </p:blipFill>
        <p:spPr>
          <a:xfrm>
            <a:off x="4471920" y="1098360"/>
            <a:ext cx="1288440" cy="1812960"/>
          </a:xfrm>
          <a:prstGeom prst="rect">
            <a:avLst/>
          </a:prstGeom>
          <a:ln w="0">
            <a:noFill/>
          </a:ln>
        </p:spPr>
      </p:pic>
      <p:pic>
        <p:nvPicPr>
          <p:cNvPr id="187" name="Google Shape;246;p34" descr=""/>
          <p:cNvPicPr/>
          <p:nvPr/>
        </p:nvPicPr>
        <p:blipFill>
          <a:blip r:embed="rId3"/>
          <a:stretch/>
        </p:blipFill>
        <p:spPr>
          <a:xfrm>
            <a:off x="5975280" y="2571840"/>
            <a:ext cx="1332720" cy="1949040"/>
          </a:xfrm>
          <a:prstGeom prst="rect">
            <a:avLst/>
          </a:prstGeom>
          <a:ln w="0">
            <a:noFill/>
          </a:ln>
        </p:spPr>
      </p:pic>
      <p:pic>
        <p:nvPicPr>
          <p:cNvPr id="188" name="Google Shape;247;p34" descr=""/>
          <p:cNvPicPr/>
          <p:nvPr/>
        </p:nvPicPr>
        <p:blipFill>
          <a:blip r:embed="rId4"/>
          <a:stretch/>
        </p:blipFill>
        <p:spPr>
          <a:xfrm>
            <a:off x="7522920" y="2913120"/>
            <a:ext cx="1380960" cy="194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 descr=""/>
          <p:cNvPicPr/>
          <p:nvPr/>
        </p:nvPicPr>
        <p:blipFill>
          <a:blip r:embed="rId1"/>
          <a:stretch/>
        </p:blipFill>
        <p:spPr>
          <a:xfrm rot="741000">
            <a:off x="4756320" y="329400"/>
            <a:ext cx="2880360" cy="377676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90" name="Picture 3" descr=""/>
          <p:cNvPicPr/>
          <p:nvPr/>
        </p:nvPicPr>
        <p:blipFill>
          <a:blip r:embed="rId2"/>
          <a:stretch/>
        </p:blipFill>
        <p:spPr>
          <a:xfrm>
            <a:off x="2000520" y="146520"/>
            <a:ext cx="2894760" cy="380016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350080" y="4343760"/>
            <a:ext cx="3749400" cy="5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2000" spc="-1" strike="noStrike">
                <a:solidFill>
                  <a:schemeClr val="dk1"/>
                </a:solidFill>
                <a:latin typeface="Arial"/>
                <a:ea typeface="Arial"/>
              </a:rPr>
              <a:t>По итогам обследования заполняется речевая карта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2" descr=""/>
          <p:cNvPicPr/>
          <p:nvPr/>
        </p:nvPicPr>
        <p:blipFill>
          <a:blip r:embed="rId3"/>
          <a:stretch/>
        </p:blipFill>
        <p:spPr>
          <a:xfrm rot="20163600">
            <a:off x="72360" y="957600"/>
            <a:ext cx="2724480" cy="377676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93" name="Picture 5" descr=""/>
          <p:cNvPicPr/>
          <p:nvPr/>
        </p:nvPicPr>
        <p:blipFill>
          <a:blip r:embed="rId4"/>
          <a:stretch/>
        </p:blipFill>
        <p:spPr>
          <a:xfrm rot="1839000">
            <a:off x="6957360" y="1566000"/>
            <a:ext cx="2984760" cy="380016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0" y="992880"/>
            <a:ext cx="190584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Диагностическая работа </a:t>
            </a:r>
            <a:br>
              <a:rPr sz="1600"/>
            </a:b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проверки </a:t>
            </a:r>
            <a:br>
              <a:rPr sz="1600"/>
            </a:b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навыков </a:t>
            </a:r>
            <a:br>
              <a:rPr sz="1600"/>
            </a:b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письма </a:t>
            </a:r>
            <a:br>
              <a:rPr sz="1600"/>
            </a:b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у обучающихся </a:t>
            </a:r>
            <a:br>
              <a:rPr sz="1600"/>
            </a:b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2-х классов </a:t>
            </a:r>
            <a:br>
              <a:rPr sz="1600"/>
            </a:br>
            <a:br>
              <a:rPr sz="1600"/>
            </a:br>
            <a:r>
              <a:rPr b="0" lang="ru" sz="16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(начало обучения)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 rot="1011600">
            <a:off x="5375880" y="322200"/>
            <a:ext cx="3632400" cy="438480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196" name="Picture 3" descr=""/>
          <p:cNvPicPr/>
          <p:nvPr/>
        </p:nvPicPr>
        <p:blipFill>
          <a:blip r:embed="rId2"/>
          <a:stretch/>
        </p:blipFill>
        <p:spPr>
          <a:xfrm>
            <a:off x="1907640" y="614880"/>
            <a:ext cx="3504600" cy="438480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0" y="1914840"/>
            <a:ext cx="190584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(КОНЕЦ обучения)</a:t>
            </a:r>
            <a:br>
              <a:rPr sz="1600"/>
            </a:br>
            <a:br>
              <a:rPr sz="1600"/>
            </a:br>
            <a:r>
              <a:rPr b="0" lang="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Диагностическая работа </a:t>
            </a:r>
            <a:br>
              <a:rPr sz="1600"/>
            </a:br>
            <a:r>
              <a:rPr b="0" lang="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проверки </a:t>
            </a:r>
            <a:br>
              <a:rPr sz="1600"/>
            </a:br>
            <a:r>
              <a:rPr b="0" lang="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навыков </a:t>
            </a:r>
            <a:br>
              <a:rPr sz="1600"/>
            </a:br>
            <a:r>
              <a:rPr b="0" lang="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письма </a:t>
            </a:r>
            <a:br>
              <a:rPr sz="1600"/>
            </a:br>
            <a:r>
              <a:rPr b="0" lang="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у обучающихся </a:t>
            </a:r>
            <a:br>
              <a:rPr sz="1600"/>
            </a:br>
            <a:r>
              <a:rPr b="0" lang="ru" sz="1600" spc="-1" strike="noStrike">
                <a:solidFill>
                  <a:srgbClr val="c00000"/>
                </a:solidFill>
                <a:highlight>
                  <a:srgbClr val="d9d9d9"/>
                </a:highlight>
                <a:latin typeface="Arial"/>
                <a:ea typeface="Arial"/>
              </a:rPr>
              <a:t>2-х классов </a:t>
            </a:r>
            <a:br>
              <a:rPr sz="1600"/>
            </a:b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3" descr=""/>
          <p:cNvPicPr/>
          <p:nvPr/>
        </p:nvPicPr>
        <p:blipFill>
          <a:blip r:embed="rId1"/>
          <a:stretch/>
        </p:blipFill>
        <p:spPr>
          <a:xfrm rot="20890200">
            <a:off x="2113200" y="-67320"/>
            <a:ext cx="4074840" cy="5133240"/>
          </a:xfrm>
          <a:prstGeom prst="rect">
            <a:avLst/>
          </a:prstGeom>
          <a:ln w="0">
            <a:noFill/>
          </a:ln>
          <a:effectLst>
            <a:outerShdw algn="tl" blurRad="291960" dir="13198556" dist="139524" rotWithShape="0">
              <a:srgbClr val="333333">
                <a:alpha val="65000"/>
              </a:srgbClr>
            </a:outerShdw>
          </a:effectLst>
        </p:spPr>
      </p:pic>
      <p:pic>
        <p:nvPicPr>
          <p:cNvPr id="199" name="Picture 2" descr=""/>
          <p:cNvPicPr/>
          <p:nvPr/>
        </p:nvPicPr>
        <p:blipFill>
          <a:blip r:embed="rId2"/>
          <a:stretch/>
        </p:blipFill>
        <p:spPr>
          <a:xfrm rot="838800">
            <a:off x="4895640" y="762120"/>
            <a:ext cx="4044240" cy="4659480"/>
          </a:xfrm>
          <a:prstGeom prst="rect">
            <a:avLst/>
          </a:prstGeom>
          <a:ln w="0">
            <a:noFill/>
          </a:ln>
          <a:effectLst>
            <a:outerShdw algn="tl" blurRad="291960" dir="13198556" dist="139524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311760" y="1260000"/>
            <a:ext cx="8518680" cy="375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3000" spc="-1" strike="noStrike">
                <a:solidFill>
                  <a:srgbClr val="1155cc"/>
                </a:solidFill>
                <a:latin typeface="Arial"/>
                <a:ea typeface="Arial"/>
              </a:rPr>
              <a:t>                     </a:t>
            </a:r>
            <a:r>
              <a:rPr b="0" lang="ru" sz="3000" spc="-1" strike="noStrike">
                <a:solidFill>
                  <a:srgbClr val="1155cc"/>
                </a:solidFill>
                <a:latin typeface="Arial"/>
                <a:ea typeface="Arial"/>
              </a:rPr>
              <a:t>Спасибо за внимание! 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                       </a:t>
            </a:r>
            <a:r>
              <a:rPr b="0" lang="ru" sz="2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2"/>
                </a:solidFill>
                <a:latin typeface="Arial"/>
                <a:ea typeface="Arial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Google Shape;290;p39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33280" y="182160"/>
            <a:ext cx="7697160" cy="51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Организация  коррекционно-логопедического обучения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11760" y="884160"/>
            <a:ext cx="8518680" cy="410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Подготовительный этап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Выбор методик логопедического обследования.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Подбор речевого материала для логопедического обследования.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Выбор критериев оценки речевого развития.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Разработка бланков, протоколов для фиксирования результатов обследования.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38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Основной этап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Входная диагностика.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Промежуточная диагностика.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Итоговая диагностика.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38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Аналитико - прогностический этап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Анализ результатов логопедического обследования.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Определение рекомендаций на следующий период.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Google Shape;72;p15" descr=""/>
          <p:cNvPicPr/>
          <p:nvPr/>
        </p:nvPicPr>
        <p:blipFill>
          <a:blip r:embed="rId1"/>
          <a:stretch/>
        </p:blipFill>
        <p:spPr>
          <a:xfrm>
            <a:off x="311760" y="88920"/>
            <a:ext cx="874440" cy="87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45800" y="141480"/>
            <a:ext cx="778500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69200" y="938520"/>
            <a:ext cx="8649000" cy="405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       </a:t>
            </a:r>
            <a:r>
              <a:rPr b="1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Обследование</a:t>
            </a:r>
            <a:r>
              <a:rPr b="0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</a:t>
            </a:r>
            <a:r>
              <a:rPr b="1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понимания речи</a:t>
            </a: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4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Цель</a:t>
            </a:r>
            <a:r>
              <a:rPr b="0" i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обследования понимания речи у школьников заключается в оценке и анализе уровня их речевого восприятия и способности к обработке языковой информации.</a:t>
            </a:r>
            <a:r>
              <a:rPr b="0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 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60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речевых  нарушений   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  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школьников с использованием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  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нейропсихологических методов»                                                                     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    </a:t>
            </a: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(Фотекова Т.А., Ахутина Т.В.)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10" spc="-1" strike="noStrike">
                <a:solidFill>
                  <a:schemeClr val="dk1"/>
                </a:solidFill>
                <a:latin typeface="Arial"/>
                <a:ea typeface="Arial"/>
              </a:rPr>
              <a:t>   </a:t>
            </a:r>
            <a:r>
              <a:rPr b="1" lang="ru" sz="1510" spc="-1" strike="noStrike">
                <a:solidFill>
                  <a:schemeClr val="dk1"/>
                </a:solidFill>
                <a:latin typeface="Arial"/>
                <a:ea typeface="Arial"/>
              </a:rPr>
              <a:t>«Тестовая методика диагностики </a:t>
            </a:r>
            <a:endParaRPr b="0" lang="ru-RU" sz="15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10" spc="-1" strike="noStrike">
                <a:solidFill>
                  <a:schemeClr val="dk1"/>
                </a:solidFill>
                <a:latin typeface="Arial"/>
                <a:ea typeface="Arial"/>
              </a:rPr>
              <a:t>     </a:t>
            </a:r>
            <a:r>
              <a:rPr b="1" lang="ru" sz="1510" spc="-1" strike="noStrike">
                <a:solidFill>
                  <a:schemeClr val="dk1"/>
                </a:solidFill>
                <a:latin typeface="Arial"/>
                <a:ea typeface="Arial"/>
              </a:rPr>
              <a:t>устной речи младших школьников» </a:t>
            </a:r>
            <a:endParaRPr b="0" lang="ru-RU" sz="15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10" spc="-1" strike="noStrike">
                <a:solidFill>
                  <a:schemeClr val="dk1"/>
                </a:solidFill>
                <a:latin typeface="Arial"/>
                <a:ea typeface="Arial"/>
              </a:rPr>
              <a:t>     </a:t>
            </a:r>
            <a:r>
              <a:rPr b="1" lang="ru" sz="1510" spc="-1" strike="noStrike">
                <a:solidFill>
                  <a:schemeClr val="dk1"/>
                </a:solidFill>
                <a:latin typeface="Arial"/>
                <a:ea typeface="Arial"/>
              </a:rPr>
              <a:t>(Фотекова Т.А.)</a:t>
            </a:r>
            <a:endParaRPr b="0" lang="ru-RU" sz="151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Google Shape;79;p16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80;p16" descr=""/>
          <p:cNvPicPr/>
          <p:nvPr/>
        </p:nvPicPr>
        <p:blipFill>
          <a:blip r:embed="rId2"/>
          <a:stretch/>
        </p:blipFill>
        <p:spPr>
          <a:xfrm>
            <a:off x="5045760" y="1996920"/>
            <a:ext cx="1434960" cy="193788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81;p16" descr=""/>
          <p:cNvPicPr/>
          <p:nvPr/>
        </p:nvPicPr>
        <p:blipFill>
          <a:blip r:embed="rId3"/>
          <a:stretch/>
        </p:blipFill>
        <p:spPr>
          <a:xfrm>
            <a:off x="6860880" y="2794320"/>
            <a:ext cx="155124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91960" y="141480"/>
            <a:ext cx="763848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777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20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«Тестовая методика диагностики устной речи младших школьников» (Фотекова Т.А.) </a:t>
            </a:r>
            <a:r>
              <a:rPr b="0" lang="ru" sz="222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11760" y="847080"/>
            <a:ext cx="8518680" cy="389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19444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2800" spc="-1" strike="noStrike">
                <a:solidFill>
                  <a:schemeClr val="dk1"/>
                </a:solidFill>
                <a:latin typeface="Arial"/>
                <a:ea typeface="Arial"/>
              </a:rPr>
              <a:t>      </a:t>
            </a:r>
            <a:r>
              <a:rPr b="0" lang="ru" sz="72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</a:t>
            </a:r>
            <a:r>
              <a:rPr b="1" i="1" lang="ru" sz="6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i="1" lang="ru" sz="64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Исследование импрессивной речи</a:t>
            </a:r>
            <a:endParaRPr b="0" lang="ru-RU" sz="6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64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а) пробы на 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понимание далеких по значению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и звучанию слов,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  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обозначающих названия 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предметов 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(яблоко, кошка, самолет, цветок);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б) пробы на 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понимание близких по звучанию слов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, обозначающих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названия 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предмето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в (бочка — дочка — почка — точка);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в) пробы на 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понимание далеких по звучанию и значению слов,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обозначающи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х действия 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(работает — продает — стирает поливает);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г) пробы на 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понимание близких по значению слов, 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обозначающих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действия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(кладет — ставит — вешает)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д) пробы на п</a:t>
            </a:r>
            <a:r>
              <a:rPr b="0" lang="ru" sz="56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онимание сложных логико-грамматических конструкций</a:t>
            </a: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(Мальчик спасен девочкой.Трактором перевозится Машина.)</a:t>
            </a:r>
            <a:r>
              <a:rPr b="1" lang="ru" sz="56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6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4800" spc="-1" strike="noStrike">
                <a:solidFill>
                  <a:schemeClr val="dk1"/>
                </a:solidFill>
                <a:latin typeface="Arial"/>
                <a:ea typeface="Arial"/>
              </a:rPr>
              <a:t>               </a:t>
            </a:r>
            <a:r>
              <a:rPr b="1" lang="ru" sz="4400" spc="-1" strike="noStrike">
                <a:solidFill>
                  <a:schemeClr val="dk1"/>
                </a:solidFill>
                <a:latin typeface="Arial"/>
                <a:ea typeface="Arial"/>
              </a:rPr>
              <a:t>        </a:t>
            </a:r>
            <a:r>
              <a:rPr b="1" lang="ru" sz="44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</a:t>
            </a:r>
            <a:r>
              <a:rPr b="1" lang="ru" sz="4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44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ru" sz="44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oogle Shape;88;p17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89;p17" descr=""/>
          <p:cNvPicPr/>
          <p:nvPr/>
        </p:nvPicPr>
        <p:blipFill>
          <a:blip r:embed="rId2"/>
          <a:stretch/>
        </p:blipFill>
        <p:spPr>
          <a:xfrm>
            <a:off x="6799680" y="1710000"/>
            <a:ext cx="1957680" cy="259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25440" y="0"/>
            <a:ext cx="7679160" cy="82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начальных классов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11760" y="829800"/>
            <a:ext cx="8518680" cy="414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6666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</a:t>
            </a:r>
            <a:r>
              <a:rPr b="1" i="1" lang="ru" sz="55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Особенности строения</a:t>
            </a:r>
            <a:r>
              <a:rPr b="1" lang="ru" sz="55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  </a:t>
            </a:r>
            <a:r>
              <a:rPr b="1" i="1" lang="ru" sz="55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двигательных функций </a:t>
            </a:r>
            <a:endParaRPr b="0" lang="ru-RU" sz="5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" sz="55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артикуляционного</a:t>
            </a:r>
            <a:r>
              <a:rPr b="1" lang="ru" sz="5500" spc="-1" strike="noStrike">
                <a:solidFill>
                  <a:schemeClr val="dk1"/>
                </a:solidFill>
                <a:latin typeface="Arial"/>
                <a:ea typeface="Arial"/>
              </a:rPr>
              <a:t>     </a:t>
            </a:r>
            <a:r>
              <a:rPr b="1" i="1" lang="ru" sz="55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аппарата</a:t>
            </a:r>
            <a:r>
              <a:rPr b="1" lang="ru" sz="55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5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1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</a:t>
            </a:r>
            <a:r>
              <a:rPr b="1" lang="ru" sz="43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4300" spc="-1" strike="noStrike">
                <a:solidFill>
                  <a:schemeClr val="dk1"/>
                </a:solidFill>
                <a:latin typeface="Arial"/>
                <a:ea typeface="Arial"/>
              </a:rPr>
              <a:t>Цель </a:t>
            </a:r>
            <a:r>
              <a:rPr b="0" i="1" lang="ru" sz="43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заключается в более глубоком понимании физиологических и анатомических характеристик, которые влияют на процесс звукопроизношения у детей.</a:t>
            </a:r>
            <a:r>
              <a:rPr b="1" lang="ru" sz="4300" spc="-1" strike="noStrike">
                <a:solidFill>
                  <a:schemeClr val="dk1"/>
                </a:solidFill>
                <a:latin typeface="Arial"/>
                <a:ea typeface="Arial"/>
              </a:rPr>
              <a:t>      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93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100" spc="-1" strike="noStrike">
                <a:solidFill>
                  <a:schemeClr val="dk1"/>
                </a:solidFill>
                <a:latin typeface="Arial"/>
                <a:ea typeface="Arial"/>
              </a:rPr>
              <a:t>«</a:t>
            </a: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Методика психолого – </a:t>
            </a:r>
            <a:endParaRPr b="0" lang="ru-RU" sz="467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логопедического  обследования                       </a:t>
            </a:r>
            <a:r>
              <a:rPr b="1" lang="ru" sz="467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  </a:t>
            </a:r>
            <a:endParaRPr b="0" lang="ru-RU" sz="467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детей с нарушениями речи. </a:t>
            </a:r>
            <a:endParaRPr b="0" lang="ru-RU" sz="467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Вопросы дифференциальной</a:t>
            </a:r>
            <a:r>
              <a:rPr b="1" lang="ru" sz="467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endParaRPr b="0" lang="ru-RU" sz="467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670" spc="-1" strike="noStrike">
                <a:solidFill>
                  <a:schemeClr val="dk1"/>
                </a:solidFill>
                <a:latin typeface="Arial"/>
                <a:ea typeface="Arial"/>
              </a:rPr>
              <a:t>диагностики» (Волкова Г.А.)</a:t>
            </a:r>
            <a:endParaRPr b="0" lang="ru-RU" sz="467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3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 </a:t>
            </a: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«Диагностика речевых  нарушений    </a:t>
            </a:r>
            <a:endParaRPr b="0" lang="ru-RU" sz="492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школьников с использованием </a:t>
            </a:r>
            <a:endParaRPr b="0" lang="ru-RU" sz="492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нейропсихологических методов»                                                                      </a:t>
            </a:r>
            <a:endParaRPr b="0" lang="ru-RU" sz="492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  </a:t>
            </a:r>
            <a:r>
              <a:rPr b="1" lang="ru" sz="4920" spc="-1" strike="noStrike">
                <a:solidFill>
                  <a:schemeClr val="dk1"/>
                </a:solidFill>
                <a:latin typeface="Arial"/>
                <a:ea typeface="Arial"/>
              </a:rPr>
              <a:t>(Фотекова Т.А., Ахутина Т.В.)</a:t>
            </a:r>
            <a:endParaRPr b="0" lang="ru-RU" sz="492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                                                                 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oogle Shape;96;p18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97;p18" descr=""/>
          <p:cNvPicPr/>
          <p:nvPr/>
        </p:nvPicPr>
        <p:blipFill>
          <a:blip r:embed="rId2"/>
          <a:stretch/>
        </p:blipFill>
        <p:spPr>
          <a:xfrm>
            <a:off x="4894200" y="2068200"/>
            <a:ext cx="1313280" cy="1978560"/>
          </a:xfrm>
          <a:prstGeom prst="rect">
            <a:avLst/>
          </a:prstGeom>
          <a:ln w="0">
            <a:noFill/>
          </a:ln>
        </p:spPr>
      </p:pic>
      <p:pic>
        <p:nvPicPr>
          <p:cNvPr id="103" name="Google Shape;98;p18" descr=""/>
          <p:cNvPicPr/>
          <p:nvPr/>
        </p:nvPicPr>
        <p:blipFill>
          <a:blip r:embed="rId3"/>
          <a:stretch/>
        </p:blipFill>
        <p:spPr>
          <a:xfrm>
            <a:off x="6642720" y="2934720"/>
            <a:ext cx="1341720" cy="181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90600" y="141120"/>
            <a:ext cx="7603560" cy="77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“</a:t>
            </a: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Методика психолого-логопедического обследования детей с нарушением речи.” (Волкова Г.А.)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311760" y="915480"/>
            <a:ext cx="8518680" cy="4020840"/>
          </a:xfrm>
          <a:prstGeom prst="rect">
            <a:avLst/>
          </a:prstGeom>
          <a:solidFill>
            <a:srgbClr val="d9ead3"/>
          </a:solidFill>
          <a:ln w="0">
            <a:noFill/>
          </a:ln>
        </p:spPr>
        <p:txBody>
          <a:bodyPr lIns="91440" rIns="91440" tIns="91440" bIns="91440" anchor="t">
            <a:normAutofit fontScale="3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560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Исследование особенностей строения и двигательных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560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функций артикуляционного аппарата</a:t>
            </a:r>
            <a:r>
              <a:rPr b="1" lang="ru" sz="5600" spc="-1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  <a:p>
            <a:pPr marL="520560"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  <a:p>
            <a:pPr marL="520560"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  <a:p>
            <a:pPr marL="52056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474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Times New Roman"/>
                <a:ea typeface="Times New Roman"/>
              </a:rPr>
              <a:t>В</a:t>
            </a:r>
            <a:r>
              <a:rPr b="0" lang="ru" sz="4430" spc="-1" strike="noStrike" u="sng">
                <a:solidFill>
                  <a:schemeClr val="dk1"/>
                </a:solidFill>
                <a:highlight>
                  <a:srgbClr val="d9ead3"/>
                </a:highlight>
                <a:uFillTx/>
                <a:latin typeface="Times New Roman"/>
                <a:ea typeface="Times New Roman"/>
              </a:rPr>
              <a:t>ыполнить следующие движения:</a:t>
            </a:r>
            <a:endParaRPr b="0" lang="ru-RU" sz="4430" spc="-1" strike="noStrike">
              <a:solidFill>
                <a:srgbClr val="000000"/>
              </a:solidFill>
              <a:latin typeface="Arial"/>
            </a:endParaRPr>
          </a:p>
          <a:p>
            <a:pPr marL="520560"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а)   для губ:</a:t>
            </a: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вытянуть вперед - раздвинуть в улыбке, оскал - покой, губами, </a:t>
            </a: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сложенными хоботком,подвигать из стороны в сторону;</a:t>
            </a: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б) </a:t>
            </a:r>
            <a:r>
              <a:rPr b="1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для языка:</a:t>
            </a: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 показать широкий язык - узкий, поднять широкий язык на верхнюю губу - опустить</a:t>
            </a:r>
            <a:br>
              <a:rPr sz="4740"/>
            </a:b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на нижнюю, узким языком попеременно касаться углов рта, лакательные движения языком, пощелкать языком, присасывая его к твердому нёбу так, чтобы натягивалась подъязычная связка;</a:t>
            </a: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в) </a:t>
            </a:r>
            <a:r>
              <a:rPr b="1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для нижней челюсти</a:t>
            </a: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: рот широко открыть - закрыть, осторожно подвигать нижней челюстью</a:t>
            </a:r>
            <a:br>
              <a:rPr sz="4740"/>
            </a:b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вправо—влево;</a:t>
            </a: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г) </a:t>
            </a:r>
            <a:r>
              <a:rPr b="1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для мягкого неба</a:t>
            </a: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: открыть рот, показать язык и покашлять, сказать длительно "а", выполнить глотательные движения.</a:t>
            </a: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Отметить в карте</a:t>
            </a:r>
            <a:r>
              <a:rPr b="0" lang="ru" sz="4740" spc="-1" strike="noStrike">
                <a:solidFill>
                  <a:schemeClr val="dk1"/>
                </a:solidFill>
                <a:highlight>
                  <a:srgbClr val="d9ead3"/>
                </a:highlight>
                <a:latin typeface="Times New Roman"/>
                <a:ea typeface="Times New Roman"/>
              </a:rPr>
              <a:t>: наличие или отсутствие движения, тонус, активность, объем движений, точность выполнения, длительность удержания органов в заданном положении, темп движения, замену одного движения другим, добавочные и лишние движения (синкинезия).</a:t>
            </a:r>
            <a:endParaRPr b="0" lang="ru-RU" sz="4740" spc="-1" strike="noStrike">
              <a:solidFill>
                <a:srgbClr val="000000"/>
              </a:solidFill>
              <a:latin typeface="Arial"/>
            </a:endParaRPr>
          </a:p>
          <a:p>
            <a:pPr marL="12600"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Google Shape;105;p19" descr=""/>
          <p:cNvPicPr/>
          <p:nvPr/>
        </p:nvPicPr>
        <p:blipFill>
          <a:blip r:embed="rId1"/>
          <a:stretch/>
        </p:blipFill>
        <p:spPr>
          <a:xfrm>
            <a:off x="7370640" y="915480"/>
            <a:ext cx="1590480" cy="1283760"/>
          </a:xfrm>
          <a:prstGeom prst="rect">
            <a:avLst/>
          </a:prstGeom>
          <a:ln w="0">
            <a:noFill/>
          </a:ln>
        </p:spPr>
      </p:pic>
      <p:pic>
        <p:nvPicPr>
          <p:cNvPr id="107" name="Google Shape;106;p19" descr=""/>
          <p:cNvPicPr/>
          <p:nvPr/>
        </p:nvPicPr>
        <p:blipFill>
          <a:blip r:embed="rId2"/>
          <a:stretch/>
        </p:blipFill>
        <p:spPr>
          <a:xfrm>
            <a:off x="311760" y="200520"/>
            <a:ext cx="874440" cy="87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68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2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11760" y="793800"/>
            <a:ext cx="8655480" cy="417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22777"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ru" sz="72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Звукопроизношение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i="1" lang="ru" sz="72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Цель</a:t>
            </a:r>
            <a:r>
              <a:rPr b="1" i="1" lang="ru" sz="72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i="1" lang="ru" sz="72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звукопроизношения школьников заключается в разработке индивидуального подхода к каждому ребёнку для выявления и коррекции возможных нарушений произношения.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«Экспресс – обследование звукопроизношения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у детей дошкольного и младшего школьного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возраста» (Коноваленко В.В., Коноваленко С.В.)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«Логопедический альбом для обследования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звукопроизношения» (Смирнова И.А.)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</a:tabLst>
            </a:pP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«Альбом для логопеда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6000" spc="-1" strike="noStrike">
                <a:solidFill>
                  <a:schemeClr val="dk1"/>
                </a:solidFill>
                <a:latin typeface="Arial"/>
                <a:ea typeface="Arial"/>
              </a:rPr>
              <a:t>(Иншакова О.Б.)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2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oogle Shape;113;p20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11" name="Google Shape;114;p20" descr=""/>
          <p:cNvPicPr/>
          <p:nvPr/>
        </p:nvPicPr>
        <p:blipFill>
          <a:blip r:embed="rId2"/>
          <a:stretch/>
        </p:blipFill>
        <p:spPr>
          <a:xfrm>
            <a:off x="6237720" y="1845000"/>
            <a:ext cx="1871280" cy="128520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115;p20" descr=""/>
          <p:cNvPicPr/>
          <p:nvPr/>
        </p:nvPicPr>
        <p:blipFill>
          <a:blip r:embed="rId3"/>
          <a:stretch/>
        </p:blipFill>
        <p:spPr>
          <a:xfrm>
            <a:off x="7647840" y="3197520"/>
            <a:ext cx="1182600" cy="180684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116;p20" descr=""/>
          <p:cNvPicPr/>
          <p:nvPr/>
        </p:nvPicPr>
        <p:blipFill>
          <a:blip r:embed="rId4"/>
          <a:stretch/>
        </p:blipFill>
        <p:spPr>
          <a:xfrm>
            <a:off x="5397480" y="3719160"/>
            <a:ext cx="1714320" cy="128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08880" y="141480"/>
            <a:ext cx="7621920" cy="8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800" spc="-1" strike="noStrike">
                <a:solidFill>
                  <a:schemeClr val="dk1"/>
                </a:solidFill>
                <a:highlight>
                  <a:srgbClr val="d9d9d9"/>
                </a:highlight>
                <a:latin typeface="Arial"/>
                <a:ea typeface="Arial"/>
              </a:rPr>
              <a:t>Диагностические методики обследования речи обучающихся начальных классов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69200" y="1017720"/>
            <a:ext cx="8722080" cy="392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                                                </a:t>
            </a:r>
            <a:r>
              <a:rPr b="1" i="1" lang="ru" sz="18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Просодическая сторона речи</a:t>
            </a: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1" i="1" lang="ru" sz="14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Цель</a:t>
            </a:r>
            <a:r>
              <a:rPr b="0" i="1" lang="ru" sz="14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r>
              <a:rPr b="0" i="1" lang="ru" sz="1400" spc="-1" strike="noStrike">
                <a:solidFill>
                  <a:schemeClr val="dk1"/>
                </a:solidFill>
                <a:latin typeface="Arial"/>
                <a:ea typeface="Arial"/>
              </a:rPr>
              <a:t>обследования просодической стороны речи заключается в оценке особенностей интонации, ритма, темпа и мелодики речевых высказываний. Просодические характеристики играют ключевую роль в понимании и выражении эмоций, коммуникативных намерений и структурирования высказываний.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«Методика исследования 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просодической стороны речи»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1500" spc="-1" strike="noStrike">
                <a:solidFill>
                  <a:schemeClr val="dk1"/>
                </a:solidFill>
                <a:latin typeface="Arial"/>
                <a:ea typeface="Arial"/>
              </a:rPr>
              <a:t>(Архипова Е.Ф.)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Google Shape;123;p21" descr=""/>
          <p:cNvPicPr/>
          <p:nvPr/>
        </p:nvPicPr>
        <p:blipFill>
          <a:blip r:embed="rId1"/>
          <a:stretch/>
        </p:blipFill>
        <p:spPr>
          <a:xfrm>
            <a:off x="169200" y="141480"/>
            <a:ext cx="874440" cy="874440"/>
          </a:xfrm>
          <a:prstGeom prst="rect">
            <a:avLst/>
          </a:prstGeom>
          <a:ln w="0">
            <a:noFill/>
          </a:ln>
        </p:spPr>
      </p:pic>
      <p:pic>
        <p:nvPicPr>
          <p:cNvPr id="117" name="Google Shape;124;p21" descr=""/>
          <p:cNvPicPr/>
          <p:nvPr/>
        </p:nvPicPr>
        <p:blipFill>
          <a:blip r:embed="rId2"/>
          <a:stretch/>
        </p:blipFill>
        <p:spPr>
          <a:xfrm>
            <a:off x="5246640" y="2861640"/>
            <a:ext cx="1327320" cy="190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Application>LibreOffice/7.6.2.1$Linux_X86_64 LibreOffice_project/60$Build-1</Application>
  <AppVersion>15.0000</AppVersion>
  <Words>1658</Words>
  <Paragraphs>374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2025-06-19T12:37:04Z</dcterms:modified>
  <cp:revision>9</cp:revision>
  <dc:subject/>
  <dc:title>Государственное бюджетное общеобразовательное учреждение города Москвы «Школа № 285 имени В.А.        Молодцова»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26</vt:i4>
  </property>
  <property fmtid="{D5CDD505-2E9C-101B-9397-08002B2CF9AE}" pid="3" name="PresentationFormat">
    <vt:lpwstr>Экран (16:9)</vt:lpwstr>
  </property>
  <property fmtid="{D5CDD505-2E9C-101B-9397-08002B2CF9AE}" pid="4" name="Slides">
    <vt:i4>26</vt:i4>
  </property>
</Properties>
</file>