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2" r:id="rId3"/>
    <p:sldId id="257" r:id="rId4"/>
    <p:sldId id="258" r:id="rId5"/>
    <p:sldId id="260" r:id="rId6"/>
    <p:sldId id="269" r:id="rId7"/>
    <p:sldId id="261" r:id="rId8"/>
    <p:sldId id="263" r:id="rId9"/>
    <p:sldId id="264" r:id="rId10"/>
    <p:sldId id="286" r:id="rId11"/>
    <p:sldId id="287" r:id="rId12"/>
    <p:sldId id="288" r:id="rId13"/>
    <p:sldId id="270" r:id="rId14"/>
    <p:sldId id="265" r:id="rId15"/>
    <p:sldId id="266" r:id="rId16"/>
    <p:sldId id="271" r:id="rId17"/>
    <p:sldId id="272" r:id="rId18"/>
    <p:sldId id="273" r:id="rId19"/>
    <p:sldId id="283" r:id="rId20"/>
    <p:sldId id="274" r:id="rId21"/>
    <p:sldId id="275" r:id="rId22"/>
    <p:sldId id="276" r:id="rId23"/>
    <p:sldId id="277" r:id="rId24"/>
    <p:sldId id="278" r:id="rId25"/>
    <p:sldId id="279" r:id="rId26"/>
    <p:sldId id="280" r:id="rId27"/>
    <p:sldId id="281" r:id="rId28"/>
    <p:sldId id="282" r:id="rId29"/>
    <p:sldId id="267" r:id="rId30"/>
    <p:sldId id="284" r:id="rId31"/>
    <p:sldId id="268" r:id="rId32"/>
  </p:sldIdLst>
  <p:sldSz cx="12192000" cy="6858000"/>
  <p:notesSz cx="6858000" cy="9144000"/>
  <p:custDataLst>
    <p:tags r:id="rId33"/>
  </p:custData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51" d="100"/>
          <a:sy n="51" d="100"/>
        </p:scale>
        <p:origin x="248" y="3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609600" y="3699804"/>
            <a:ext cx="110744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/>
              <a:t>Образец подзаголовка</a:t>
            </a:r>
            <a:endParaRPr kumimoji="0"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609600" y="1433732"/>
            <a:ext cx="110744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951501" y="3550126"/>
            <a:ext cx="39624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6278099" y="3550126"/>
            <a:ext cx="39624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6053797" y="3526302"/>
            <a:ext cx="6096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15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F5A618-B89B-4302-A521-CBB7576D00DA}" type="datetimeFigureOut">
              <a:rPr lang="ru-RU" smtClean="0"/>
              <a:t>18.06.2025</a:t>
            </a:fld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BC8F567-4907-4323-917F-50A498831B00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F5A618-B89B-4302-A521-CBB7576D00DA}" type="datetimeFigureOut">
              <a:rPr lang="ru-RU" smtClean="0"/>
              <a:t>18.06.2025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C8F567-4907-4323-917F-50A498831B0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F5A618-B89B-4302-A521-CBB7576D00DA}" type="datetimeFigureOut">
              <a:rPr lang="ru-RU" smtClean="0"/>
              <a:t>18.06.2025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C8F567-4907-4323-917F-50A498831B0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Объект 8"/>
          <p:cNvSpPr>
            <a:spLocks noGrp="1"/>
          </p:cNvSpPr>
          <p:nvPr>
            <p:ph idx="1"/>
          </p:nvPr>
        </p:nvSpPr>
        <p:spPr>
          <a:xfrm>
            <a:off x="609600" y="1524000"/>
            <a:ext cx="10972800" cy="4572000"/>
          </a:xfrm>
        </p:spPr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68F5A618-B89B-4302-A521-CBB7576D00DA}" type="datetimeFigureOut">
              <a:rPr lang="ru-RU" smtClean="0"/>
              <a:t>18.06.2025</a:t>
            </a:fld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6BC8F567-4907-4323-917F-50A498831B00}" type="slidenum">
              <a:rPr lang="ru-RU" smtClean="0"/>
              <a:t>‹#›</a:t>
            </a:fld>
            <a:endParaRPr lang="ru-RU"/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F5A618-B89B-4302-A521-CBB7576D00DA}" type="datetimeFigureOut">
              <a:rPr lang="ru-RU" smtClean="0"/>
              <a:t>18.06.2025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C8F567-4907-4323-917F-50A498831B0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3505200"/>
            <a:ext cx="105664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14400" y="4958864"/>
            <a:ext cx="105664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914400" y="4916993"/>
            <a:ext cx="105664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F5A618-B89B-4302-A521-CBB7576D00DA}" type="datetimeFigureOut">
              <a:rPr lang="ru-RU" smtClean="0"/>
              <a:t>18.06.2025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C8F567-4907-4323-917F-50A498831B0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11" name="Объект 10"/>
          <p:cNvSpPr>
            <a:spLocks noGrp="1"/>
          </p:cNvSpPr>
          <p:nvPr>
            <p:ph sz="half" idx="1"/>
          </p:nvPr>
        </p:nvSpPr>
        <p:spPr>
          <a:xfrm>
            <a:off x="609600" y="1524000"/>
            <a:ext cx="5413248" cy="4572000"/>
          </a:xfrm>
        </p:spPr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half" idx="2"/>
          </p:nvPr>
        </p:nvSpPr>
        <p:spPr>
          <a:xfrm>
            <a:off x="6197600" y="1524000"/>
            <a:ext cx="5413248" cy="4572000"/>
          </a:xfrm>
        </p:spPr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C8F567-4907-4323-917F-50A498831B0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F5A618-B89B-4302-A521-CBB7576D00DA}" type="datetimeFigureOut">
              <a:rPr lang="ru-RU" smtClean="0"/>
              <a:t>18.06.2025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399593"/>
            <a:ext cx="5386917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32" name="Объект 31"/>
          <p:cNvSpPr>
            <a:spLocks noGrp="1"/>
          </p:cNvSpPr>
          <p:nvPr>
            <p:ph sz="half" idx="2"/>
          </p:nvPr>
        </p:nvSpPr>
        <p:spPr>
          <a:xfrm>
            <a:off x="609600" y="2201896"/>
            <a:ext cx="5384800" cy="3913632"/>
          </a:xfrm>
        </p:spPr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34" name="Объект 33"/>
          <p:cNvSpPr>
            <a:spLocks noGrp="1"/>
          </p:cNvSpPr>
          <p:nvPr>
            <p:ph sz="quarter" idx="4"/>
          </p:nvPr>
        </p:nvSpPr>
        <p:spPr>
          <a:xfrm>
            <a:off x="6199717" y="2201896"/>
            <a:ext cx="5384800" cy="3913632"/>
          </a:xfrm>
        </p:spPr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55448"/>
            <a:ext cx="109728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6197600" y="1399593"/>
            <a:ext cx="5386917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750593" y="2180219"/>
            <a:ext cx="499872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6339840" y="2180219"/>
            <a:ext cx="499872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F5A618-B89B-4302-A521-CBB7576D00DA}" type="datetimeFigureOut">
              <a:rPr lang="ru-RU" smtClean="0"/>
              <a:t>18.06.2025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C8F567-4907-4323-917F-50A498831B0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F5A618-B89B-4302-A521-CBB7576D00DA}" type="datetimeFigureOut">
              <a:rPr lang="ru-RU" smtClean="0"/>
              <a:t>18.06.2025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C8F567-4907-4323-917F-50A498831B0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Объект 28"/>
          <p:cNvSpPr>
            <a:spLocks noGrp="1"/>
          </p:cNvSpPr>
          <p:nvPr>
            <p:ph sz="quarter" idx="1"/>
          </p:nvPr>
        </p:nvSpPr>
        <p:spPr>
          <a:xfrm>
            <a:off x="609600" y="457200"/>
            <a:ext cx="8331200" cy="5715000"/>
          </a:xfrm>
        </p:spPr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9042400" y="1600200"/>
            <a:ext cx="2645664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9042400" y="457200"/>
            <a:ext cx="26416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68F5A618-B89B-4302-A521-CBB7576D00DA}" type="datetimeFigureOut">
              <a:rPr lang="ru-RU" smtClean="0"/>
              <a:t>18.06.2025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6BC8F567-4907-4323-917F-50A498831B0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839200" y="457200"/>
            <a:ext cx="2743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609600" y="457200"/>
            <a:ext cx="80264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ru-RU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839200" y="1600200"/>
            <a:ext cx="27432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F5A618-B89B-4302-A521-CBB7576D00DA}" type="datetimeFigureOut">
              <a:rPr lang="ru-RU" smtClean="0"/>
              <a:t>18.06.2025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BC8F567-4907-4323-917F-50A498831B0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609600" y="1447800"/>
            <a:ext cx="109728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/>
              <a:t>Образец текста</a:t>
            </a:r>
          </a:p>
          <a:p>
            <a:pPr lvl="1" eaLnBrk="1" latinLnBrk="0" hangingPunct="1"/>
            <a:r>
              <a:rPr kumimoji="0" lang="ru-RU"/>
              <a:t>Второй уровень</a:t>
            </a:r>
          </a:p>
          <a:p>
            <a:pPr lvl="2" eaLnBrk="1" latinLnBrk="0" hangingPunct="1"/>
            <a:r>
              <a:rPr kumimoji="0" lang="ru-RU"/>
              <a:t>Третий уровень</a:t>
            </a:r>
          </a:p>
          <a:p>
            <a:pPr lvl="3" eaLnBrk="1" latinLnBrk="0" hangingPunct="1"/>
            <a:r>
              <a:rPr kumimoji="0" lang="ru-RU"/>
              <a:t>Четвертый уровень</a:t>
            </a:r>
          </a:p>
          <a:p>
            <a:pPr lvl="4" eaLnBrk="1" latinLnBrk="0" hangingPunct="1"/>
            <a:r>
              <a:rPr kumimoji="0" lang="ru-RU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7721600" y="6203667"/>
            <a:ext cx="34544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68F5A618-B89B-4302-A521-CBB7576D00DA}" type="datetimeFigureOut">
              <a:rPr lang="ru-RU" smtClean="0"/>
              <a:t>18.06.2025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844800" y="6203667"/>
            <a:ext cx="47752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11214100" y="6181531"/>
            <a:ext cx="8128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6BC8F567-4907-4323-917F-50A498831B00}" type="slidenum">
              <a:rPr lang="ru-RU" smtClean="0"/>
              <a:t>‹#›</a:t>
            </a:fld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609600" y="152400"/>
            <a:ext cx="109728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slide" Target="slide22.xml"/><Relationship Id="rId13" Type="http://schemas.openxmlformats.org/officeDocument/2006/relationships/slide" Target="slide28.xml"/><Relationship Id="rId3" Type="http://schemas.openxmlformats.org/officeDocument/2006/relationships/slide" Target="slide18.xml"/><Relationship Id="rId7" Type="http://schemas.openxmlformats.org/officeDocument/2006/relationships/slide" Target="slide23.xml"/><Relationship Id="rId12" Type="http://schemas.openxmlformats.org/officeDocument/2006/relationships/slide" Target="slide27.xml"/><Relationship Id="rId2" Type="http://schemas.openxmlformats.org/officeDocument/2006/relationships/slide" Target="slide17.xml"/><Relationship Id="rId16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6" Type="http://schemas.openxmlformats.org/officeDocument/2006/relationships/slide" Target="slide24.xml"/><Relationship Id="rId11" Type="http://schemas.openxmlformats.org/officeDocument/2006/relationships/slide" Target="slide26.xml"/><Relationship Id="rId5" Type="http://schemas.openxmlformats.org/officeDocument/2006/relationships/slide" Target="slide20.xml"/><Relationship Id="rId15" Type="http://schemas.openxmlformats.org/officeDocument/2006/relationships/image" Target="../media/image25.jpg"/><Relationship Id="rId10" Type="http://schemas.openxmlformats.org/officeDocument/2006/relationships/slide" Target="slide25.xml"/><Relationship Id="rId4" Type="http://schemas.openxmlformats.org/officeDocument/2006/relationships/slide" Target="slide19.xml"/><Relationship Id="rId9" Type="http://schemas.openxmlformats.org/officeDocument/2006/relationships/slide" Target="slide21.xml"/><Relationship Id="rId14" Type="http://schemas.openxmlformats.org/officeDocument/2006/relationships/slide" Target="slide29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slide" Target="slide1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jpeg"/><Relationship Id="rId4" Type="http://schemas.openxmlformats.org/officeDocument/2006/relationships/slide" Target="slide1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slide" Target="slide16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" Target="slide16.xml"/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" Target="slide16.xml"/><Relationship Id="rId2" Type="http://schemas.openxmlformats.org/officeDocument/2006/relationships/image" Target="../media/image31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" Target="slide16.xml"/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" Target="slide16.xml"/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" Target="slide16.xml"/><Relationship Id="rId2" Type="http://schemas.openxmlformats.org/officeDocument/2006/relationships/image" Target="../media/image34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jpeg"/><Relationship Id="rId4" Type="http://schemas.openxmlformats.org/officeDocument/2006/relationships/slide" Target="slide16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slide" Target="slide1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slide" Target="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jp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slide" Target="slide16.xml"/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jpe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947958" y="3861048"/>
            <a:ext cx="8763000" cy="1981200"/>
          </a:xfrm>
        </p:spPr>
        <p:txBody>
          <a:bodyPr/>
          <a:lstStyle/>
          <a:p>
            <a:r>
              <a:rPr lang="ru-RU" sz="3600" dirty="0">
                <a:latin typeface="Arial" panose="020B0604020202020204" pitchFamily="34" charset="0"/>
                <a:cs typeface="Arial" panose="020B0604020202020204" pitchFamily="34" charset="0"/>
              </a:rPr>
              <a:t>Подготовила учитель математики</a:t>
            </a:r>
          </a:p>
          <a:p>
            <a:r>
              <a:rPr lang="ru-RU" sz="3600" dirty="0">
                <a:latin typeface="Arial" panose="020B0604020202020204" pitchFamily="34" charset="0"/>
                <a:cs typeface="Arial" panose="020B0604020202020204" pitchFamily="34" charset="0"/>
              </a:rPr>
              <a:t>Федотова Елена Александровна</a:t>
            </a:r>
          </a:p>
          <a:p>
            <a:r>
              <a:rPr lang="ru-RU" sz="3600" dirty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237 – 252 – 008</a:t>
            </a:r>
            <a:endParaRPr lang="ru-RU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752600" y="1420083"/>
            <a:ext cx="8763000" cy="1981200"/>
          </a:xfrm>
        </p:spPr>
        <p:txBody>
          <a:bodyPr/>
          <a:lstStyle/>
          <a:p>
            <a:r>
              <a:rPr lang="ru-RU" b="1" dirty="0">
                <a:latin typeface="Bookman Old Style" panose="02050604050505020204" pitchFamily="18" charset="0"/>
              </a:rPr>
              <a:t>Внеклассное мероприятие </a:t>
            </a:r>
            <a:br>
              <a:rPr lang="ru-RU" b="1" dirty="0">
                <a:latin typeface="Bookman Old Style" panose="02050604050505020204" pitchFamily="18" charset="0"/>
              </a:rPr>
            </a:br>
            <a:r>
              <a:rPr lang="ru-RU" b="1" dirty="0">
                <a:latin typeface="Bookman Old Style" panose="02050604050505020204" pitchFamily="18" charset="0"/>
              </a:rPr>
              <a:t>по математике </a:t>
            </a:r>
            <a:br>
              <a:rPr lang="ru-RU" b="1" dirty="0">
                <a:latin typeface="Bookman Old Style" panose="02050604050505020204" pitchFamily="18" charset="0"/>
              </a:rPr>
            </a:br>
            <a:r>
              <a:rPr lang="ru-RU" b="1" dirty="0">
                <a:latin typeface="Bookman Old Style" panose="02050604050505020204" pitchFamily="18" charset="0"/>
              </a:rPr>
              <a:t>в 6 классе</a:t>
            </a:r>
          </a:p>
        </p:txBody>
      </p:sp>
    </p:spTree>
    <p:extLst>
      <p:ext uri="{BB962C8B-B14F-4D97-AF65-F5344CB8AC3E}">
        <p14:creationId xmlns:p14="http://schemas.microsoft.com/office/powerpoint/2010/main" val="20039989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2567608" y="1412776"/>
            <a:ext cx="6563072" cy="5256584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800" dirty="0">
                <a:latin typeface="Calibri"/>
                <a:ea typeface="Calibri"/>
                <a:cs typeface="Times New Roman"/>
              </a:rPr>
              <a:t> </a:t>
            </a:r>
          </a:p>
          <a:p>
            <a:pPr marL="0" indent="0" algn="just">
              <a:lnSpc>
                <a:spcPct val="115000"/>
              </a:lnSpc>
              <a:buNone/>
            </a:pPr>
            <a:r>
              <a:rPr lang="ru-RU" sz="6500" dirty="0">
                <a:solidFill>
                  <a:srgbClr val="000066"/>
                </a:solidFill>
                <a:latin typeface="Times New Roman"/>
                <a:ea typeface="Times New Roman"/>
                <a:cs typeface="Times New Roman"/>
              </a:rPr>
              <a:t>RБWEZЛQЫFE</a:t>
            </a:r>
            <a:endParaRPr lang="ru-RU" sz="6500" dirty="0">
              <a:latin typeface="Calibri"/>
              <a:ea typeface="Calibri"/>
              <a:cs typeface="Times New Roman"/>
            </a:endParaRPr>
          </a:p>
          <a:p>
            <a:pPr marL="0" indent="0" algn="just">
              <a:lnSpc>
                <a:spcPct val="115000"/>
              </a:lnSpc>
              <a:buNone/>
            </a:pPr>
            <a:r>
              <a:rPr lang="ru-RU" sz="6500" dirty="0">
                <a:solidFill>
                  <a:srgbClr val="000066"/>
                </a:solidFill>
                <a:latin typeface="Times New Roman"/>
                <a:ea typeface="Times New Roman"/>
                <a:cs typeface="Times New Roman"/>
              </a:rPr>
              <a:t>WPУFGLЧNKИ</a:t>
            </a:r>
            <a:endParaRPr lang="ru-RU" sz="6500" dirty="0">
              <a:latin typeface="Calibri"/>
              <a:ea typeface="Calibri"/>
              <a:cs typeface="Times New Roman"/>
            </a:endParaRPr>
          </a:p>
          <a:p>
            <a:pPr marL="0" indent="0" algn="just">
              <a:lnSpc>
                <a:spcPct val="115000"/>
              </a:lnSpc>
              <a:buNone/>
            </a:pPr>
            <a:r>
              <a:rPr lang="ru-RU" sz="6500" dirty="0">
                <a:solidFill>
                  <a:srgbClr val="000066"/>
                </a:solidFill>
                <a:latin typeface="Times New Roman"/>
                <a:ea typeface="Times New Roman"/>
                <a:cs typeface="Times New Roman"/>
              </a:rPr>
              <a:t>NWЧLУЖFИЕR</a:t>
            </a:r>
            <a:endParaRPr lang="ru-RU" sz="6500" dirty="0">
              <a:latin typeface="Calibri"/>
              <a:ea typeface="Calibri"/>
              <a:cs typeface="Times New Roman"/>
            </a:endParaRPr>
          </a:p>
          <a:p>
            <a:pPr marL="0" indent="0" algn="just">
              <a:lnSpc>
                <a:spcPct val="115000"/>
              </a:lnSpc>
              <a:buNone/>
            </a:pPr>
            <a:r>
              <a:rPr lang="ru-RU" sz="6500" dirty="0">
                <a:solidFill>
                  <a:srgbClr val="000066"/>
                </a:solidFill>
                <a:latin typeface="Times New Roman"/>
                <a:ea typeface="Times New Roman"/>
                <a:cs typeface="Times New Roman"/>
              </a:rPr>
              <a:t>ZTSPLУYДGЫ</a:t>
            </a:r>
            <a:endParaRPr lang="ru-RU" sz="6500" dirty="0">
              <a:latin typeface="Calibri"/>
              <a:ea typeface="Calibri"/>
              <a:cs typeface="Times New Roman"/>
            </a:endParaRPr>
          </a:p>
          <a:p>
            <a:pPr marL="0" indent="0" algn="just">
              <a:lnSpc>
                <a:spcPct val="115000"/>
              </a:lnSpc>
              <a:buNone/>
            </a:pPr>
            <a:r>
              <a:rPr lang="ru-RU" sz="6500" dirty="0">
                <a:solidFill>
                  <a:srgbClr val="000066"/>
                </a:solidFill>
                <a:latin typeface="Times New Roman"/>
                <a:ea typeface="Times New Roman"/>
                <a:cs typeface="Times New Roman"/>
              </a:rPr>
              <a:t>ЛWЮQБRGЯFT </a:t>
            </a:r>
            <a:endParaRPr lang="ru-RU" sz="6500" dirty="0">
              <a:latin typeface="Calibri"/>
              <a:ea typeface="Calibri"/>
              <a:cs typeface="Times New Roman"/>
            </a:endParaRP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6600" u="sng" dirty="0">
                <a:solidFill>
                  <a:srgbClr val="FF0000"/>
                </a:solidFill>
                <a:latin typeface="Calibri"/>
                <a:ea typeface="Calibri"/>
                <a:cs typeface="Times New Roman"/>
              </a:rPr>
              <a:t>Письмо 1</a:t>
            </a:r>
            <a:endParaRPr lang="ru-RU" sz="6600" u="sng" dirty="0">
              <a:solidFill>
                <a:srgbClr val="FF0000"/>
              </a:solidFill>
            </a:endParaRPr>
          </a:p>
        </p:txBody>
      </p:sp>
      <p:sp>
        <p:nvSpPr>
          <p:cNvPr id="4" name="Объект 1"/>
          <p:cNvSpPr txBox="1">
            <a:spLocks/>
          </p:cNvSpPr>
          <p:nvPr/>
        </p:nvSpPr>
        <p:spPr>
          <a:xfrm>
            <a:off x="2135560" y="1455279"/>
            <a:ext cx="6563072" cy="5256584"/>
          </a:xfrm>
          <a:prstGeom prst="rect">
            <a:avLst/>
          </a:prstGeom>
        </p:spPr>
        <p:txBody>
          <a:bodyPr vert="horz">
            <a:normAutofit fontScale="92500" lnSpcReduction="20000"/>
          </a:bodyPr>
          <a:lstStyle>
            <a:lvl1pPr marL="274320" indent="-274320" algn="l" rtl="0" eaLnBrk="1" latinLnBrk="0" hangingPunct="1">
              <a:spcBef>
                <a:spcPts val="600"/>
              </a:spcBef>
              <a:buClr>
                <a:schemeClr val="accent2"/>
              </a:buClr>
              <a:buSzPct val="85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ts val="30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/>
              <a:buChar char=""/>
              <a:defRPr kumimoji="0"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005840" indent="-228600" algn="l" rtl="0" eaLnBrk="1" latinLnBrk="0" hangingPunct="1">
              <a:spcBef>
                <a:spcPts val="300"/>
              </a:spcBef>
              <a:buClr>
                <a:schemeClr val="accent2">
                  <a:shade val="50000"/>
                </a:schemeClr>
              </a:buClr>
              <a:buSzPct val="85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rtl="0" eaLnBrk="1" latinLnBrk="0" hangingPunct="1">
              <a:spcBef>
                <a:spcPts val="30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 pitchFamily="18" charset="2"/>
              <a:buChar char=""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rtl="0" eaLnBrk="1" latinLnBrk="0" hangingPunct="1">
              <a:spcBef>
                <a:spcPts val="34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 pitchFamily="18" charset="2"/>
              <a:buChar char="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28800" indent="-228600" algn="l" rtl="0" eaLnBrk="1" latinLnBrk="0" hangingPunct="1">
              <a:spcBef>
                <a:spcPts val="34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 pitchFamily="18" charset="2"/>
              <a:buChar char="?"/>
              <a:defRPr kumimoji="0"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11680" indent="-182880" algn="l" rtl="0" eaLnBrk="1" latinLnBrk="0" hangingPunct="1">
              <a:spcBef>
                <a:spcPts val="34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 pitchFamily="18" charset="2"/>
              <a:buChar char="?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86000" indent="-182880" algn="l" rtl="0" eaLnBrk="1" latinLnBrk="0" hangingPunct="1">
              <a:spcBef>
                <a:spcPts val="34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 pitchFamily="18" charset="2"/>
              <a:buChar char="?"/>
              <a:defRPr kumimoji="0"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560320" indent="-182880" algn="l" rtl="0" eaLnBrk="1" latinLnBrk="0" hangingPunct="1">
              <a:spcBef>
                <a:spcPts val="34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 pitchFamily="18" charset="2"/>
              <a:buChar char="?"/>
              <a:defRPr kumimoji="0"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800" dirty="0">
                <a:latin typeface="Calibri"/>
                <a:ea typeface="Calibri"/>
                <a:cs typeface="Times New Roman"/>
              </a:rPr>
              <a:t> </a:t>
            </a:r>
          </a:p>
          <a:p>
            <a:pPr marL="0" indent="0" algn="just">
              <a:lnSpc>
                <a:spcPct val="115000"/>
              </a:lnSpc>
              <a:buNone/>
            </a:pPr>
            <a:r>
              <a:rPr lang="ru-RU" sz="6500" dirty="0">
                <a:solidFill>
                  <a:srgbClr val="000066"/>
                </a:solidFill>
                <a:latin typeface="Times New Roman"/>
                <a:ea typeface="Times New Roman"/>
                <a:cs typeface="Times New Roman"/>
              </a:rPr>
              <a:t>  Б  E  Л  Ы  E</a:t>
            </a:r>
            <a:endParaRPr lang="ru-RU" sz="6500" dirty="0">
              <a:latin typeface="Calibri"/>
              <a:ea typeface="Calibri"/>
              <a:cs typeface="Times New Roman"/>
            </a:endParaRPr>
          </a:p>
          <a:p>
            <a:pPr marL="0" indent="0" algn="just">
              <a:lnSpc>
                <a:spcPct val="115000"/>
              </a:lnSpc>
              <a:buNone/>
            </a:pPr>
            <a:r>
              <a:rPr lang="ru-RU" sz="6500" dirty="0">
                <a:solidFill>
                  <a:srgbClr val="000066"/>
                </a:solidFill>
                <a:latin typeface="Times New Roman"/>
                <a:ea typeface="Times New Roman"/>
                <a:cs typeface="Times New Roman"/>
              </a:rPr>
              <a:t>     PУ     Ч   KИ</a:t>
            </a:r>
            <a:endParaRPr lang="ru-RU" sz="6500" dirty="0">
              <a:latin typeface="Calibri"/>
              <a:ea typeface="Calibri"/>
              <a:cs typeface="Times New Roman"/>
            </a:endParaRPr>
          </a:p>
          <a:p>
            <a:pPr marL="0" indent="0" algn="just">
              <a:lnSpc>
                <a:spcPct val="115000"/>
              </a:lnSpc>
              <a:buNone/>
            </a:pPr>
            <a:r>
              <a:rPr lang="ru-RU" sz="6500" dirty="0">
                <a:solidFill>
                  <a:srgbClr val="000066"/>
                </a:solidFill>
                <a:latin typeface="Times New Roman"/>
                <a:ea typeface="Times New Roman"/>
                <a:cs typeface="Times New Roman"/>
              </a:rPr>
              <a:t>      Ч  УЖ  ИЕ</a:t>
            </a:r>
            <a:endParaRPr lang="ru-RU" sz="6500" dirty="0">
              <a:latin typeface="Calibri"/>
              <a:ea typeface="Calibri"/>
              <a:cs typeface="Times New Roman"/>
            </a:endParaRPr>
          </a:p>
          <a:p>
            <a:pPr marL="0" indent="0" algn="just">
              <a:lnSpc>
                <a:spcPct val="115000"/>
              </a:lnSpc>
              <a:buNone/>
            </a:pPr>
            <a:r>
              <a:rPr lang="ru-RU" sz="6500" dirty="0">
                <a:solidFill>
                  <a:srgbClr val="000066"/>
                </a:solidFill>
                <a:latin typeface="Times New Roman"/>
                <a:ea typeface="Times New Roman"/>
                <a:cs typeface="Times New Roman"/>
              </a:rPr>
              <a:t>  T  P  У  Д   Ы</a:t>
            </a:r>
            <a:endParaRPr lang="ru-RU" sz="6500" dirty="0">
              <a:latin typeface="Calibri"/>
              <a:ea typeface="Calibri"/>
              <a:cs typeface="Times New Roman"/>
            </a:endParaRPr>
          </a:p>
          <a:p>
            <a:pPr marL="0" indent="0" algn="just">
              <a:lnSpc>
                <a:spcPct val="115000"/>
              </a:lnSpc>
              <a:buNone/>
            </a:pPr>
            <a:r>
              <a:rPr lang="ru-RU" sz="6500" dirty="0">
                <a:solidFill>
                  <a:srgbClr val="000066"/>
                </a:solidFill>
                <a:latin typeface="Times New Roman"/>
                <a:ea typeface="Times New Roman"/>
                <a:cs typeface="Times New Roman"/>
              </a:rPr>
              <a:t>Л   Ю   Б      Я  T </a:t>
            </a:r>
            <a:endParaRPr lang="ru-RU" sz="6500" dirty="0">
              <a:latin typeface="Calibri"/>
              <a:ea typeface="Calibri"/>
              <a:cs typeface="Times New Roman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883828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6600" u="sng" dirty="0">
                <a:latin typeface="Calibri"/>
                <a:ea typeface="Calibri"/>
                <a:cs typeface="Times New Roman"/>
              </a:rPr>
              <a:t>Письмо 2</a:t>
            </a:r>
            <a:endParaRPr lang="ru-RU" sz="6600" u="sng" dirty="0"/>
          </a:p>
        </p:txBody>
      </p:sp>
      <p:pic>
        <p:nvPicPr>
          <p:cNvPr id="5" name="Объект 4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1904" y="980728"/>
            <a:ext cx="4182218" cy="4383404"/>
          </a:xfrm>
          <a:prstGeom prst="rect">
            <a:avLst/>
          </a:prstGeom>
          <a:noFill/>
        </p:spPr>
      </p:pic>
      <p:cxnSp>
        <p:nvCxnSpPr>
          <p:cNvPr id="7" name="Прямая со стрелкой 6"/>
          <p:cNvCxnSpPr/>
          <p:nvPr/>
        </p:nvCxnSpPr>
        <p:spPr>
          <a:xfrm>
            <a:off x="5951984" y="1988840"/>
            <a:ext cx="360040" cy="288032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cxnSp>
        <p:nvCxnSpPr>
          <p:cNvPr id="8" name="Прямая со стрелкой 7"/>
          <p:cNvCxnSpPr/>
          <p:nvPr/>
        </p:nvCxnSpPr>
        <p:spPr>
          <a:xfrm flipH="1">
            <a:off x="6074012" y="2492896"/>
            <a:ext cx="432048" cy="288032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cxnSp>
        <p:nvCxnSpPr>
          <p:cNvPr id="10" name="Прямая со стрелкой 9"/>
          <p:cNvCxnSpPr/>
          <p:nvPr/>
        </p:nvCxnSpPr>
        <p:spPr>
          <a:xfrm flipH="1">
            <a:off x="5926974" y="3167597"/>
            <a:ext cx="410060" cy="288032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cxnSp>
        <p:nvCxnSpPr>
          <p:cNvPr id="12" name="Прямая со стрелкой 11"/>
          <p:cNvCxnSpPr/>
          <p:nvPr/>
        </p:nvCxnSpPr>
        <p:spPr>
          <a:xfrm>
            <a:off x="5976994" y="3645024"/>
            <a:ext cx="360040" cy="288032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cxnSp>
        <p:nvCxnSpPr>
          <p:cNvPr id="13" name="Прямая со стрелкой 12"/>
          <p:cNvCxnSpPr/>
          <p:nvPr/>
        </p:nvCxnSpPr>
        <p:spPr>
          <a:xfrm flipV="1">
            <a:off x="6744072" y="3610699"/>
            <a:ext cx="360040" cy="313349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cxnSp>
        <p:nvCxnSpPr>
          <p:cNvPr id="15" name="Прямая со стрелкой 14"/>
          <p:cNvCxnSpPr/>
          <p:nvPr/>
        </p:nvCxnSpPr>
        <p:spPr>
          <a:xfrm flipH="1">
            <a:off x="6744072" y="4698021"/>
            <a:ext cx="360040" cy="252617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cxnSp>
        <p:nvCxnSpPr>
          <p:cNvPr id="16" name="Прямая со стрелкой 15"/>
          <p:cNvCxnSpPr/>
          <p:nvPr/>
        </p:nvCxnSpPr>
        <p:spPr>
          <a:xfrm flipV="1">
            <a:off x="7536160" y="2924945"/>
            <a:ext cx="0" cy="530685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cxnSp>
        <p:nvCxnSpPr>
          <p:cNvPr id="18" name="Прямая со стрелкой 17"/>
          <p:cNvCxnSpPr/>
          <p:nvPr/>
        </p:nvCxnSpPr>
        <p:spPr>
          <a:xfrm flipV="1">
            <a:off x="7536160" y="2083084"/>
            <a:ext cx="0" cy="485811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cxnSp>
        <p:nvCxnSpPr>
          <p:cNvPr id="20" name="Прямая со стрелкой 19"/>
          <p:cNvCxnSpPr/>
          <p:nvPr/>
        </p:nvCxnSpPr>
        <p:spPr>
          <a:xfrm flipV="1">
            <a:off x="7536160" y="1491894"/>
            <a:ext cx="351656" cy="242904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cxnSp>
        <p:nvCxnSpPr>
          <p:cNvPr id="23" name="Прямая со стрелкой 22"/>
          <p:cNvCxnSpPr/>
          <p:nvPr/>
        </p:nvCxnSpPr>
        <p:spPr>
          <a:xfrm>
            <a:off x="8328248" y="1710626"/>
            <a:ext cx="0" cy="422231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cxnSp>
        <p:nvCxnSpPr>
          <p:cNvPr id="25" name="Прямая со стрелкой 24"/>
          <p:cNvCxnSpPr/>
          <p:nvPr/>
        </p:nvCxnSpPr>
        <p:spPr>
          <a:xfrm flipV="1">
            <a:off x="8328248" y="1820911"/>
            <a:ext cx="360040" cy="341795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cxnSp>
        <p:nvCxnSpPr>
          <p:cNvPr id="27" name="Прямая со стрелкой 26"/>
          <p:cNvCxnSpPr/>
          <p:nvPr/>
        </p:nvCxnSpPr>
        <p:spPr>
          <a:xfrm>
            <a:off x="9048328" y="2071966"/>
            <a:ext cx="0" cy="409813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cxnSp>
        <p:nvCxnSpPr>
          <p:cNvPr id="29" name="Прямая со стрелкой 28"/>
          <p:cNvCxnSpPr/>
          <p:nvPr/>
        </p:nvCxnSpPr>
        <p:spPr>
          <a:xfrm>
            <a:off x="8325743" y="3305476"/>
            <a:ext cx="0" cy="461897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cxnSp>
        <p:nvCxnSpPr>
          <p:cNvPr id="31" name="Прямая со стрелкой 30"/>
          <p:cNvCxnSpPr/>
          <p:nvPr/>
        </p:nvCxnSpPr>
        <p:spPr>
          <a:xfrm flipV="1">
            <a:off x="8328248" y="3825158"/>
            <a:ext cx="495672" cy="197779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cxnSp>
        <p:nvCxnSpPr>
          <p:cNvPr id="33" name="Прямая со стрелкой 32"/>
          <p:cNvCxnSpPr/>
          <p:nvPr/>
        </p:nvCxnSpPr>
        <p:spPr>
          <a:xfrm flipH="1">
            <a:off x="8325668" y="4504928"/>
            <a:ext cx="250416" cy="28384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cxnSp>
        <p:nvCxnSpPr>
          <p:cNvPr id="36" name="Прямая со стрелкой 35"/>
          <p:cNvCxnSpPr/>
          <p:nvPr/>
        </p:nvCxnSpPr>
        <p:spPr>
          <a:xfrm flipH="1" flipV="1">
            <a:off x="7495964" y="4608305"/>
            <a:ext cx="432048" cy="216024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sp>
        <p:nvSpPr>
          <p:cNvPr id="39" name="Прямоугольник 38"/>
          <p:cNvSpPr/>
          <p:nvPr/>
        </p:nvSpPr>
        <p:spPr>
          <a:xfrm>
            <a:off x="2061894" y="5541621"/>
            <a:ext cx="8888331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5400" b="1" dirty="0">
                <a:latin typeface="Times New Roman"/>
                <a:ea typeface="Times New Roman"/>
                <a:cs typeface="Times New Roman"/>
              </a:rPr>
              <a:t>Учи других, и сам поймёшь</a:t>
            </a:r>
            <a:endParaRPr lang="ru-RU" sz="5400" b="1" dirty="0"/>
          </a:p>
        </p:txBody>
      </p:sp>
    </p:spTree>
    <p:extLst>
      <p:ext uri="{BB962C8B-B14F-4D97-AF65-F5344CB8AC3E}">
        <p14:creationId xmlns:p14="http://schemas.microsoft.com/office/powerpoint/2010/main" val="39939419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6600" u="sng" dirty="0">
                <a:ln w="3200">
                  <a:solidFill>
                    <a:srgbClr val="444D26">
                      <a:shade val="75000"/>
                      <a:alpha val="25000"/>
                    </a:srgbClr>
                  </a:solidFill>
                  <a:prstDash val="solid"/>
                  <a:round/>
                </a:ln>
                <a:latin typeface="Calibri"/>
                <a:ea typeface="Calibri"/>
                <a:cs typeface="Times New Roman"/>
              </a:rPr>
              <a:t>Письмо 3</a:t>
            </a:r>
            <a:endParaRPr lang="ru-RU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849432">
            <a:off x="5265832" y="182765"/>
            <a:ext cx="5029223" cy="49289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855641" y="4653136"/>
            <a:ext cx="6404189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800" dirty="0">
                <a:solidFill>
                  <a:schemeClr val="tx1">
                    <a:lumMod val="95000"/>
                  </a:schemeClr>
                </a:solidFill>
                <a:latin typeface="Times New Roman"/>
                <a:cs typeface="Times New Roman"/>
              </a:rPr>
              <a:t>ГОСУДАРСТВЕННОЕ </a:t>
            </a:r>
          </a:p>
          <a:p>
            <a:pPr algn="ctr"/>
            <a:r>
              <a:rPr lang="ru-RU" sz="4800" dirty="0">
                <a:solidFill>
                  <a:schemeClr val="tx1">
                    <a:lumMod val="95000"/>
                  </a:schemeClr>
                </a:solidFill>
                <a:latin typeface="Times New Roman"/>
                <a:cs typeface="Times New Roman"/>
              </a:rPr>
              <a:t>ИЗДАНИЕ</a:t>
            </a:r>
            <a:endParaRPr lang="ru-RU" sz="4800" dirty="0">
              <a:solidFill>
                <a:schemeClr val="tx1">
                  <a:lumMod val="9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5189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5400" b="1" dirty="0"/>
              <a:t>Волшебное зеркало</a:t>
            </a:r>
          </a:p>
        </p:txBody>
      </p:sp>
      <p:pic>
        <p:nvPicPr>
          <p:cNvPr id="1026" name="Picture 2" descr="C:\Users\Елена\Pictures\Гарри Потер\x_b1d76b65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64659" y="1680726"/>
            <a:ext cx="5943119" cy="47525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4799856" y="2492896"/>
            <a:ext cx="2236510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9600" b="1" dirty="0">
                <a:solidFill>
                  <a:srgbClr val="FF0000"/>
                </a:solidFill>
                <a:latin typeface="Arial" pitchFamily="34" charset="0"/>
                <a:ea typeface="Calibri"/>
                <a:cs typeface="Arial" pitchFamily="34" charset="0"/>
              </a:rPr>
              <a:t>I</a:t>
            </a:r>
            <a:r>
              <a:rPr lang="ru-RU" sz="9600" b="1" dirty="0">
                <a:solidFill>
                  <a:srgbClr val="FF0000"/>
                </a:solidFill>
                <a:latin typeface="Arial" pitchFamily="34" charset="0"/>
                <a:ea typeface="Calibri"/>
                <a:cs typeface="Arial" pitchFamily="34" charset="0"/>
              </a:rPr>
              <a:t>96</a:t>
            </a:r>
            <a:r>
              <a:rPr lang="en-US" sz="9600" b="1" dirty="0">
                <a:solidFill>
                  <a:srgbClr val="FF0000"/>
                </a:solidFill>
                <a:latin typeface="Arial" pitchFamily="34" charset="0"/>
                <a:ea typeface="Calibri"/>
                <a:cs typeface="Arial" pitchFamily="34" charset="0"/>
              </a:rPr>
              <a:t>I</a:t>
            </a:r>
            <a:endParaRPr lang="ru-RU" sz="96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529494" y="2509925"/>
            <a:ext cx="225192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9600" b="1" dirty="0">
                <a:solidFill>
                  <a:srgbClr val="FF0000"/>
                </a:solidFill>
                <a:latin typeface="Arial" pitchFamily="34" charset="0"/>
                <a:ea typeface="Calibri"/>
                <a:cs typeface="Arial" pitchFamily="34" charset="0"/>
              </a:rPr>
              <a:t>I8I8</a:t>
            </a:r>
            <a:endParaRPr lang="ru-RU" sz="96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7464152" y="2487330"/>
            <a:ext cx="2236510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9600" b="1" dirty="0">
                <a:solidFill>
                  <a:schemeClr val="tx2">
                    <a:lumMod val="50000"/>
                  </a:schemeClr>
                </a:solidFill>
                <a:latin typeface="Arial" pitchFamily="34" charset="0"/>
                <a:ea typeface="Calibri"/>
                <a:cs typeface="Arial" pitchFamily="34" charset="0"/>
              </a:rPr>
              <a:t>8I8I</a:t>
            </a:r>
            <a:endParaRPr lang="ru-RU" sz="9600" b="1" dirty="0">
              <a:solidFill>
                <a:schemeClr val="tx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927649" y="4079586"/>
            <a:ext cx="6417141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7200" b="1" dirty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ea typeface="Calibri"/>
                <a:cs typeface="Arial" pitchFamily="34" charset="0"/>
              </a:rPr>
              <a:t>I8I8·4,5 = 8181</a:t>
            </a:r>
            <a:endParaRPr lang="ru-RU" sz="7200" b="1" dirty="0">
              <a:solidFill>
                <a:schemeClr val="accent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6285" y="1272974"/>
            <a:ext cx="5683653" cy="19032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6284" y="1942972"/>
            <a:ext cx="5683653" cy="19032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5" name="Прямая соединительная линия 4"/>
          <p:cNvCxnSpPr/>
          <p:nvPr/>
        </p:nvCxnSpPr>
        <p:spPr>
          <a:xfrm>
            <a:off x="3973893" y="2443496"/>
            <a:ext cx="3888432" cy="2259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127552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4" grpId="1"/>
      <p:bldP spid="6" grpId="0"/>
      <p:bldP spid="6" grpId="1"/>
      <p:bldP spid="7" grpId="0"/>
      <p:bldP spid="7" grpId="1"/>
      <p:bldP spid="8" grpId="0"/>
      <p:bldP spid="8" grpId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9616" y="1403552"/>
            <a:ext cx="6917508" cy="5193801"/>
          </a:xfrm>
          <a:prstGeom prst="rect">
            <a:avLst/>
          </a:prstGeom>
        </p:spPr>
      </p:pic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667"/>
          <a:stretch/>
        </p:blipFill>
        <p:spPr>
          <a:xfrm>
            <a:off x="2173934" y="1348955"/>
            <a:ext cx="7848872" cy="5302992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5400" b="1" dirty="0"/>
              <a:t>Дуэль</a:t>
            </a:r>
            <a:r>
              <a:rPr lang="ru-RU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4504265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6" dur="1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8" presetClass="exit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20" dur="1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124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8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24" dur="1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5400" b="1" dirty="0" err="1"/>
              <a:t>Квидич</a:t>
            </a:r>
            <a:r>
              <a:rPr lang="ru-RU" dirty="0"/>
              <a:t> </a:t>
            </a:r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r="6494" b="7451"/>
          <a:stretch/>
        </p:blipFill>
        <p:spPr>
          <a:xfrm>
            <a:off x="1991544" y="1484784"/>
            <a:ext cx="8245356" cy="4896544"/>
          </a:xfr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9696" y="1401800"/>
            <a:ext cx="5203298" cy="50517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16429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9271832"/>
              </p:ext>
            </p:extLst>
          </p:nvPr>
        </p:nvGraphicFramePr>
        <p:xfrm>
          <a:off x="2279576" y="1628801"/>
          <a:ext cx="7488832" cy="4608513"/>
        </p:xfrm>
        <a:graphic>
          <a:graphicData uri="http://schemas.openxmlformats.org/drawingml/2006/table">
            <a:tbl>
              <a:tblPr bandCol="1">
                <a:tableStyleId>{F5AB1C69-6EDB-4FF4-983F-18BD219EF322}</a:tableStyleId>
              </a:tblPr>
              <a:tblGrid>
                <a:gridCol w="187220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7220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7220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87220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536171">
                <a:tc>
                  <a:txBody>
                    <a:bodyPr/>
                    <a:lstStyle/>
                    <a:p>
                      <a:pPr algn="ctr"/>
                      <a:r>
                        <a:rPr lang="ru-RU" sz="8800" dirty="0">
                          <a:latin typeface="BatangChe" pitchFamily="49" charset="-127"/>
                          <a:ea typeface="BatangChe" pitchFamily="49" charset="-127"/>
                          <a:hlinkClick r:id="rId2" action="ppaction://hlinksldjump"/>
                        </a:rPr>
                        <a:t>1</a:t>
                      </a:r>
                      <a:endParaRPr lang="ru-RU" sz="8800" b="0" dirty="0">
                        <a:latin typeface="BatangChe" pitchFamily="49" charset="-127"/>
                        <a:ea typeface="BatangChe" pitchFamily="49" charset="-127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800" dirty="0">
                          <a:latin typeface="BatangChe" pitchFamily="49" charset="-127"/>
                          <a:ea typeface="BatangChe" pitchFamily="49" charset="-127"/>
                          <a:hlinkClick r:id="rId3" action="ppaction://hlinksldjump"/>
                        </a:rPr>
                        <a:t>2</a:t>
                      </a:r>
                      <a:endParaRPr lang="ru-RU" sz="8800" b="0" dirty="0">
                        <a:latin typeface="BatangChe" pitchFamily="49" charset="-127"/>
                        <a:ea typeface="BatangChe" pitchFamily="49" charset="-127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800" dirty="0">
                          <a:latin typeface="BatangChe" pitchFamily="49" charset="-127"/>
                          <a:ea typeface="BatangChe" pitchFamily="49" charset="-127"/>
                          <a:hlinkClick r:id="rId4" action="ppaction://hlinksldjump"/>
                        </a:rPr>
                        <a:t>3</a:t>
                      </a:r>
                      <a:endParaRPr lang="ru-RU" sz="8800" b="0" dirty="0">
                        <a:latin typeface="BatangChe" pitchFamily="49" charset="-127"/>
                        <a:ea typeface="BatangChe" pitchFamily="49" charset="-127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800" dirty="0">
                          <a:latin typeface="BatangChe" pitchFamily="49" charset="-127"/>
                          <a:ea typeface="BatangChe" pitchFamily="49" charset="-127"/>
                          <a:hlinkClick r:id="rId5" action="ppaction://hlinksldjump"/>
                        </a:rPr>
                        <a:t>4</a:t>
                      </a:r>
                      <a:endParaRPr lang="ru-RU" sz="8800" b="0" dirty="0">
                        <a:latin typeface="BatangChe" pitchFamily="49" charset="-127"/>
                        <a:ea typeface="BatangChe" pitchFamily="49" charset="-127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536171">
                <a:tc>
                  <a:txBody>
                    <a:bodyPr/>
                    <a:lstStyle/>
                    <a:p>
                      <a:pPr algn="ctr"/>
                      <a:r>
                        <a:rPr lang="ru-RU" sz="8800" dirty="0">
                          <a:latin typeface="BatangChe" pitchFamily="49" charset="-127"/>
                          <a:ea typeface="BatangChe" pitchFamily="49" charset="-127"/>
                          <a:hlinkClick r:id="rId6" action="ppaction://hlinksldjump"/>
                        </a:rPr>
                        <a:t>8</a:t>
                      </a:r>
                      <a:endParaRPr lang="ru-RU" sz="8800" dirty="0">
                        <a:latin typeface="BatangChe" pitchFamily="49" charset="-127"/>
                        <a:ea typeface="BatangChe" pitchFamily="49" charset="-127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800" dirty="0">
                          <a:latin typeface="BatangChe" pitchFamily="49" charset="-127"/>
                          <a:ea typeface="BatangChe" pitchFamily="49" charset="-127"/>
                          <a:hlinkClick r:id="rId7" action="ppaction://hlinksldjump"/>
                        </a:rPr>
                        <a:t>7</a:t>
                      </a:r>
                      <a:endParaRPr lang="ru-RU" sz="8800" dirty="0">
                        <a:latin typeface="BatangChe" pitchFamily="49" charset="-127"/>
                        <a:ea typeface="BatangChe" pitchFamily="49" charset="-127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800" dirty="0">
                          <a:latin typeface="BatangChe" pitchFamily="49" charset="-127"/>
                          <a:ea typeface="BatangChe" pitchFamily="49" charset="-127"/>
                          <a:hlinkClick r:id="rId8" action="ppaction://hlinksldjump"/>
                        </a:rPr>
                        <a:t>6</a:t>
                      </a:r>
                      <a:endParaRPr lang="ru-RU" sz="8800" dirty="0">
                        <a:latin typeface="BatangChe" pitchFamily="49" charset="-127"/>
                        <a:ea typeface="BatangChe" pitchFamily="49" charset="-127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800" dirty="0">
                          <a:latin typeface="BatangChe" pitchFamily="49" charset="-127"/>
                          <a:ea typeface="BatangChe" pitchFamily="49" charset="-127"/>
                          <a:hlinkClick r:id="rId9" action="ppaction://hlinksldjump"/>
                        </a:rPr>
                        <a:t>5</a:t>
                      </a:r>
                      <a:endParaRPr lang="ru-RU" sz="8800" dirty="0">
                        <a:latin typeface="BatangChe" pitchFamily="49" charset="-127"/>
                        <a:ea typeface="BatangChe" pitchFamily="49" charset="-127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536171">
                <a:tc>
                  <a:txBody>
                    <a:bodyPr/>
                    <a:lstStyle/>
                    <a:p>
                      <a:pPr algn="ctr"/>
                      <a:r>
                        <a:rPr lang="ru-RU" sz="8800" dirty="0">
                          <a:latin typeface="BatangChe" pitchFamily="49" charset="-127"/>
                          <a:ea typeface="BatangChe" pitchFamily="49" charset="-127"/>
                          <a:hlinkClick r:id="rId10" action="ppaction://hlinksldjump"/>
                        </a:rPr>
                        <a:t>9</a:t>
                      </a:r>
                      <a:endParaRPr lang="ru-RU" sz="8800" dirty="0">
                        <a:latin typeface="BatangChe" pitchFamily="49" charset="-127"/>
                        <a:ea typeface="BatangChe" pitchFamily="49" charset="-127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800" dirty="0">
                          <a:latin typeface="BatangChe" pitchFamily="49" charset="-127"/>
                          <a:ea typeface="BatangChe" pitchFamily="49" charset="-127"/>
                          <a:hlinkClick r:id="rId11" action="ppaction://hlinksldjump"/>
                        </a:rPr>
                        <a:t>10</a:t>
                      </a:r>
                      <a:endParaRPr lang="ru-RU" sz="8800" dirty="0">
                        <a:latin typeface="BatangChe" pitchFamily="49" charset="-127"/>
                        <a:ea typeface="BatangChe" pitchFamily="49" charset="-127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800" dirty="0">
                          <a:latin typeface="BatangChe" pitchFamily="49" charset="-127"/>
                          <a:ea typeface="BatangChe" pitchFamily="49" charset="-127"/>
                          <a:hlinkClick r:id="rId12" action="ppaction://hlinksldjump"/>
                        </a:rPr>
                        <a:t>11</a:t>
                      </a:r>
                      <a:endParaRPr lang="ru-RU" sz="8800" dirty="0">
                        <a:latin typeface="BatangChe" pitchFamily="49" charset="-127"/>
                        <a:ea typeface="BatangChe" pitchFamily="49" charset="-127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800" dirty="0">
                          <a:latin typeface="BatangChe" pitchFamily="49" charset="-127"/>
                          <a:ea typeface="BatangChe" pitchFamily="49" charset="-127"/>
                          <a:hlinkClick r:id="rId13" action="ppaction://hlinksldjump"/>
                        </a:rPr>
                        <a:t>12</a:t>
                      </a:r>
                      <a:endParaRPr lang="ru-RU" sz="8800" dirty="0">
                        <a:latin typeface="BatangChe" pitchFamily="49" charset="-127"/>
                        <a:ea typeface="BatangChe" pitchFamily="49" charset="-127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5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5400" b="1" dirty="0" err="1"/>
              <a:t>Квидич</a:t>
            </a:r>
            <a:r>
              <a:rPr lang="ru-RU" dirty="0"/>
              <a:t> </a:t>
            </a:r>
          </a:p>
        </p:txBody>
      </p:sp>
      <p:pic>
        <p:nvPicPr>
          <p:cNvPr id="2" name="Рисунок 1">
            <a:hlinkClick r:id="rId14" action="ppaction://hlinksldjump"/>
          </p:cNvPr>
          <p:cNvPicPr>
            <a:picLocks noChangeAspect="1"/>
          </p:cNvPicPr>
          <p:nvPr/>
        </p:nvPicPr>
        <p:blipFill rotWithShape="1"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459" r="42485" b="40997"/>
          <a:stretch/>
        </p:blipFill>
        <p:spPr>
          <a:xfrm>
            <a:off x="9192345" y="548680"/>
            <a:ext cx="888689" cy="690720"/>
          </a:xfrm>
          <a:prstGeom prst="rect">
            <a:avLst/>
          </a:prstGeom>
        </p:spPr>
      </p:pic>
      <p:pic>
        <p:nvPicPr>
          <p:cNvPr id="5122" name="Picture 2">
            <a:hlinkClick r:id="rId14" action="ppaction://hlinksldjump"/>
          </p:cNvPr>
          <p:cNvPicPr>
            <a:picLocks noChangeAspect="1" noChangeArrowheads="1"/>
          </p:cNvPicPr>
          <p:nvPr/>
        </p:nvPicPr>
        <p:blipFill rotWithShape="1"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714" t="9356" r="31562" b="50135"/>
          <a:stretch/>
        </p:blipFill>
        <p:spPr bwMode="auto">
          <a:xfrm>
            <a:off x="2207569" y="516180"/>
            <a:ext cx="878873" cy="7888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534858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1981200" y="1524000"/>
            <a:ext cx="8291264" cy="2121024"/>
          </a:xfrm>
        </p:spPr>
        <p:txBody>
          <a:bodyPr/>
          <a:lstStyle/>
          <a:p>
            <a:r>
              <a:rPr lang="ru-RU" sz="2800" dirty="0">
                <a:latin typeface="Times New Roman"/>
                <a:ea typeface="Times New Roman"/>
              </a:rPr>
              <a:t>Если бы завтрашний день был вчерашним, то до воскресенья осталось бы столько дней, сколько дней прошло от воскресенья до вчерашнего дня. Какой же сегодня день? 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6600" b="1" dirty="0"/>
              <a:t>№ 1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8040216" y="5506500"/>
            <a:ext cx="223224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b="1" dirty="0">
                <a:solidFill>
                  <a:srgbClr val="FF0000"/>
                </a:solidFill>
                <a:latin typeface="Times New Roman"/>
                <a:ea typeface="Times New Roman"/>
              </a:rPr>
              <a:t>(Среда)</a:t>
            </a:r>
            <a:endParaRPr lang="ru-RU" sz="4000" dirty="0">
              <a:solidFill>
                <a:srgbClr val="FF0000"/>
              </a:solidFill>
            </a:endParaRPr>
          </a:p>
        </p:txBody>
      </p:sp>
      <p:pic>
        <p:nvPicPr>
          <p:cNvPr id="5" name="Рисунок 4">
            <a:hlinkClick r:id="rId2" action="ppaction://hlinksldjump"/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848" t="-1108" r="36909" b="8700"/>
          <a:stretch/>
        </p:blipFill>
        <p:spPr>
          <a:xfrm>
            <a:off x="9435177" y="476672"/>
            <a:ext cx="624799" cy="720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68964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2042864" y="1340768"/>
            <a:ext cx="8229600" cy="2121024"/>
          </a:xfrm>
        </p:spPr>
        <p:txBody>
          <a:bodyPr/>
          <a:lstStyle/>
          <a:p>
            <a:pPr algn="ctr"/>
            <a:r>
              <a:rPr lang="ru-RU" sz="2800" dirty="0">
                <a:latin typeface="Times New Roman"/>
                <a:ea typeface="Times New Roman"/>
              </a:rPr>
              <a:t>Два мальчика играли на гитарах, а один на балалайке. На чем играли дети, если Миша с Петей и Петя с Юрой играли на разных инструментах?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6600" b="1" dirty="0">
                <a:ln w="3200">
                  <a:solidFill>
                    <a:srgbClr val="444D26">
                      <a:shade val="75000"/>
                      <a:alpha val="25000"/>
                    </a:srgbClr>
                  </a:solidFill>
                  <a:prstDash val="solid"/>
                  <a:round/>
                </a:ln>
              </a:rPr>
              <a:t>№ 2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5087888" y="4921295"/>
            <a:ext cx="518457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>
                <a:solidFill>
                  <a:srgbClr val="FF0000"/>
                </a:solidFill>
                <a:latin typeface="Times New Roman"/>
                <a:ea typeface="Times New Roman"/>
              </a:rPr>
              <a:t>(Юра и Миша играли на гитаре, а Петя – на балалайке)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0216" y="3137565"/>
            <a:ext cx="1435224" cy="1844263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7691" y="3137565"/>
            <a:ext cx="2417564" cy="3326235"/>
          </a:xfrm>
          <a:prstGeom prst="rect">
            <a:avLst/>
          </a:prstGeom>
        </p:spPr>
      </p:pic>
      <p:pic>
        <p:nvPicPr>
          <p:cNvPr id="8" name="Рисунок 7">
            <a:hlinkClick r:id="rId4" action="ppaction://hlinksldjump"/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848" t="-1108" r="36909" b="8700"/>
          <a:stretch/>
        </p:blipFill>
        <p:spPr>
          <a:xfrm>
            <a:off x="9435177" y="476672"/>
            <a:ext cx="624799" cy="720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24040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3791744" y="1844824"/>
            <a:ext cx="4536504" cy="3707904"/>
          </a:xfrm>
        </p:spPr>
        <p:txBody>
          <a:bodyPr/>
          <a:lstStyle/>
          <a:p>
            <a:pPr marL="0" indent="0" algn="ctr">
              <a:buNone/>
            </a:pPr>
            <a:r>
              <a:rPr lang="ru-RU" sz="5400" b="1" i="1" dirty="0" err="1">
                <a:solidFill>
                  <a:schemeClr val="bg1"/>
                </a:solidFill>
                <a:latin typeface="Times New Roman"/>
                <a:ea typeface="Times New Roman"/>
              </a:rPr>
              <a:t>Пладжер</a:t>
            </a:r>
            <a:r>
              <a:rPr lang="ru-RU" sz="5400" b="1" i="1" dirty="0">
                <a:solidFill>
                  <a:schemeClr val="bg1"/>
                </a:solidFill>
                <a:latin typeface="Times New Roman"/>
                <a:ea typeface="Times New Roman"/>
              </a:rPr>
              <a:t> </a:t>
            </a:r>
          </a:p>
          <a:p>
            <a:pPr marL="0" indent="0" algn="ctr">
              <a:buNone/>
            </a:pPr>
            <a:r>
              <a:rPr lang="ru-RU" sz="4400" b="1" dirty="0">
                <a:solidFill>
                  <a:schemeClr val="bg1"/>
                </a:solidFill>
                <a:latin typeface="Times New Roman"/>
                <a:ea typeface="Times New Roman"/>
              </a:rPr>
              <a:t>(- 30 очков)</a:t>
            </a:r>
            <a:endParaRPr lang="ru-RU" sz="4400" dirty="0">
              <a:solidFill>
                <a:schemeClr val="bg1"/>
              </a:solidFill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6600" b="1" dirty="0">
                <a:ln w="3200">
                  <a:solidFill>
                    <a:srgbClr val="444D26">
                      <a:shade val="75000"/>
                      <a:alpha val="25000"/>
                    </a:srgbClr>
                  </a:solidFill>
                  <a:prstDash val="solid"/>
                  <a:round/>
                </a:ln>
              </a:rPr>
              <a:t>№ 3</a:t>
            </a:r>
            <a:endParaRPr lang="ru-RU" dirty="0"/>
          </a:p>
        </p:txBody>
      </p:sp>
      <p:pic>
        <p:nvPicPr>
          <p:cNvPr id="5" name="Рисунок 4">
            <a:hlinkClick r:id="rId2" action="ppaction://hlinksldjump"/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848" t="-1108" r="36909" b="8700"/>
          <a:stretch/>
        </p:blipFill>
        <p:spPr>
          <a:xfrm>
            <a:off x="9435177" y="476672"/>
            <a:ext cx="624799" cy="720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95789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1424" y="764704"/>
            <a:ext cx="5904656" cy="4905240"/>
          </a:xfrm>
        </p:spPr>
        <p:txBody>
          <a:bodyPr>
            <a:noAutofit/>
          </a:bodyPr>
          <a:lstStyle/>
          <a:p>
            <a:pPr algn="ctr"/>
            <a:r>
              <a:rPr lang="ru-RU" sz="7200" b="1" dirty="0">
                <a:ln w="3200">
                  <a:solidFill>
                    <a:srgbClr val="444D26">
                      <a:shade val="75000"/>
                      <a:alpha val="25000"/>
                    </a:srgbClr>
                  </a:solidFill>
                  <a:prstDash val="solid"/>
                  <a:round/>
                </a:ln>
                <a:solidFill>
                  <a:schemeClr val="accent6">
                    <a:lumMod val="50000"/>
                  </a:schemeClr>
                </a:solidFill>
              </a:rPr>
              <a:t>Школа магии и волшебства Хогвартс</a:t>
            </a:r>
            <a:endParaRPr lang="ru-RU" sz="7200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B4C3216D-2E74-4434-9E1A-635642FBFFD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8447"/>
          <a:stretch/>
        </p:blipFill>
        <p:spPr>
          <a:xfrm>
            <a:off x="6960096" y="1844824"/>
            <a:ext cx="4501678" cy="40348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82127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1991544" y="1268760"/>
            <a:ext cx="8229600" cy="1688976"/>
          </a:xfrm>
        </p:spPr>
        <p:txBody>
          <a:bodyPr/>
          <a:lstStyle/>
          <a:p>
            <a:pPr algn="ctr"/>
            <a:r>
              <a:rPr lang="ru-RU" sz="2800" dirty="0">
                <a:latin typeface="Times New Roman"/>
                <a:ea typeface="Times New Roman"/>
              </a:rPr>
              <a:t>В семье шесть сыновей. У каждого сына есть родная сестра. Сколько детей в семье? 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6600" b="1" dirty="0">
                <a:ln w="3200">
                  <a:solidFill>
                    <a:srgbClr val="444D26">
                      <a:shade val="75000"/>
                      <a:alpha val="25000"/>
                    </a:srgbClr>
                  </a:solidFill>
                  <a:prstDash val="solid"/>
                  <a:round/>
                </a:ln>
              </a:rPr>
              <a:t>№ 4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8832305" y="5157192"/>
            <a:ext cx="992579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5400" b="1" dirty="0">
                <a:solidFill>
                  <a:srgbClr val="FF0000"/>
                </a:solidFill>
                <a:latin typeface="Times New Roman"/>
                <a:ea typeface="Times New Roman"/>
              </a:rPr>
              <a:t>(7)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66" t="1997" r="5000" b="6563"/>
          <a:stretch/>
        </p:blipFill>
        <p:spPr>
          <a:xfrm>
            <a:off x="2639617" y="2420888"/>
            <a:ext cx="5065849" cy="3947666"/>
          </a:xfrm>
          <a:prstGeom prst="rect">
            <a:avLst/>
          </a:prstGeom>
        </p:spPr>
      </p:pic>
      <p:pic>
        <p:nvPicPr>
          <p:cNvPr id="7" name="Рисунок 6">
            <a:hlinkClick r:id="rId3" action="ppaction://hlinksldjump"/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848" t="-1108" r="36909" b="8700"/>
          <a:stretch/>
        </p:blipFill>
        <p:spPr>
          <a:xfrm>
            <a:off x="9512484" y="476672"/>
            <a:ext cx="624799" cy="720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5133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1966849" y="1268760"/>
            <a:ext cx="8229600" cy="2376264"/>
          </a:xfrm>
        </p:spPr>
        <p:txBody>
          <a:bodyPr>
            <a:normAutofit lnSpcReduction="10000"/>
          </a:bodyPr>
          <a:lstStyle/>
          <a:p>
            <a:pPr marL="0" indent="0" algn="just">
              <a:lnSpc>
                <a:spcPct val="115000"/>
              </a:lnSpc>
              <a:buNone/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ru-RU" sz="2800" dirty="0">
                <a:latin typeface="Times New Roman"/>
                <a:ea typeface="Times New Roman"/>
                <a:cs typeface="Times New Roman"/>
              </a:rPr>
              <a:t>– Дай мне яблоко, и у меня будет вдвое больше, чем у тебя, - сказал один школьник другому. – Это несправедливо. Лучше дай ты мне яблоко, тогда у нас будет поровну,  - ответил его товарищ. Сколько у каждого школьника было яблок.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6600" b="1" dirty="0">
                <a:ln w="3200">
                  <a:solidFill>
                    <a:srgbClr val="444D26">
                      <a:shade val="75000"/>
                      <a:alpha val="25000"/>
                    </a:srgbClr>
                  </a:solidFill>
                  <a:prstDash val="solid"/>
                  <a:round/>
                </a:ln>
              </a:rPr>
              <a:t>№ 5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7896201" y="5139130"/>
            <a:ext cx="2084225" cy="97135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15000"/>
              </a:lnSpc>
              <a:spcBef>
                <a:spcPts val="600"/>
              </a:spcBef>
              <a:buClr>
                <a:srgbClr val="F3A447"/>
              </a:buClr>
              <a:buSzPct val="85000"/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ru-RU" sz="5400" b="1" dirty="0">
                <a:solidFill>
                  <a:srgbClr val="FF0000"/>
                </a:solidFill>
                <a:latin typeface="Times New Roman"/>
                <a:ea typeface="Times New Roman"/>
              </a:rPr>
              <a:t>(7 и 5)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915" t="3389" r="2191" b="3890"/>
          <a:stretch/>
        </p:blipFill>
        <p:spPr>
          <a:xfrm>
            <a:off x="2571056" y="3688890"/>
            <a:ext cx="3524944" cy="2800331"/>
          </a:xfrm>
          <a:prstGeom prst="rect">
            <a:avLst/>
          </a:prstGeom>
        </p:spPr>
      </p:pic>
      <p:pic>
        <p:nvPicPr>
          <p:cNvPr id="6" name="Рисунок 5">
            <a:hlinkClick r:id="rId3" action="ppaction://hlinksldjump"/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848" t="-1108" r="36909" b="8700"/>
          <a:stretch/>
        </p:blipFill>
        <p:spPr>
          <a:xfrm>
            <a:off x="9435177" y="476672"/>
            <a:ext cx="624799" cy="720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77600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1981199" y="1361331"/>
            <a:ext cx="8229600" cy="2273110"/>
          </a:xfrm>
        </p:spPr>
        <p:txBody>
          <a:bodyPr>
            <a:normAutofit fontScale="92500" lnSpcReduction="20000"/>
          </a:bodyPr>
          <a:lstStyle/>
          <a:p>
            <a:pPr marL="182880" indent="0" algn="just">
              <a:lnSpc>
                <a:spcPct val="115000"/>
              </a:lnSpc>
              <a:buNone/>
            </a:pPr>
            <a:r>
              <a:rPr lang="ru-RU" sz="3000" dirty="0">
                <a:latin typeface="Times New Roman"/>
                <a:ea typeface="Times New Roman"/>
                <a:cs typeface="Times New Roman"/>
              </a:rPr>
              <a:t>«Книжный червь» прогрыз себе путь от первой страницы первого тома до последней страницы второго тома, стоявшего рядом с первым, как нарисовано. В каждом томе по 800 страниц. Сколько всего страниц прогрыз «червь»?  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6600" b="1" dirty="0">
                <a:ln w="3200">
                  <a:solidFill>
                    <a:srgbClr val="444D26">
                      <a:shade val="75000"/>
                      <a:alpha val="25000"/>
                    </a:srgbClr>
                  </a:solidFill>
                  <a:prstDash val="solid"/>
                  <a:round/>
                </a:ln>
              </a:rPr>
              <a:t>№ 6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5977217" y="3223560"/>
            <a:ext cx="237566" cy="39215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i="1" dirty="0">
                <a:latin typeface="Calibri"/>
                <a:ea typeface="Calibri"/>
                <a:cs typeface="Times New Roman"/>
              </a:rPr>
              <a:t> </a:t>
            </a:r>
            <a:endParaRPr lang="ru-RU" dirty="0">
              <a:latin typeface="Calibri"/>
              <a:ea typeface="Calibri"/>
              <a:cs typeface="Times New Roman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6384032" y="4509120"/>
            <a:ext cx="4032448" cy="17912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82880" lvl="1" algn="ctr">
              <a:lnSpc>
                <a:spcPct val="115000"/>
              </a:lnSpc>
              <a:spcBef>
                <a:spcPts val="600"/>
              </a:spcBef>
              <a:buClr>
                <a:srgbClr val="F3A447"/>
              </a:buClr>
              <a:buSzPct val="85000"/>
            </a:pPr>
            <a:r>
              <a:rPr lang="ru-RU" sz="3200" b="1" dirty="0">
                <a:solidFill>
                  <a:srgbClr val="FF0000"/>
                </a:solidFill>
                <a:latin typeface="Times New Roman"/>
                <a:ea typeface="Times New Roman"/>
              </a:rPr>
              <a:t>(не одной  страницы, только обложки)</a:t>
            </a: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5405" y="3512418"/>
            <a:ext cx="3810000" cy="2857500"/>
          </a:xfrm>
          <a:prstGeom prst="rect">
            <a:avLst/>
          </a:prstGeom>
        </p:spPr>
      </p:pic>
      <p:sp>
        <p:nvSpPr>
          <p:cNvPr id="10" name="Прямоугольник 9"/>
          <p:cNvSpPr/>
          <p:nvPr/>
        </p:nvSpPr>
        <p:spPr>
          <a:xfrm>
            <a:off x="4009700" y="5589240"/>
            <a:ext cx="32733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dirty="0">
                <a:solidFill>
                  <a:schemeClr val="bg1"/>
                </a:solidFill>
                <a:latin typeface="Arial" pitchFamily="34" charset="0"/>
                <a:ea typeface="Times New Roman"/>
                <a:cs typeface="Arial" pitchFamily="34" charset="0"/>
              </a:rPr>
              <a:t>1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4422643" y="5589240"/>
            <a:ext cx="32733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dirty="0">
                <a:solidFill>
                  <a:schemeClr val="bg1"/>
                </a:solidFill>
                <a:latin typeface="Arial" pitchFamily="34" charset="0"/>
                <a:ea typeface="Times New Roman"/>
                <a:cs typeface="Arial" pitchFamily="34" charset="0"/>
              </a:rPr>
              <a:t>2</a:t>
            </a:r>
          </a:p>
        </p:txBody>
      </p:sp>
      <p:pic>
        <p:nvPicPr>
          <p:cNvPr id="12" name="Рисунок 11">
            <a:hlinkClick r:id="rId3" action="ppaction://hlinksldjump"/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848" t="-1108" r="36909" b="8700"/>
          <a:stretch/>
        </p:blipFill>
        <p:spPr>
          <a:xfrm>
            <a:off x="9435177" y="476672"/>
            <a:ext cx="624799" cy="720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42105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1981200" y="1524000"/>
            <a:ext cx="8229600" cy="1688976"/>
          </a:xfrm>
        </p:spPr>
        <p:txBody>
          <a:bodyPr/>
          <a:lstStyle/>
          <a:p>
            <a:pPr marL="0" indent="0" algn="just">
              <a:lnSpc>
                <a:spcPct val="115000"/>
              </a:lnSpc>
              <a:buNone/>
            </a:pPr>
            <a:r>
              <a:rPr lang="ru-RU" sz="2800" dirty="0">
                <a:latin typeface="Times New Roman"/>
                <a:ea typeface="Times New Roman"/>
                <a:cs typeface="Times New Roman"/>
              </a:rPr>
              <a:t>Пять лет назад брату и сестре вместе было 8 лет. Сколько лет им будет вместе через 5 лет? 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6600" b="1" dirty="0">
                <a:ln w="3200">
                  <a:solidFill>
                    <a:srgbClr val="444D26">
                      <a:shade val="75000"/>
                      <a:alpha val="25000"/>
                    </a:srgbClr>
                  </a:solidFill>
                  <a:prstDash val="solid"/>
                  <a:round/>
                </a:ln>
              </a:rPr>
              <a:t>№ 7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7680176" y="5374240"/>
            <a:ext cx="2438488" cy="87370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15000"/>
              </a:lnSpc>
              <a:spcBef>
                <a:spcPts val="600"/>
              </a:spcBef>
              <a:buClr>
                <a:srgbClr val="F3A447"/>
              </a:buClr>
              <a:buSzPct val="85000"/>
            </a:pPr>
            <a:r>
              <a:rPr lang="ru-RU" sz="4800" b="1" dirty="0">
                <a:solidFill>
                  <a:srgbClr val="FF0000"/>
                </a:solidFill>
                <a:latin typeface="Times New Roman"/>
                <a:ea typeface="Times New Roman"/>
              </a:rPr>
              <a:t>(18 лет) 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213" r="8333"/>
          <a:stretch/>
        </p:blipFill>
        <p:spPr>
          <a:xfrm>
            <a:off x="2549237" y="2852936"/>
            <a:ext cx="4372719" cy="3627874"/>
          </a:xfrm>
          <a:prstGeom prst="rect">
            <a:avLst/>
          </a:prstGeom>
        </p:spPr>
      </p:pic>
      <p:pic>
        <p:nvPicPr>
          <p:cNvPr id="6" name="Рисунок 5">
            <a:hlinkClick r:id="rId3" action="ppaction://hlinksldjump"/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848" t="-1108" r="36909" b="8700"/>
          <a:stretch/>
        </p:blipFill>
        <p:spPr>
          <a:xfrm>
            <a:off x="9435177" y="476672"/>
            <a:ext cx="624799" cy="720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30242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1981200" y="1524000"/>
            <a:ext cx="8229600" cy="2193032"/>
          </a:xfrm>
        </p:spPr>
        <p:txBody>
          <a:bodyPr/>
          <a:lstStyle/>
          <a:p>
            <a:pPr marL="0" indent="0" algn="just">
              <a:lnSpc>
                <a:spcPct val="115000"/>
              </a:lnSpc>
              <a:buNone/>
            </a:pPr>
            <a:r>
              <a:rPr lang="ru-RU" sz="2800" dirty="0">
                <a:latin typeface="Times New Roman"/>
                <a:ea typeface="Times New Roman"/>
                <a:cs typeface="Times New Roman"/>
              </a:rPr>
              <a:t>Двое договорились сесть в 5-й вагон поезда. Но один сел в 5-й вагон с конца, а другой в 5-й вагон с начала. Сколько должно быть у поезда вагонов, чтобы они встретились? 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6600" b="1" dirty="0">
                <a:ln w="3200">
                  <a:solidFill>
                    <a:srgbClr val="444D26">
                      <a:shade val="75000"/>
                      <a:alpha val="25000"/>
                    </a:srgbClr>
                  </a:solidFill>
                  <a:prstDash val="solid"/>
                  <a:round/>
                </a:ln>
              </a:rPr>
              <a:t>№ 8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7608168" y="5589240"/>
            <a:ext cx="2738378" cy="74347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15000"/>
              </a:lnSpc>
              <a:spcBef>
                <a:spcPts val="600"/>
              </a:spcBef>
              <a:buClr>
                <a:srgbClr val="F3A447"/>
              </a:buClr>
              <a:buSzPct val="85000"/>
            </a:pPr>
            <a:r>
              <a:rPr lang="ru-RU" sz="4000" b="1" dirty="0">
                <a:solidFill>
                  <a:srgbClr val="FF0000"/>
                </a:solidFill>
                <a:latin typeface="Times New Roman"/>
                <a:ea typeface="Times New Roman"/>
              </a:rPr>
              <a:t>(9 вагонов)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182" b="25091"/>
          <a:stretch/>
        </p:blipFill>
        <p:spPr>
          <a:xfrm>
            <a:off x="2135560" y="3952065"/>
            <a:ext cx="4968552" cy="2008910"/>
          </a:xfrm>
          <a:prstGeom prst="rect">
            <a:avLst/>
          </a:prstGeom>
        </p:spPr>
      </p:pic>
      <p:pic>
        <p:nvPicPr>
          <p:cNvPr id="6" name="Рисунок 5">
            <a:hlinkClick r:id="rId3" action="ppaction://hlinksldjump"/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848" t="-1108" r="36909" b="8700"/>
          <a:stretch/>
        </p:blipFill>
        <p:spPr>
          <a:xfrm>
            <a:off x="9435177" y="476672"/>
            <a:ext cx="624799" cy="720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70682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1981200" y="1524000"/>
            <a:ext cx="8229600" cy="1400944"/>
          </a:xfrm>
        </p:spPr>
        <p:txBody>
          <a:bodyPr/>
          <a:lstStyle/>
          <a:p>
            <a:pPr marL="0" indent="0" algn="just">
              <a:lnSpc>
                <a:spcPct val="115000"/>
              </a:lnSpc>
              <a:buNone/>
            </a:pPr>
            <a:r>
              <a:rPr lang="ru-RU" sz="2800" dirty="0">
                <a:latin typeface="Times New Roman"/>
                <a:ea typeface="Times New Roman"/>
                <a:cs typeface="Times New Roman"/>
              </a:rPr>
              <a:t> Сейчас шесть часов вечера. Какая часть суток прошла?  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6600" b="1" dirty="0">
                <a:ln w="3200">
                  <a:solidFill>
                    <a:srgbClr val="444D26">
                      <a:shade val="75000"/>
                      <a:alpha val="25000"/>
                    </a:srgbClr>
                  </a:solidFill>
                  <a:prstDash val="solid"/>
                  <a:round/>
                </a:ln>
              </a:rPr>
              <a:t>№ 9</a:t>
            </a:r>
            <a:endParaRPr lang="ru-RU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Прямоугольник 3"/>
              <p:cNvSpPr/>
              <p:nvPr/>
            </p:nvSpPr>
            <p:spPr>
              <a:xfrm>
                <a:off x="7623945" y="5229200"/>
                <a:ext cx="2720617" cy="111145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just">
                  <a:lnSpc>
                    <a:spcPct val="115000"/>
                  </a:lnSpc>
                  <a:spcBef>
                    <a:spcPts val="600"/>
                  </a:spcBef>
                  <a:buClr>
                    <a:srgbClr val="F3A447"/>
                  </a:buClr>
                  <a:buSzPct val="85000"/>
                </a:pPr>
                <a:r>
                  <a:rPr lang="ru-RU" sz="4000" b="1" dirty="0">
                    <a:solidFill>
                      <a:srgbClr val="FF0000"/>
                    </a:solidFill>
                    <a:latin typeface="Times New Roman"/>
                    <a:ea typeface="Times New Roman"/>
                  </a:rPr>
                  <a:t>(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4000" b="1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sz="4000" b="1" i="1" dirty="0">
                            <a:solidFill>
                              <a:srgbClr val="FF0000"/>
                            </a:solidFill>
                            <a:latin typeface="Cambria Math"/>
                          </a:rPr>
                          <m:t>𝟏𝟖</m:t>
                        </m:r>
                      </m:num>
                      <m:den>
                        <m:r>
                          <a:rPr lang="ru-RU" sz="4000" b="1" i="1" dirty="0">
                            <a:solidFill>
                              <a:srgbClr val="FF0000"/>
                            </a:solidFill>
                            <a:latin typeface="Cambria Math"/>
                          </a:rPr>
                          <m:t>𝟐𝟒</m:t>
                        </m:r>
                      </m:den>
                    </m:f>
                  </m:oMath>
                </a14:m>
                <a:r>
                  <a:rPr lang="ru-RU" sz="4000" b="1" dirty="0">
                    <a:solidFill>
                      <a:srgbClr val="FF0000"/>
                    </a:solidFill>
                    <a:latin typeface="Times New Roman"/>
                    <a:ea typeface="Times New Roman"/>
                  </a:rPr>
                  <a:t> или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40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sz="4000" b="1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𝟑</m:t>
                        </m:r>
                      </m:num>
                      <m:den>
                        <m:r>
                          <a:rPr lang="ru-RU" sz="4000" b="1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𝟒</m:t>
                        </m:r>
                      </m:den>
                    </m:f>
                  </m:oMath>
                </a14:m>
                <a:r>
                  <a:rPr lang="ru-RU" sz="4000" b="1" dirty="0">
                    <a:solidFill>
                      <a:srgbClr val="FF0000"/>
                    </a:solidFill>
                    <a:latin typeface="Times New Roman"/>
                    <a:ea typeface="Times New Roman"/>
                  </a:rPr>
                  <a:t> ) </a:t>
                </a:r>
              </a:p>
            </p:txBody>
          </p:sp>
        </mc:Choice>
        <mc:Fallback>
          <p:sp>
            <p:nvSpPr>
              <p:cNvPr id="4" name="Прямоугольник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23945" y="5229200"/>
                <a:ext cx="2720617" cy="1111458"/>
              </a:xfrm>
              <a:prstGeom prst="rect">
                <a:avLst/>
              </a:prstGeom>
              <a:blipFill>
                <a:blip r:embed="rId2"/>
                <a:stretch>
                  <a:fillRect l="-8072" r="-2242" b="-10989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7569" y="2708921"/>
            <a:ext cx="4564543" cy="3425949"/>
          </a:xfrm>
          <a:prstGeom prst="rect">
            <a:avLst/>
          </a:prstGeom>
        </p:spPr>
      </p:pic>
      <p:pic>
        <p:nvPicPr>
          <p:cNvPr id="6" name="Рисунок 5">
            <a:hlinkClick r:id="rId4" action="ppaction://hlinksldjump"/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848" t="-1108" r="36909" b="8700"/>
          <a:stretch/>
        </p:blipFill>
        <p:spPr>
          <a:xfrm>
            <a:off x="9435177" y="476672"/>
            <a:ext cx="624799" cy="720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37069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2296345" y="1988840"/>
            <a:ext cx="7921097" cy="1256928"/>
          </a:xfrm>
        </p:spPr>
        <p:txBody>
          <a:bodyPr>
            <a:normAutofit/>
          </a:bodyPr>
          <a:lstStyle/>
          <a:p>
            <a:pPr marL="0" indent="0" algn="just">
              <a:lnSpc>
                <a:spcPct val="115000"/>
              </a:lnSpc>
              <a:buNone/>
            </a:pPr>
            <a:r>
              <a:rPr lang="ru-RU" sz="2800" dirty="0">
                <a:latin typeface="Times New Roman"/>
                <a:ea typeface="Times New Roman"/>
                <a:cs typeface="Times New Roman"/>
              </a:rPr>
              <a:t>Что будет, если написать тридцать букв </a:t>
            </a:r>
            <a:r>
              <a:rPr lang="ru-RU" sz="2800" b="1" dirty="0">
                <a:latin typeface="Times New Roman"/>
                <a:ea typeface="Times New Roman"/>
                <a:cs typeface="Times New Roman"/>
              </a:rPr>
              <a:t>Я</a:t>
            </a:r>
            <a:r>
              <a:rPr lang="ru-RU" sz="2800" dirty="0">
                <a:latin typeface="Times New Roman"/>
                <a:ea typeface="Times New Roman"/>
                <a:cs typeface="Times New Roman"/>
              </a:rPr>
              <a:t>?    </a:t>
            </a:r>
          </a:p>
          <a:p>
            <a:endParaRPr lang="ru-RU" sz="2800" dirty="0">
              <a:latin typeface="Times New Roman"/>
              <a:ea typeface="Times New Roman"/>
              <a:cs typeface="Times New Roman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6600" b="1" dirty="0">
                <a:ln w="3200">
                  <a:solidFill>
                    <a:srgbClr val="444D26">
                      <a:shade val="75000"/>
                      <a:alpha val="25000"/>
                    </a:srgbClr>
                  </a:solidFill>
                  <a:prstDash val="solid"/>
                  <a:round/>
                </a:ln>
              </a:rPr>
              <a:t>№ 10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7464153" y="5445224"/>
            <a:ext cx="273652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b="1" dirty="0">
                <a:solidFill>
                  <a:srgbClr val="FF0000"/>
                </a:solidFill>
                <a:latin typeface="Times New Roman"/>
                <a:ea typeface="Times New Roman"/>
              </a:rPr>
              <a:t>(имя ЗОЯ)</a:t>
            </a:r>
          </a:p>
        </p:txBody>
      </p:sp>
      <p:pic>
        <p:nvPicPr>
          <p:cNvPr id="5" name="Рисунок 4">
            <a:hlinkClick r:id="rId2" action="ppaction://hlinksldjump"/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848" t="-1108" r="36909" b="8700"/>
          <a:stretch/>
        </p:blipFill>
        <p:spPr>
          <a:xfrm>
            <a:off x="9435177" y="476672"/>
            <a:ext cx="624799" cy="720080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5573262" y="2967335"/>
            <a:ext cx="1045479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96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Я</a:t>
            </a:r>
          </a:p>
        </p:txBody>
      </p:sp>
      <p:sp>
        <p:nvSpPr>
          <p:cNvPr id="7" name="Прямоугольник 6"/>
          <p:cNvSpPr/>
          <p:nvPr/>
        </p:nvSpPr>
        <p:spPr>
          <a:xfrm rot="18976068">
            <a:off x="3839979" y="3752165"/>
            <a:ext cx="1045479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96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Я</a:t>
            </a:r>
          </a:p>
        </p:txBody>
      </p:sp>
      <p:sp>
        <p:nvSpPr>
          <p:cNvPr id="8" name="Прямоугольник 7"/>
          <p:cNvSpPr/>
          <p:nvPr/>
        </p:nvSpPr>
        <p:spPr>
          <a:xfrm rot="1316375">
            <a:off x="7724944" y="2967335"/>
            <a:ext cx="1045479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96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Я</a:t>
            </a:r>
          </a:p>
        </p:txBody>
      </p:sp>
    </p:spTree>
    <p:extLst>
      <p:ext uri="{BB962C8B-B14F-4D97-AF65-F5344CB8AC3E}">
        <p14:creationId xmlns:p14="http://schemas.microsoft.com/office/powerpoint/2010/main" val="24267082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6096001" y="1576376"/>
            <a:ext cx="4193841" cy="1097810"/>
          </a:xfrm>
        </p:spPr>
        <p:txBody>
          <a:bodyPr>
            <a:noAutofit/>
          </a:bodyPr>
          <a:lstStyle/>
          <a:p>
            <a:pPr marL="0" indent="0" algn="ctr">
              <a:lnSpc>
                <a:spcPct val="115000"/>
              </a:lnSpc>
              <a:buNone/>
            </a:pPr>
            <a:r>
              <a:rPr lang="ru-RU" sz="6600" b="1" dirty="0">
                <a:solidFill>
                  <a:srgbClr val="FFFF00"/>
                </a:solidFill>
                <a:latin typeface="+mj-lt"/>
                <a:ea typeface="Times New Roman"/>
                <a:cs typeface="Times New Roman"/>
              </a:rPr>
              <a:t>Золотой </a:t>
            </a:r>
            <a:r>
              <a:rPr lang="ru-RU" sz="6600" b="1" dirty="0" err="1">
                <a:solidFill>
                  <a:srgbClr val="FFFF00"/>
                </a:solidFill>
                <a:latin typeface="+mj-lt"/>
                <a:ea typeface="Times New Roman"/>
                <a:cs typeface="Times New Roman"/>
              </a:rPr>
              <a:t>снич</a:t>
            </a:r>
            <a:endParaRPr lang="ru-RU" sz="6600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6600" b="1" dirty="0">
                <a:ln w="3200">
                  <a:solidFill>
                    <a:srgbClr val="444D26">
                      <a:shade val="75000"/>
                      <a:alpha val="25000"/>
                    </a:srgbClr>
                  </a:solidFill>
                  <a:prstDash val="solid"/>
                  <a:round/>
                </a:ln>
              </a:rPr>
              <a:t>№ 11</a:t>
            </a:r>
            <a:endParaRPr lang="ru-RU" dirty="0"/>
          </a:p>
        </p:txBody>
      </p:sp>
      <p:pic>
        <p:nvPicPr>
          <p:cNvPr id="6" name="Рисунок 5">
            <a:hlinkClick r:id="rId2" action="ppaction://hlinksldjump"/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848" t="-1108" r="36909" b="8700"/>
          <a:stretch/>
        </p:blipFill>
        <p:spPr>
          <a:xfrm>
            <a:off x="9435177" y="476672"/>
            <a:ext cx="624799" cy="72008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9636"/>
          <a:stretch/>
        </p:blipFill>
        <p:spPr>
          <a:xfrm>
            <a:off x="2286001" y="1556792"/>
            <a:ext cx="3593243" cy="4464496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6672065" y="4437113"/>
            <a:ext cx="3284297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800" dirty="0">
                <a:solidFill>
                  <a:srgbClr val="FFFF00"/>
                </a:solidFill>
                <a:ea typeface="Times New Roman"/>
                <a:cs typeface="Times New Roman"/>
              </a:rPr>
              <a:t>+ 100 очков</a:t>
            </a:r>
            <a:endParaRPr lang="ru-RU" sz="4800" dirty="0"/>
          </a:p>
        </p:txBody>
      </p:sp>
    </p:spTree>
    <p:extLst>
      <p:ext uri="{BB962C8B-B14F-4D97-AF65-F5344CB8AC3E}">
        <p14:creationId xmlns:p14="http://schemas.microsoft.com/office/powerpoint/2010/main" val="38514867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1883314" y="1196752"/>
            <a:ext cx="8229600" cy="1544960"/>
          </a:xfrm>
        </p:spPr>
        <p:txBody>
          <a:bodyPr/>
          <a:lstStyle/>
          <a:p>
            <a:pPr marL="0" indent="0" algn="just">
              <a:buNone/>
            </a:pPr>
            <a:r>
              <a:rPr lang="ru-RU" sz="2800" dirty="0">
                <a:latin typeface="Times New Roman"/>
                <a:ea typeface="Times New Roman"/>
              </a:rPr>
              <a:t>К Айболиту на прием пришли звери: все, кроме двух – собаки. Все, кроме двух – зайцы; все, кроме двух – кошки. Сколько животных пришло? </a:t>
            </a: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6600" b="1" dirty="0">
                <a:ln w="3200">
                  <a:solidFill>
                    <a:srgbClr val="444D26">
                      <a:shade val="75000"/>
                      <a:alpha val="25000"/>
                    </a:srgbClr>
                  </a:solidFill>
                  <a:prstDash val="solid"/>
                  <a:round/>
                </a:ln>
              </a:rPr>
              <a:t>№ 12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9120336" y="5229200"/>
            <a:ext cx="992579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5400" b="1" dirty="0">
                <a:solidFill>
                  <a:srgbClr val="FF0000"/>
                </a:solidFill>
                <a:latin typeface="Times New Roman"/>
                <a:ea typeface="Times New Roman"/>
              </a:rPr>
              <a:t>(3)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9576" y="2564904"/>
            <a:ext cx="3816424" cy="3816424"/>
          </a:xfrm>
          <a:prstGeom prst="rect">
            <a:avLst/>
          </a:prstGeom>
        </p:spPr>
      </p:pic>
      <p:pic>
        <p:nvPicPr>
          <p:cNvPr id="7" name="Рисунок 6">
            <a:hlinkClick r:id="rId3" action="ppaction://hlinksldjump"/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848" t="-1108" r="36909" b="8700"/>
          <a:stretch/>
        </p:blipFill>
        <p:spPr>
          <a:xfrm>
            <a:off x="9435177" y="476672"/>
            <a:ext cx="624799" cy="720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9527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5400" b="1" dirty="0"/>
              <a:t>Подведение итогов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2577"/>
          <a:stretch/>
        </p:blipFill>
        <p:spPr bwMode="auto">
          <a:xfrm>
            <a:off x="3646437" y="1700809"/>
            <a:ext cx="4886325" cy="473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247052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7604" y="1474904"/>
            <a:ext cx="7359637" cy="4906424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51584" y="188640"/>
            <a:ext cx="7704856" cy="1219200"/>
          </a:xfrm>
        </p:spPr>
        <p:txBody>
          <a:bodyPr>
            <a:normAutofit/>
          </a:bodyPr>
          <a:lstStyle/>
          <a:p>
            <a:pPr algn="ctr"/>
            <a:r>
              <a:rPr lang="ru-RU" sz="6000" b="1" dirty="0">
                <a:solidFill>
                  <a:schemeClr val="tx1"/>
                </a:solidFill>
                <a:latin typeface="+mn-lt"/>
              </a:rPr>
              <a:t>Платформа</a:t>
            </a:r>
            <a:r>
              <a:rPr lang="ru-RU" sz="6000" b="1" dirty="0">
                <a:solidFill>
                  <a:schemeClr val="tx2">
                    <a:lumMod val="90000"/>
                  </a:schemeClr>
                </a:solidFill>
                <a:latin typeface="+mn-lt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0931567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5400" b="1" dirty="0">
                <a:solidFill>
                  <a:schemeClr val="bg1"/>
                </a:solidFill>
              </a:rPr>
              <a:t>Тёмные силы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2351584" y="1908122"/>
            <a:ext cx="160332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>
                <a:solidFill>
                  <a:schemeClr val="bg1"/>
                </a:solidFill>
              </a:rPr>
              <a:t>СКУКА</a:t>
            </a:r>
            <a:endParaRPr lang="ru-RU" sz="3200" dirty="0">
              <a:solidFill>
                <a:schemeClr val="bg1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965360" y="3464930"/>
            <a:ext cx="200227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>
                <a:solidFill>
                  <a:schemeClr val="bg1"/>
                </a:solidFill>
              </a:rPr>
              <a:t>ЭГОИЗМ</a:t>
            </a:r>
            <a:endParaRPr lang="ru-RU" sz="3200" dirty="0">
              <a:solidFill>
                <a:schemeClr val="bg1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847529" y="5661249"/>
            <a:ext cx="323415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>
                <a:solidFill>
                  <a:schemeClr val="bg1"/>
                </a:solidFill>
              </a:rPr>
              <a:t>РАВНОДУШИЕ</a:t>
            </a:r>
            <a:endParaRPr lang="ru-RU" sz="3200" dirty="0">
              <a:solidFill>
                <a:schemeClr val="bg1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6960096" y="5690607"/>
            <a:ext cx="313015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>
                <a:solidFill>
                  <a:schemeClr val="bg1"/>
                </a:solidFill>
              </a:rPr>
              <a:t>ЖЕСТОКОСТЬ</a:t>
            </a:r>
            <a:endParaRPr lang="ru-RU" sz="3200" dirty="0">
              <a:solidFill>
                <a:schemeClr val="bg1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7980568" y="1908122"/>
            <a:ext cx="210968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>
                <a:solidFill>
                  <a:schemeClr val="bg1"/>
                </a:solidFill>
              </a:rPr>
              <a:t>ЗАВИСТЬ</a:t>
            </a:r>
            <a:endParaRPr lang="ru-RU" sz="3200" dirty="0">
              <a:solidFill>
                <a:schemeClr val="bg1"/>
              </a:solidFill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3792" y="1655112"/>
            <a:ext cx="3384376" cy="39701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Прямоугольник 11"/>
          <p:cNvSpPr/>
          <p:nvPr/>
        </p:nvSpPr>
        <p:spPr>
          <a:xfrm>
            <a:off x="8516791" y="3774739"/>
            <a:ext cx="134203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>
                <a:solidFill>
                  <a:schemeClr val="bg1"/>
                </a:solidFill>
              </a:rPr>
              <a:t>ЛЕНЬ</a:t>
            </a:r>
            <a:endParaRPr lang="ru-RU" sz="3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92763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2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7" grpId="0"/>
      <p:bldP spid="8" grpId="0"/>
      <p:bldP spid="9" grpId="0"/>
      <p:bldP spid="12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Дружба делает настоящие чудеса</a:t>
            </a:r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723"/>
          <a:stretch/>
        </p:blipFill>
        <p:spPr>
          <a:xfrm>
            <a:off x="3719736" y="1452640"/>
            <a:ext cx="4478334" cy="5144712"/>
          </a:xfrm>
        </p:spPr>
      </p:pic>
    </p:spTree>
    <p:extLst>
      <p:ext uri="{BB962C8B-B14F-4D97-AF65-F5344CB8AC3E}">
        <p14:creationId xmlns:p14="http://schemas.microsoft.com/office/powerpoint/2010/main" val="23587946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8812" y="1412776"/>
            <a:ext cx="8352928" cy="5089678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1480" y="1412776"/>
            <a:ext cx="8330926" cy="5040560"/>
          </a:xfrm>
          <a:prstGeom prst="rect">
            <a:avLst/>
          </a:prstGeom>
        </p:spPr>
      </p:pic>
      <p:sp>
        <p:nvSpPr>
          <p:cNvPr id="6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6000" b="1" dirty="0" err="1">
                <a:solidFill>
                  <a:schemeClr val="tx1"/>
                </a:solidFill>
                <a:latin typeface="+mn-lt"/>
              </a:rPr>
              <a:t>Хогвартс</a:t>
            </a:r>
            <a:r>
              <a:rPr lang="ru-RU" sz="6000" b="1" dirty="0">
                <a:solidFill>
                  <a:schemeClr val="tx1"/>
                </a:solidFill>
                <a:latin typeface="+mn-lt"/>
              </a:rPr>
              <a:t> - экспресс</a:t>
            </a:r>
          </a:p>
        </p:txBody>
      </p:sp>
    </p:spTree>
    <p:extLst>
      <p:ext uri="{BB962C8B-B14F-4D97-AF65-F5344CB8AC3E}">
        <p14:creationId xmlns:p14="http://schemas.microsoft.com/office/powerpoint/2010/main" val="40552009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26" t="4972"/>
          <a:stretch/>
        </p:blipFill>
        <p:spPr>
          <a:xfrm>
            <a:off x="1991545" y="1412776"/>
            <a:ext cx="8208912" cy="5040560"/>
          </a:xfrm>
        </p:spPr>
      </p:pic>
      <p:sp>
        <p:nvSpPr>
          <p:cNvPr id="5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6000" b="1" dirty="0">
                <a:solidFill>
                  <a:schemeClr val="tx1"/>
                </a:solidFill>
                <a:latin typeface="+mn-lt"/>
              </a:rPr>
              <a:t>Школа </a:t>
            </a:r>
            <a:r>
              <a:rPr lang="ru-RU" sz="6000" b="1" dirty="0" err="1">
                <a:solidFill>
                  <a:schemeClr val="tx1"/>
                </a:solidFill>
                <a:latin typeface="+mn-lt"/>
              </a:rPr>
              <a:t>Хогвартс</a:t>
            </a:r>
            <a:r>
              <a:rPr lang="ru-RU" sz="6000" b="1" dirty="0">
                <a:solidFill>
                  <a:schemeClr val="tx1"/>
                </a:solidFill>
                <a:latin typeface="+mn-lt"/>
              </a:rPr>
              <a:t> </a:t>
            </a:r>
          </a:p>
        </p:txBody>
      </p:sp>
      <p:pic>
        <p:nvPicPr>
          <p:cNvPr id="6" name="Объект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5600" y="1412776"/>
            <a:ext cx="7128792" cy="50404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78348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xit" presetSubtype="0" fill="hold" nodeType="clickEffect">
                                  <p:stCondLst>
                                    <p:cond delay="4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1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3552" y="1524001"/>
            <a:ext cx="7920881" cy="5029759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5400" b="1" dirty="0"/>
              <a:t>Деление на факультеты</a:t>
            </a:r>
          </a:p>
        </p:txBody>
      </p:sp>
    </p:spTree>
    <p:extLst>
      <p:ext uri="{BB962C8B-B14F-4D97-AF65-F5344CB8AC3E}">
        <p14:creationId xmlns:p14="http://schemas.microsoft.com/office/powerpoint/2010/main" val="4666351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2" dur="1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5640" y="1556793"/>
            <a:ext cx="6480720" cy="4853339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5400" b="1" dirty="0"/>
              <a:t>Заклинание бумаги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3593" y="1484784"/>
            <a:ext cx="7435233" cy="49444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39731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19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18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5400" b="1" dirty="0"/>
              <a:t>Полёты на метле</a:t>
            </a:r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5641" y="1484784"/>
            <a:ext cx="6551083" cy="4913312"/>
          </a:xfr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004"/>
          <a:stretch/>
        </p:blipFill>
        <p:spPr>
          <a:xfrm>
            <a:off x="2567609" y="1525069"/>
            <a:ext cx="7260521" cy="48739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37023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1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1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Объект 6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1584" y="1524000"/>
            <a:ext cx="7208052" cy="4757315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5400" b="1" dirty="0"/>
              <a:t>Загадочные письма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1058" y="1556792"/>
            <a:ext cx="4795222" cy="5126528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9576" y="2132856"/>
            <a:ext cx="7372672" cy="30569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59248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3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6" presetClass="entr" presetSubtype="16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2" val="a987548eb2712a1ef869cc631b2de72377384a"/>
</p:tagLst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умажная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508</TotalTime>
  <Words>492</Words>
  <Application>Microsoft Office PowerPoint</Application>
  <PresentationFormat>Широкоэкранный</PresentationFormat>
  <Paragraphs>101</Paragraphs>
  <Slides>31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31</vt:i4>
      </vt:variant>
    </vt:vector>
  </HeadingPairs>
  <TitlesOfParts>
    <vt:vector size="40" baseType="lpstr">
      <vt:lpstr>BatangChe</vt:lpstr>
      <vt:lpstr>Arial</vt:lpstr>
      <vt:lpstr>Bookman Old Style</vt:lpstr>
      <vt:lpstr>Calibri</vt:lpstr>
      <vt:lpstr>Cambria Math</vt:lpstr>
      <vt:lpstr>Constantia</vt:lpstr>
      <vt:lpstr>Times New Roman</vt:lpstr>
      <vt:lpstr>Wingdings 2</vt:lpstr>
      <vt:lpstr>Бумажная</vt:lpstr>
      <vt:lpstr>Внеклассное мероприятие  по математике  в 6 классе</vt:lpstr>
      <vt:lpstr>Школа магии и волшебства Хогвартс</vt:lpstr>
      <vt:lpstr>Платформа </vt:lpstr>
      <vt:lpstr>Хогвартс - экспресс</vt:lpstr>
      <vt:lpstr>Школа Хогвартс </vt:lpstr>
      <vt:lpstr>Деление на факультеты</vt:lpstr>
      <vt:lpstr>Заклинание бумаги</vt:lpstr>
      <vt:lpstr>Полёты на метле</vt:lpstr>
      <vt:lpstr>Загадочные письма</vt:lpstr>
      <vt:lpstr>Письмо 1</vt:lpstr>
      <vt:lpstr>Письмо 2</vt:lpstr>
      <vt:lpstr>Письмо 3</vt:lpstr>
      <vt:lpstr>Волшебное зеркало</vt:lpstr>
      <vt:lpstr>Дуэль </vt:lpstr>
      <vt:lpstr>Квидич </vt:lpstr>
      <vt:lpstr>Квидич </vt:lpstr>
      <vt:lpstr>№ 1</vt:lpstr>
      <vt:lpstr>№ 2</vt:lpstr>
      <vt:lpstr>№ 3</vt:lpstr>
      <vt:lpstr>№ 4</vt:lpstr>
      <vt:lpstr>№ 5</vt:lpstr>
      <vt:lpstr>№ 6</vt:lpstr>
      <vt:lpstr>№ 7</vt:lpstr>
      <vt:lpstr>№ 8</vt:lpstr>
      <vt:lpstr>№ 9</vt:lpstr>
      <vt:lpstr>№ 10</vt:lpstr>
      <vt:lpstr>№ 11</vt:lpstr>
      <vt:lpstr>№ 12</vt:lpstr>
      <vt:lpstr>Подведение итогов</vt:lpstr>
      <vt:lpstr>Тёмные силы</vt:lpstr>
      <vt:lpstr>Дружба делает настоящие чудеса</vt:lpstr>
    </vt:vector>
  </TitlesOfParts>
  <Company>HP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Елена</dc:creator>
  <cp:lastModifiedBy>Elena Fedotova</cp:lastModifiedBy>
  <cp:revision>83</cp:revision>
  <dcterms:created xsi:type="dcterms:W3CDTF">2012-08-14T14:49:57Z</dcterms:created>
  <dcterms:modified xsi:type="dcterms:W3CDTF">2025-06-18T20:31:30Z</dcterms:modified>
</cp:coreProperties>
</file>