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7" r:id="rId2"/>
    <p:sldId id="258" r:id="rId3"/>
    <p:sldId id="259" r:id="rId4"/>
    <p:sldId id="260" r:id="rId5"/>
    <p:sldId id="261" r:id="rId6"/>
    <p:sldId id="263" r:id="rId7"/>
    <p:sldId id="264" r:id="rId8"/>
    <p:sldId id="265" r:id="rId9"/>
    <p:sldId id="271" r:id="rId10"/>
    <p:sldId id="266" r:id="rId11"/>
    <p:sldId id="267" r:id="rId12"/>
    <p:sldId id="268" r:id="rId13"/>
    <p:sldId id="269" r:id="rId14"/>
    <p:sldId id="270" r:id="rId15"/>
    <p:sldId id="272" r:id="rId16"/>
    <p:sldId id="273" r:id="rId17"/>
    <p:sldId id="274"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71" d="100"/>
          <a:sy n="71" d="100"/>
        </p:scale>
        <p:origin x="2052" y="10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ru-RU" smtClean="0"/>
              <a:t>Образец заголовка</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4/18/2024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smtClean="0"/>
              <a:t>Образец заголовка</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4/18/2024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ru-RU" smtClean="0"/>
              <a:t>Образец заголовка</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pPr/>
              <a:t>4/18/2024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smtClean="0"/>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pPr/>
              <a:t>4/18/2024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ru-RU" smtClean="0"/>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pPr/>
              <a:t>4/18/2024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ru-RU" smtClean="0"/>
              <a:t>Образец заголовка</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4/18/2024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4/18/2024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4/18/2024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4/18/2024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4/18/2024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ru-RU" smtClean="0"/>
              <a:t>Образец заголовка</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pPr/>
              <a:t>4/18/2024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pPr/>
              <a:t>4/18/2024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4/18/2024</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78659" y="219649"/>
            <a:ext cx="7834184" cy="675506"/>
          </a:xfrm>
          <a:prstGeom prst="rect">
            <a:avLst/>
          </a:prstGeom>
        </p:spPr>
        <p:txBody>
          <a:bodyPr wrap="square">
            <a:spAutoFit/>
          </a:bodyPr>
          <a:lstStyle/>
          <a:p>
            <a:pPr algn="ctr">
              <a:lnSpc>
                <a:spcPct val="107000"/>
              </a:lnSpc>
              <a:spcAft>
                <a:spcPts val="800"/>
              </a:spcAft>
            </a:pPr>
            <a:r>
              <a:rPr lang="ru-RU" sz="1200" b="1" i="1" dirty="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ГОСУДАРСТВЕННОЕ БЮДЖЕТНОЕ ПРОФЕССИОНАЛЬНОЕ ОБРАЗОВАТЕЛЬНОЕ УЧРЕЖДЕНИЕ «СЕВЕРО-КАВКАЗСКИЙ ТЕХНИКУМ МЕХАНИЗАЦИИ, АВТОМАТИЗАЦИИ ЛЕСНОГО ХОЗЯЙСТВА И УПРАВЛЕНИЯ»</a:t>
            </a:r>
            <a:endParaRPr lang="ru-RU" sz="1200" b="1" i="1" dirty="0">
              <a:solidFill>
                <a:schemeClr val="accent6">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Прямоугольник 2"/>
          <p:cNvSpPr/>
          <p:nvPr/>
        </p:nvSpPr>
        <p:spPr>
          <a:xfrm>
            <a:off x="2664941" y="1305383"/>
            <a:ext cx="6862118" cy="646331"/>
          </a:xfrm>
          <a:prstGeom prst="rect">
            <a:avLst/>
          </a:prstGeom>
        </p:spPr>
        <p:txBody>
          <a:bodyPr wrap="square">
            <a:spAutoFit/>
          </a:bodyPr>
          <a:lstStyle/>
          <a:p>
            <a:pPr algn="ctr"/>
            <a:r>
              <a:rPr lang="ru-RU" b="1" i="1" dirty="0">
                <a:solidFill>
                  <a:schemeClr val="accent6">
                    <a:lumMod val="75000"/>
                  </a:schemeClr>
                </a:solidFill>
                <a:latin typeface="Times New Roman" panose="02020603050405020304" pitchFamily="18" charset="0"/>
                <a:cs typeface="Times New Roman" panose="02020603050405020304" pitchFamily="18" charset="0"/>
              </a:rPr>
              <a:t>МЕТОДИЧЕСКАЯ РАЗРАБОТКА</a:t>
            </a:r>
          </a:p>
          <a:p>
            <a:pPr algn="ctr"/>
            <a:r>
              <a:rPr lang="ru-RU" b="1" i="1" dirty="0">
                <a:solidFill>
                  <a:schemeClr val="accent6">
                    <a:lumMod val="75000"/>
                  </a:schemeClr>
                </a:solidFill>
                <a:latin typeface="Times New Roman" panose="02020603050405020304" pitchFamily="18" charset="0"/>
                <a:cs typeface="Times New Roman" panose="02020603050405020304" pitchFamily="18" charset="0"/>
              </a:rPr>
              <a:t>ОТКРЫТОГО ЗАНЯТИЯ</a:t>
            </a:r>
            <a:endParaRPr lang="ru-RU" b="1" i="1" dirty="0">
              <a:solidFill>
                <a:schemeClr val="accent6">
                  <a:lumMod val="75000"/>
                </a:schemeClr>
              </a:solidFill>
              <a:effectLst/>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3182181" y="2194737"/>
            <a:ext cx="6096000" cy="3416320"/>
          </a:xfrm>
          <a:prstGeom prst="rect">
            <a:avLst/>
          </a:prstGeom>
        </p:spPr>
        <p:txBody>
          <a:bodyPr>
            <a:spAutoFit/>
          </a:bodyPr>
          <a:lstStyle/>
          <a:p>
            <a:pPr algn="ctr">
              <a:lnSpc>
                <a:spcPct val="150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b="1" dirty="0">
                <a:latin typeface="Times New Roman" panose="02020603050405020304" pitchFamily="18" charset="0"/>
                <a:ea typeface="Times New Roman" panose="02020603050405020304" pitchFamily="18" charset="0"/>
              </a:rPr>
              <a:t> ПМ.01   ОРГАНИЗАЦИЯ И ПРОВЕДЕНИЕ МЕРОПРИЯТИЙ ПО ВОСПРОИЗВОДСТВУ ЛЕСОВ И </a:t>
            </a:r>
            <a:r>
              <a:rPr lang="ru-RU" b="1" dirty="0" smtClean="0">
                <a:latin typeface="Times New Roman" panose="02020603050405020304" pitchFamily="18" charset="0"/>
                <a:ea typeface="Times New Roman" panose="02020603050405020304" pitchFamily="18" charset="0"/>
              </a:rPr>
              <a:t>ЛЕСОРАЗВЕДЕНИЮ</a:t>
            </a:r>
            <a:r>
              <a:rPr lang="ru-RU" b="1" cap="all" dirty="0">
                <a:latin typeface="Times New Roman" panose="02020603050405020304" pitchFamily="18" charset="0"/>
                <a:ea typeface="Times New Roman" panose="02020603050405020304" pitchFamily="18" charset="0"/>
              </a:rPr>
              <a:t> </a:t>
            </a:r>
            <a:endParaRPr lang="ru-RU" dirty="0">
              <a:latin typeface="Times New Roman" panose="02020603050405020304" pitchFamily="18" charset="0"/>
              <a:ea typeface="Times New Roman" panose="02020603050405020304" pitchFamily="18" charset="0"/>
            </a:endParaRPr>
          </a:p>
          <a:p>
            <a:pPr algn="ctr">
              <a:lnSpc>
                <a:spcPct val="150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b="1" dirty="0">
                <a:latin typeface="Times New Roman" panose="02020603050405020304" pitchFamily="18" charset="0"/>
                <a:ea typeface="Times New Roman" panose="02020603050405020304" pitchFamily="18" charset="0"/>
              </a:rPr>
              <a:t>МДК.01.01Лесоразведение  и  воспроизводство  </a:t>
            </a:r>
            <a:r>
              <a:rPr lang="ru-RU" b="1" dirty="0" smtClean="0">
                <a:latin typeface="Times New Roman" panose="02020603050405020304" pitchFamily="18" charset="0"/>
                <a:ea typeface="Times New Roman" panose="02020603050405020304" pitchFamily="18" charset="0"/>
              </a:rPr>
              <a:t>лесов</a:t>
            </a:r>
            <a:r>
              <a:rPr lang="ru-RU" i="1" dirty="0">
                <a:latin typeface="Times New Roman" panose="02020603050405020304" pitchFamily="18" charset="0"/>
                <a:ea typeface="Times New Roman" panose="02020603050405020304" pitchFamily="18" charset="0"/>
              </a:rPr>
              <a:t> </a:t>
            </a:r>
            <a:endParaRPr lang="ru-RU" dirty="0">
              <a:latin typeface="Times New Roman" panose="02020603050405020304" pitchFamily="18" charset="0"/>
              <a:ea typeface="Times New Roman" panose="02020603050405020304" pitchFamily="18" charset="0"/>
            </a:endParaRPr>
          </a:p>
          <a:p>
            <a:pPr algn="ctr">
              <a:lnSpc>
                <a:spcPct val="150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b="1" dirty="0">
                <a:latin typeface="Times New Roman" panose="02020603050405020304" pitchFamily="18" charset="0"/>
                <a:ea typeface="Times New Roman" panose="02020603050405020304" pitchFamily="18" charset="0"/>
              </a:rPr>
              <a:t>Раздел 2 Уход за </a:t>
            </a:r>
            <a:r>
              <a:rPr lang="ru-RU" b="1" dirty="0" smtClean="0">
                <a:latin typeface="Times New Roman" panose="02020603050405020304" pitchFamily="18" charset="0"/>
                <a:ea typeface="Times New Roman" panose="02020603050405020304" pitchFamily="18" charset="0"/>
              </a:rPr>
              <a:t>лесами</a:t>
            </a:r>
            <a:endParaRPr lang="" b="1" dirty="0" smtClean="0">
              <a:latin typeface="Times New Roman" panose="02020603050405020304" pitchFamily="18" charset="0"/>
              <a:ea typeface="Times New Roman" panose="02020603050405020304" pitchFamily="18" charset="0"/>
            </a:endParaRPr>
          </a:p>
          <a:p>
            <a:pPr algn="ctr">
              <a:lnSpc>
                <a:spcPct val="150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 b="1" dirty="0" smtClean="0">
                <a:latin typeface="Times New Roman" panose="02020603050405020304" pitchFamily="18" charset="0"/>
              </a:rPr>
              <a:t>Тема:</a:t>
            </a:r>
            <a:r>
              <a:rPr lang="ru-RU" dirty="0">
                <a:latin typeface="Times New Roman" panose="02020603050405020304" pitchFamily="18" charset="0"/>
                <a:ea typeface="Times New Roman" panose="02020603050405020304" pitchFamily="18" charset="0"/>
                <a:cs typeface="Times New Roman" panose="02020603050405020304" pitchFamily="18" charset="0"/>
              </a:rPr>
              <a:t>«Роль элементов и признаков леса при выполнении лесохозяйственных мероприятий»</a:t>
            </a:r>
            <a:endParaRPr lang="ru-RU" dirty="0">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endParaRPr lang="ru-RU" dirty="0"/>
          </a:p>
        </p:txBody>
      </p:sp>
      <p:sp>
        <p:nvSpPr>
          <p:cNvPr id="5" name="Прямоугольник 4"/>
          <p:cNvSpPr/>
          <p:nvPr/>
        </p:nvSpPr>
        <p:spPr>
          <a:xfrm>
            <a:off x="7021794" y="5483158"/>
            <a:ext cx="4512774" cy="523220"/>
          </a:xfrm>
          <a:prstGeom prst="rect">
            <a:avLst/>
          </a:prstGeom>
        </p:spPr>
        <p:txBody>
          <a:bodyPr wrap="none">
            <a:spAutoFit/>
          </a:bodyPr>
          <a:lstStyle/>
          <a:p>
            <a:r>
              <a:rPr lang="ru-RU" sz="1200" b="1" dirty="0" smtClean="0">
                <a:solidFill>
                  <a:srgbClr val="000000"/>
                </a:solidFill>
                <a:latin typeface="Times New Roman" panose="02020603050405020304" pitchFamily="18" charset="0"/>
                <a:cs typeface="Times New Roman" panose="02020603050405020304" pitchFamily="18" charset="0"/>
              </a:rPr>
              <a:t>РАЗРАБОТАЛ</a:t>
            </a:r>
            <a:r>
              <a:rPr lang="" sz="1200" b="1" dirty="0" smtClean="0">
                <a:solidFill>
                  <a:srgbClr val="000000"/>
                </a:solidFill>
                <a:latin typeface="Times New Roman" panose="02020603050405020304" pitchFamily="18" charset="0"/>
                <a:cs typeface="Times New Roman" panose="02020603050405020304" pitchFamily="18" charset="0"/>
              </a:rPr>
              <a:t>А</a:t>
            </a:r>
            <a:r>
              <a:rPr lang="ru-RU" sz="1400" dirty="0" smtClean="0">
                <a:solidFill>
                  <a:srgbClr val="000000"/>
                </a:solidFill>
                <a:latin typeface="Times New Roman" panose="02020603050405020304" pitchFamily="18" charset="0"/>
                <a:cs typeface="Times New Roman" panose="02020603050405020304" pitchFamily="18" charset="0"/>
              </a:rPr>
              <a:t>:</a:t>
            </a:r>
            <a:r>
              <a:rPr lang="" sz="1400" dirty="0" smtClean="0">
                <a:solidFill>
                  <a:srgbClr val="000000"/>
                </a:solidFill>
                <a:latin typeface="Times New Roman" panose="02020603050405020304" pitchFamily="18" charset="0"/>
                <a:cs typeface="Times New Roman" panose="02020603050405020304" pitchFamily="18" charset="0"/>
              </a:rPr>
              <a:t> преподаватель  специальных дисциплин</a:t>
            </a:r>
            <a:r>
              <a:rPr lang="ru-RU" sz="1400" dirty="0" smtClean="0">
                <a:solidFill>
                  <a:srgbClr val="000000"/>
                </a:solidFill>
                <a:latin typeface="Times New Roman" panose="02020603050405020304" pitchFamily="18" charset="0"/>
                <a:cs typeface="Times New Roman" panose="02020603050405020304" pitchFamily="18" charset="0"/>
              </a:rPr>
              <a:t> </a:t>
            </a:r>
          </a:p>
          <a:p>
            <a:r>
              <a:rPr lang="ru-RU" sz="1400" dirty="0" err="1" smtClean="0">
                <a:solidFill>
                  <a:srgbClr val="000000"/>
                </a:solidFill>
                <a:latin typeface="Times New Roman" panose="02020603050405020304" pitchFamily="18" charset="0"/>
                <a:cs typeface="Times New Roman" panose="02020603050405020304" pitchFamily="18" charset="0"/>
              </a:rPr>
              <a:t>Касабиева</a:t>
            </a:r>
            <a:r>
              <a:rPr lang="ru-RU" sz="1400" dirty="0" smtClean="0">
                <a:solidFill>
                  <a:srgbClr val="000000"/>
                </a:solidFill>
                <a:latin typeface="Times New Roman" panose="02020603050405020304" pitchFamily="18" charset="0"/>
                <a:cs typeface="Times New Roman" panose="02020603050405020304" pitchFamily="18" charset="0"/>
              </a:rPr>
              <a:t> </a:t>
            </a:r>
            <a:r>
              <a:rPr lang="ru-RU" sz="1400" dirty="0" err="1" smtClean="0">
                <a:solidFill>
                  <a:srgbClr val="000000"/>
                </a:solidFill>
                <a:latin typeface="Times New Roman" panose="02020603050405020304" pitchFamily="18" charset="0"/>
                <a:cs typeface="Times New Roman" panose="02020603050405020304" pitchFamily="18" charset="0"/>
              </a:rPr>
              <a:t>Фаиза</a:t>
            </a:r>
            <a:r>
              <a:rPr lang="ru-RU" sz="1400" dirty="0" smtClean="0">
                <a:solidFill>
                  <a:srgbClr val="000000"/>
                </a:solidFill>
                <a:latin typeface="Times New Roman" panose="02020603050405020304" pitchFamily="18" charset="0"/>
                <a:cs typeface="Times New Roman" panose="02020603050405020304" pitchFamily="18" charset="0"/>
              </a:rPr>
              <a:t> </a:t>
            </a:r>
            <a:r>
              <a:rPr lang="ru-RU" sz="1400" dirty="0" err="1" smtClean="0">
                <a:solidFill>
                  <a:srgbClr val="000000"/>
                </a:solidFill>
                <a:latin typeface="Times New Roman" panose="02020603050405020304" pitchFamily="18" charset="0"/>
                <a:cs typeface="Times New Roman" panose="02020603050405020304" pitchFamily="18" charset="0"/>
              </a:rPr>
              <a:t>Хаджимуратовна</a:t>
            </a:r>
            <a:endParaRPr lang="ru-RU" sz="1400" dirty="0">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t="-9953" r="90718"/>
          <a:stretch/>
        </p:blipFill>
        <p:spPr>
          <a:xfrm>
            <a:off x="2020933" y="46837"/>
            <a:ext cx="983215" cy="848318"/>
          </a:xfrm>
          <a:prstGeom prst="ellipse">
            <a:avLst/>
          </a:prstGeom>
          <a:ln>
            <a:noFill/>
          </a:ln>
          <a:effectLst>
            <a:softEdge rad="112500"/>
          </a:effectLst>
        </p:spPr>
      </p:pic>
    </p:spTree>
    <p:extLst>
      <p:ext uri="{BB962C8B-B14F-4D97-AF65-F5344CB8AC3E}">
        <p14:creationId xmlns:p14="http://schemas.microsoft.com/office/powerpoint/2010/main" val="9762929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4532986" y="1114343"/>
            <a:ext cx="6514627" cy="4896000"/>
          </a:xfrm>
          <a:prstGeom prst="rect">
            <a:avLst/>
          </a:prstGeom>
        </p:spPr>
      </p:pic>
      <p:sp>
        <p:nvSpPr>
          <p:cNvPr id="3" name="Прямоугольник 2"/>
          <p:cNvSpPr/>
          <p:nvPr/>
        </p:nvSpPr>
        <p:spPr>
          <a:xfrm>
            <a:off x="2432857" y="6010343"/>
            <a:ext cx="7367847" cy="523220"/>
          </a:xfrm>
          <a:prstGeom prst="rect">
            <a:avLst/>
          </a:prstGeom>
        </p:spPr>
        <p:txBody>
          <a:bodyPr wrap="square">
            <a:spAutoFit/>
          </a:bodyPr>
          <a:lstStyle/>
          <a:p>
            <a:pPr lvl="0" algn="just">
              <a:spcBef>
                <a:spcPts val="450"/>
              </a:spcBef>
              <a:spcAft>
                <a:spcPts val="1500"/>
              </a:spcAft>
            </a:pPr>
            <a:r>
              <a:rPr lang="ru-RU" sz="1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400" b="1" dirty="0" smtClean="0">
                <a:solidFill>
                  <a:schemeClr val="accent6">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ГРАНИЦЫ ЛЕСОСЕКИ  ОПРЕДЕЛЯЮТСЯ С ПОМОЩЬЮ БУССОЛИ И МЕРНОЙ ЛЕНТЫ, С УСТАНОВКОЙ НА УГЛАХ ДЕЛЯНОЧНЫХ СТОЛБОВ. </a:t>
            </a:r>
            <a:endParaRPr lang="ru-RU" sz="1100" b="1" dirty="0">
              <a:solidFill>
                <a:schemeClr val="accent6">
                  <a:lumMod val="75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Прямоугольник 3"/>
          <p:cNvSpPr/>
          <p:nvPr/>
        </p:nvSpPr>
        <p:spPr>
          <a:xfrm>
            <a:off x="5303598" y="415534"/>
            <a:ext cx="4703339" cy="584775"/>
          </a:xfrm>
          <a:prstGeom prst="rect">
            <a:avLst/>
          </a:prstGeom>
        </p:spPr>
        <p:txBody>
          <a:bodyPr wrap="none">
            <a:spAutoFit/>
          </a:bodyPr>
          <a:lstStyle/>
          <a:p>
            <a:r>
              <a:rPr lang="ru-RU" sz="3200" b="1" i="1" dirty="0" smtClean="0">
                <a:solidFill>
                  <a:schemeClr val="accent6">
                    <a:lumMod val="75000"/>
                  </a:schemeClr>
                </a:solidFill>
                <a:latin typeface="Times New Roman" panose="02020603050405020304" pitchFamily="18" charset="0"/>
                <a:ea typeface="Times New Roman" panose="02020603050405020304" pitchFamily="18" charset="0"/>
              </a:rPr>
              <a:t>ДЕЛЯНОЧНЫЙ СТОЛБ</a:t>
            </a:r>
            <a:endParaRPr lang="ru-RU" sz="3200" b="1" i="1" dirty="0">
              <a:solidFill>
                <a:schemeClr val="accent6">
                  <a:lumMod val="75000"/>
                </a:schemeClr>
              </a:solidFill>
            </a:endParaRPr>
          </a:p>
        </p:txBody>
      </p:sp>
      <p:pic>
        <p:nvPicPr>
          <p:cNvPr id="5" name="Рисунок 4"/>
          <p:cNvPicPr>
            <a:picLocks noChangeAspect="1"/>
          </p:cNvPicPr>
          <p:nvPr/>
        </p:nvPicPr>
        <p:blipFill>
          <a:blip r:embed="rId3"/>
          <a:stretch>
            <a:fillRect/>
          </a:stretch>
        </p:blipFill>
        <p:spPr>
          <a:xfrm>
            <a:off x="716301" y="1231028"/>
            <a:ext cx="3560370" cy="4752000"/>
          </a:xfrm>
          <a:prstGeom prst="rect">
            <a:avLst/>
          </a:prstGeom>
        </p:spPr>
      </p:pic>
    </p:spTree>
    <p:extLst>
      <p:ext uri="{BB962C8B-B14F-4D97-AF65-F5344CB8AC3E}">
        <p14:creationId xmlns:p14="http://schemas.microsoft.com/office/powerpoint/2010/main" val="33165310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890866" y="1353395"/>
            <a:ext cx="5938019" cy="4450466"/>
          </a:xfrm>
          <a:prstGeom prst="rect">
            <a:avLst/>
          </a:prstGeom>
        </p:spPr>
      </p:pic>
      <p:sp>
        <p:nvSpPr>
          <p:cNvPr id="3" name="Прямоугольник 2"/>
          <p:cNvSpPr/>
          <p:nvPr/>
        </p:nvSpPr>
        <p:spPr>
          <a:xfrm>
            <a:off x="1350083" y="166932"/>
            <a:ext cx="8208529" cy="593304"/>
          </a:xfrm>
          <a:prstGeom prst="rect">
            <a:avLst/>
          </a:prstGeom>
        </p:spPr>
        <p:txBody>
          <a:bodyPr wrap="none">
            <a:spAutoFit/>
          </a:bodyPr>
          <a:lstStyle/>
          <a:p>
            <a:pPr>
              <a:lnSpc>
                <a:spcPct val="107000"/>
              </a:lnSpc>
              <a:spcAft>
                <a:spcPts val="800"/>
              </a:spcAft>
            </a:pPr>
            <a:r>
              <a:rPr lang="ru-RU" sz="3200" b="1" i="1" dirty="0" smtClean="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ИНСТРУМЕНТЫ ДЛЯ ОТВОДА ЛЕСОСЕК</a:t>
            </a:r>
            <a:endParaRPr lang="ru-RU" sz="3200" b="1" i="1" dirty="0">
              <a:solidFill>
                <a:schemeClr val="accent6">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Прямоугольник 4"/>
          <p:cNvSpPr/>
          <p:nvPr/>
        </p:nvSpPr>
        <p:spPr>
          <a:xfrm>
            <a:off x="7219689" y="4663810"/>
            <a:ext cx="3075521" cy="322845"/>
          </a:xfrm>
          <a:prstGeom prst="rect">
            <a:avLst/>
          </a:prstGeom>
        </p:spPr>
        <p:txBody>
          <a:bodyPr wrap="none">
            <a:spAutoFit/>
          </a:bodyPr>
          <a:lstStyle/>
          <a:p>
            <a:pPr algn="ctr">
              <a:lnSpc>
                <a:spcPct val="107000"/>
              </a:lnSpc>
              <a:spcAft>
                <a:spcPts val="800"/>
              </a:spcAft>
            </a:pPr>
            <a:r>
              <a:rPr lang="ru-RU" sz="1400" dirty="0">
                <a:latin typeface="Times New Roman" panose="02020603050405020304" pitchFamily="18" charset="0"/>
                <a:ea typeface="Calibri" panose="020F0502020204030204" pitchFamily="34" charset="0"/>
                <a:cs typeface="Times New Roman" panose="02020603050405020304" pitchFamily="18" charset="0"/>
              </a:rPr>
              <a:t>Клинометр и буссоль </a:t>
            </a:r>
            <a:r>
              <a:rPr lang="ru-RU" sz="1400" dirty="0" err="1">
                <a:latin typeface="Times New Roman" panose="02020603050405020304" pitchFamily="18" charset="0"/>
                <a:ea typeface="Calibri" panose="020F0502020204030204" pitchFamily="34" charset="0"/>
                <a:cs typeface="Times New Roman" panose="02020603050405020304" pitchFamily="18" charset="0"/>
              </a:rPr>
              <a:t>Суунто</a:t>
            </a:r>
            <a:r>
              <a:rPr lang="ru-RU" sz="1400" dirty="0">
                <a:latin typeface="Times New Roman" panose="02020603050405020304" pitchFamily="18" charset="0"/>
                <a:ea typeface="Calibri" panose="020F0502020204030204" pitchFamily="34" charset="0"/>
                <a:cs typeface="Times New Roman" panose="02020603050405020304" pitchFamily="18" charset="0"/>
              </a:rPr>
              <a:t> Тандем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Рисунок 5"/>
          <p:cNvPicPr>
            <a:picLocks noChangeAspect="1"/>
          </p:cNvPicPr>
          <p:nvPr/>
        </p:nvPicPr>
        <p:blipFill rotWithShape="1">
          <a:blip r:embed="rId3"/>
          <a:srcRect l="32497" t="9527" r="33321" b="12146"/>
          <a:stretch/>
        </p:blipFill>
        <p:spPr>
          <a:xfrm>
            <a:off x="7689273" y="1153385"/>
            <a:ext cx="2177934" cy="3327143"/>
          </a:xfrm>
          <a:prstGeom prst="rect">
            <a:avLst/>
          </a:prstGeom>
        </p:spPr>
      </p:pic>
    </p:spTree>
    <p:extLst>
      <p:ext uri="{BB962C8B-B14F-4D97-AF65-F5344CB8AC3E}">
        <p14:creationId xmlns:p14="http://schemas.microsoft.com/office/powerpoint/2010/main" val="28027101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87236" y="260616"/>
            <a:ext cx="9501448" cy="630942"/>
          </a:xfrm>
          <a:prstGeom prst="rect">
            <a:avLst/>
          </a:prstGeom>
        </p:spPr>
        <p:txBody>
          <a:bodyPr wrap="square">
            <a:spAutoFit/>
          </a:bodyPr>
          <a:lstStyle/>
          <a:p>
            <a:pPr algn="just">
              <a:lnSpc>
                <a:spcPts val="2100"/>
              </a:lnSpc>
              <a:spcBef>
                <a:spcPts val="450"/>
              </a:spcBef>
              <a:spcAft>
                <a:spcPts val="1500"/>
              </a:spcAft>
            </a:pPr>
            <a:r>
              <a:rPr lang="ru-RU"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После отграничения участка по данным буссольной съёмки и измерения длин линий строим чертёж участка и определяем его площадь в программе ГИС Formap4.0+</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Прямоугольник 5"/>
          <p:cNvSpPr/>
          <p:nvPr/>
        </p:nvSpPr>
        <p:spPr>
          <a:xfrm>
            <a:off x="1016615" y="668199"/>
            <a:ext cx="6096000" cy="1500411"/>
          </a:xfrm>
          <a:prstGeom prst="rect">
            <a:avLst/>
          </a:prstGeom>
        </p:spPr>
        <p:txBody>
          <a:bodyPr>
            <a:spAutoFit/>
          </a:bodyPr>
          <a:lstStyle/>
          <a:p>
            <a:pPr algn="just">
              <a:lnSpc>
                <a:spcPct val="150000"/>
              </a:lnSpc>
              <a:spcAft>
                <a:spcPts val="0"/>
              </a:spcAft>
            </a:pPr>
            <a:r>
              <a:rPr lang="ru-RU"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0"/>
              </a:spcAft>
            </a:pPr>
            <a:r>
              <a:rPr lang="ru-RU" sz="1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Полевой журнал съемки </a:t>
            </a:r>
            <a:r>
              <a:rPr lang="ru-RU" sz="1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лесосек</a:t>
            </a:r>
          </a:p>
          <a:p>
            <a:pPr algn="ctr">
              <a:spcAft>
                <a:spcPts val="0"/>
              </a:spcAft>
            </a:pPr>
            <a:r>
              <a:rPr lang="ru-RU" sz="1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Лесничество </a:t>
            </a:r>
            <a:r>
              <a:rPr lang="ru-RU" sz="1100" u="sng"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Алагирское</a:t>
            </a:r>
            <a:r>
              <a:rPr lang="ru-RU" sz="1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участковое лесничество </a:t>
            </a:r>
            <a:r>
              <a:rPr lang="ru-RU" sz="1100" u="sng"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Алагирское</a:t>
            </a:r>
            <a:r>
              <a:rPr lang="ru-RU" sz="1100" u="sng"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ru-RU" sz="1000" dirty="0">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ru-RU" sz="1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квартал № ___1__ выдел № ___1____ площадь </a:t>
            </a:r>
            <a:r>
              <a:rPr lang="ru-RU" sz="1100" u="sng"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0.14 га.</a:t>
            </a:r>
            <a:endParaRPr lang="ru-RU" sz="1000" dirty="0">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ru-RU" sz="1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Отвод под </a:t>
            </a:r>
            <a:r>
              <a:rPr lang="ru-RU" sz="1100" u="sng"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Рубки ухода</a:t>
            </a:r>
            <a:endParaRPr lang="ru-RU" sz="1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0"/>
              </a:spcAft>
            </a:pP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7" name="Таблица 6"/>
          <p:cNvGraphicFramePr>
            <a:graphicFrameLocks noGrp="1"/>
          </p:cNvGraphicFramePr>
          <p:nvPr>
            <p:extLst>
              <p:ext uri="{D42A27DB-BD31-4B8C-83A1-F6EECF244321}">
                <p14:modId xmlns:p14="http://schemas.microsoft.com/office/powerpoint/2010/main" val="3343419239"/>
              </p:ext>
            </p:extLst>
          </p:nvPr>
        </p:nvGraphicFramePr>
        <p:xfrm>
          <a:off x="868818" y="2011680"/>
          <a:ext cx="6391594" cy="1962912"/>
        </p:xfrm>
        <a:graphic>
          <a:graphicData uri="http://schemas.openxmlformats.org/drawingml/2006/table">
            <a:tbl>
              <a:tblPr firstRow="1" firstCol="1" bandRow="1"/>
              <a:tblGrid>
                <a:gridCol w="1580360">
                  <a:extLst>
                    <a:ext uri="{9D8B030D-6E8A-4147-A177-3AD203B41FA5}">
                      <a16:colId xmlns:a16="http://schemas.microsoft.com/office/drawing/2014/main" val="3991513249"/>
                    </a:ext>
                  </a:extLst>
                </a:gridCol>
                <a:gridCol w="1751193">
                  <a:extLst>
                    <a:ext uri="{9D8B030D-6E8A-4147-A177-3AD203B41FA5}">
                      <a16:colId xmlns:a16="http://schemas.microsoft.com/office/drawing/2014/main" val="859590812"/>
                    </a:ext>
                  </a:extLst>
                </a:gridCol>
                <a:gridCol w="1751193">
                  <a:extLst>
                    <a:ext uri="{9D8B030D-6E8A-4147-A177-3AD203B41FA5}">
                      <a16:colId xmlns:a16="http://schemas.microsoft.com/office/drawing/2014/main" val="1061667994"/>
                    </a:ext>
                  </a:extLst>
                </a:gridCol>
                <a:gridCol w="1308848">
                  <a:extLst>
                    <a:ext uri="{9D8B030D-6E8A-4147-A177-3AD203B41FA5}">
                      <a16:colId xmlns:a16="http://schemas.microsoft.com/office/drawing/2014/main" val="403707295"/>
                    </a:ext>
                  </a:extLst>
                </a:gridCol>
              </a:tblGrid>
              <a:tr h="0">
                <a:tc rowSpan="2">
                  <a:txBody>
                    <a:bodyPr/>
                    <a:lstStyle/>
                    <a:p>
                      <a:pPr algn="ctr">
                        <a:lnSpc>
                          <a:spcPct val="115000"/>
                        </a:lnSpc>
                        <a:spcAft>
                          <a:spcPts val="0"/>
                        </a:spcAft>
                      </a:pPr>
                      <a:r>
                        <a:rPr lang="ru-RU"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точек стояния</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ru-RU"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Угол, в градусах и минутах</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rowSpan="2">
                  <a:txBody>
                    <a:bodyPr/>
                    <a:lstStyle/>
                    <a:p>
                      <a:pPr algn="ctr">
                        <a:lnSpc>
                          <a:spcPct val="115000"/>
                        </a:lnSpc>
                        <a:spcAft>
                          <a:spcPts val="0"/>
                        </a:spcAft>
                      </a:pPr>
                      <a:r>
                        <a:rPr lang="ru-RU"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Длина линий в м.</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8354859"/>
                  </a:ext>
                </a:extLst>
              </a:tr>
              <a:tr h="152400">
                <a:tc vMerge="1">
                  <a:txBody>
                    <a:bodyPr/>
                    <a:lstStyle/>
                    <a:p>
                      <a:endParaRPr lang="ru-RU"/>
                    </a:p>
                  </a:txBody>
                  <a:tcPr/>
                </a:tc>
                <a:tc>
                  <a:txBody>
                    <a:bodyPr/>
                    <a:lstStyle/>
                    <a:p>
                      <a:pPr algn="ctr">
                        <a:lnSpc>
                          <a:spcPct val="115000"/>
                        </a:lnSpc>
                        <a:spcAft>
                          <a:spcPts val="0"/>
                        </a:spcAft>
                      </a:pPr>
                      <a:r>
                        <a:rPr lang="ru-RU" sz="1600"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азимуты</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румбы</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ru-RU"/>
                    </a:p>
                  </a:txBody>
                  <a:tcPr/>
                </a:tc>
                <a:extLst>
                  <a:ext uri="{0D108BD9-81ED-4DB2-BD59-A6C34878D82A}">
                    <a16:rowId xmlns:a16="http://schemas.microsoft.com/office/drawing/2014/main" val="1872020526"/>
                  </a:ext>
                </a:extLst>
              </a:tr>
              <a:tr h="152400">
                <a:tc>
                  <a:txBody>
                    <a:bodyPr/>
                    <a:lstStyle/>
                    <a:p>
                      <a:pPr algn="ctr">
                        <a:lnSpc>
                          <a:spcPct val="115000"/>
                        </a:lnSpc>
                        <a:spcAft>
                          <a:spcPts val="0"/>
                        </a:spcAft>
                      </a:pPr>
                      <a:r>
                        <a:rPr lang="ru-RU"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171</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΄ЮВ:9</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63.5</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024017"/>
                  </a:ext>
                </a:extLst>
              </a:tr>
              <a:tr h="180975">
                <a:tc>
                  <a:txBody>
                    <a:bodyPr/>
                    <a:lstStyle/>
                    <a:p>
                      <a:pPr algn="ctr">
                        <a:lnSpc>
                          <a:spcPct val="115000"/>
                        </a:lnSpc>
                        <a:spcAft>
                          <a:spcPts val="0"/>
                        </a:spcAft>
                      </a:pPr>
                      <a:r>
                        <a:rPr lang="ru-RU"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254</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ЮЗ:74</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effectLst/>
                          <a:latin typeface="Times New Roman" panose="02020603050405020304" pitchFamily="18" charset="0"/>
                          <a:ea typeface="Times New Roman" panose="02020603050405020304" pitchFamily="18" charset="0"/>
                          <a:cs typeface="Times New Roman" panose="02020603050405020304" pitchFamily="18" charset="0"/>
                        </a:rPr>
                        <a:t>22.7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52546943"/>
                  </a:ext>
                </a:extLst>
              </a:tr>
              <a:tr h="180975">
                <a:tc>
                  <a:txBody>
                    <a:bodyPr/>
                    <a:lstStyle/>
                    <a:p>
                      <a:pPr algn="ctr">
                        <a:lnSpc>
                          <a:spcPct val="115000"/>
                        </a:lnSpc>
                        <a:spcAft>
                          <a:spcPts val="0"/>
                        </a:spcAft>
                      </a:pPr>
                      <a:r>
                        <a:rPr lang="ru-RU"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aseline="30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354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СЗ: 6</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69.4</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0212951"/>
                  </a:ext>
                </a:extLst>
              </a:tr>
              <a:tr h="171450">
                <a:tc>
                  <a:txBody>
                    <a:bodyPr/>
                    <a:lstStyle/>
                    <a:p>
                      <a:pPr algn="ctr">
                        <a:lnSpc>
                          <a:spcPct val="115000"/>
                        </a:lnSpc>
                        <a:spcAft>
                          <a:spcPts val="0"/>
                        </a:spcAft>
                      </a:pPr>
                      <a:r>
                        <a:rPr lang="ru-RU"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aseline="30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aseline="30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ЮВ: 89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17.0</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59767300"/>
                  </a:ext>
                </a:extLst>
              </a:tr>
              <a:tr h="0">
                <a:tc>
                  <a:txBody>
                    <a:bodyPr/>
                    <a:lstStyle/>
                    <a:p>
                      <a:pPr>
                        <a:lnSpc>
                          <a:spcPct val="115000"/>
                        </a:lnSpc>
                        <a:spcAft>
                          <a:spcPts val="0"/>
                        </a:spcAft>
                      </a:pPr>
                      <a:r>
                        <a:rPr lang="ru-RU"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Итого</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ru-RU" sz="1600">
                        <a:effectLst/>
                        <a:latin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ru-RU" sz="1600" dirty="0">
                        <a:effectLst/>
                        <a:latin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84522887"/>
                  </a:ext>
                </a:extLst>
              </a:tr>
            </a:tbl>
          </a:graphicData>
        </a:graphic>
      </p:graphicFrame>
      <p:sp>
        <p:nvSpPr>
          <p:cNvPr id="8" name="Прямоугольник 7"/>
          <p:cNvSpPr/>
          <p:nvPr/>
        </p:nvSpPr>
        <p:spPr>
          <a:xfrm>
            <a:off x="8345669" y="1580757"/>
            <a:ext cx="3325399" cy="587853"/>
          </a:xfrm>
          <a:prstGeom prst="rect">
            <a:avLst/>
          </a:prstGeom>
        </p:spPr>
        <p:txBody>
          <a:bodyPr wrap="square">
            <a:spAutoFit/>
          </a:bodyPr>
          <a:lstStyle/>
          <a:p>
            <a:pPr algn="ctr">
              <a:lnSpc>
                <a:spcPct val="115000"/>
              </a:lnSpc>
              <a:spcAft>
                <a:spcPts val="0"/>
              </a:spcAft>
            </a:pPr>
            <a:r>
              <a:rPr lang="ru-RU" sz="1400" dirty="0">
                <a:latin typeface="Times New Roman" panose="02020603050405020304" pitchFamily="18" charset="0"/>
                <a:ea typeface="Calibri" panose="020F0502020204030204" pitchFamily="34" charset="0"/>
                <a:cs typeface="Times New Roman" panose="02020603050405020304" pitchFamily="18" charset="0"/>
              </a:rPr>
              <a:t>Абрис</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ru-RU" sz="1400" dirty="0">
                <a:latin typeface="Times New Roman" panose="02020603050405020304" pitchFamily="18" charset="0"/>
                <a:ea typeface="Calibri" panose="020F0502020204030204" pitchFamily="34" charset="0"/>
                <a:cs typeface="Times New Roman" panose="02020603050405020304" pitchFamily="18" charset="0"/>
              </a:rPr>
              <a:t>отведенного участка</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Рисунок 10"/>
          <p:cNvPicPr/>
          <p:nvPr/>
        </p:nvPicPr>
        <p:blipFill rotWithShape="1">
          <a:blip r:embed="rId2">
            <a:extLst>
              <a:ext uri="{28A0092B-C50C-407E-A947-70E740481C1C}">
                <a14:useLocalDpi xmlns:a14="http://schemas.microsoft.com/office/drawing/2010/main" val="0"/>
              </a:ext>
            </a:extLst>
          </a:blip>
          <a:srcRect l="3806" t="13059" r="62390" b="29554"/>
          <a:stretch/>
        </p:blipFill>
        <p:spPr bwMode="auto">
          <a:xfrm>
            <a:off x="8245821" y="2414616"/>
            <a:ext cx="2932430" cy="2311400"/>
          </a:xfrm>
          <a:prstGeom prst="rect">
            <a:avLst/>
          </a:prstGeom>
          <a:noFill/>
          <a:ln>
            <a:noFill/>
          </a:ln>
          <a:extLst>
            <a:ext uri="{53640926-AAD7-44D8-BBD7-CCE9431645EC}">
              <a14:shadowObscured xmlns:a14="http://schemas.microsoft.com/office/drawing/2010/main"/>
            </a:ext>
          </a:extLst>
        </p:spPr>
      </p:pic>
      <p:sp>
        <p:nvSpPr>
          <p:cNvPr id="9" name="Прямоугольник 8"/>
          <p:cNvSpPr/>
          <p:nvPr/>
        </p:nvSpPr>
        <p:spPr>
          <a:xfrm>
            <a:off x="9146246" y="5010478"/>
            <a:ext cx="1547218" cy="340093"/>
          </a:xfrm>
          <a:prstGeom prst="rect">
            <a:avLst/>
          </a:prstGeom>
        </p:spPr>
        <p:txBody>
          <a:bodyPr wrap="none">
            <a:spAutoFit/>
          </a:bodyPr>
          <a:lstStyle/>
          <a:p>
            <a:pPr algn="ctr">
              <a:lnSpc>
                <a:spcPct val="115000"/>
              </a:lnSpc>
              <a:spcAft>
                <a:spcPts val="0"/>
              </a:spcAft>
            </a:pPr>
            <a:r>
              <a:rPr lang="ru-RU" sz="1400" dirty="0">
                <a:latin typeface="Times New Roman" panose="02020603050405020304" pitchFamily="18" charset="0"/>
                <a:ea typeface="Calibri" panose="020F0502020204030204" pitchFamily="34" charset="0"/>
                <a:cs typeface="Times New Roman" panose="02020603050405020304" pitchFamily="18" charset="0"/>
              </a:rPr>
              <a:t>Площадь - 0.14 га</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78109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445059" y="911787"/>
            <a:ext cx="5694158" cy="2706859"/>
          </a:xfrm>
          <a:prstGeom prst="rect">
            <a:avLst/>
          </a:prstGeom>
        </p:spPr>
      </p:pic>
      <p:pic>
        <p:nvPicPr>
          <p:cNvPr id="3" name="Рисунок 2"/>
          <p:cNvPicPr>
            <a:picLocks noChangeAspect="1"/>
          </p:cNvPicPr>
          <p:nvPr/>
        </p:nvPicPr>
        <p:blipFill>
          <a:blip r:embed="rId3"/>
          <a:stretch>
            <a:fillRect/>
          </a:stretch>
        </p:blipFill>
        <p:spPr>
          <a:xfrm>
            <a:off x="7013234" y="911787"/>
            <a:ext cx="4499894" cy="2133785"/>
          </a:xfrm>
          <a:prstGeom prst="rect">
            <a:avLst/>
          </a:prstGeom>
        </p:spPr>
      </p:pic>
      <p:pic>
        <p:nvPicPr>
          <p:cNvPr id="4" name="Рисунок 3"/>
          <p:cNvPicPr>
            <a:picLocks noChangeAspect="1"/>
          </p:cNvPicPr>
          <p:nvPr/>
        </p:nvPicPr>
        <p:blipFill>
          <a:blip r:embed="rId4"/>
          <a:stretch>
            <a:fillRect/>
          </a:stretch>
        </p:blipFill>
        <p:spPr>
          <a:xfrm>
            <a:off x="1337366" y="3998882"/>
            <a:ext cx="5675868" cy="2152075"/>
          </a:xfrm>
          <a:prstGeom prst="rect">
            <a:avLst/>
          </a:prstGeom>
        </p:spPr>
      </p:pic>
      <p:pic>
        <p:nvPicPr>
          <p:cNvPr id="5" name="Рисунок 4"/>
          <p:cNvPicPr>
            <a:picLocks noChangeAspect="1"/>
          </p:cNvPicPr>
          <p:nvPr/>
        </p:nvPicPr>
        <p:blipFill>
          <a:blip r:embed="rId5"/>
          <a:stretch>
            <a:fillRect/>
          </a:stretch>
        </p:blipFill>
        <p:spPr>
          <a:xfrm>
            <a:off x="6595950" y="4056799"/>
            <a:ext cx="5334462" cy="2036240"/>
          </a:xfrm>
          <a:prstGeom prst="rect">
            <a:avLst/>
          </a:prstGeom>
        </p:spPr>
      </p:pic>
      <p:sp>
        <p:nvSpPr>
          <p:cNvPr id="6" name="Прямоугольник 5"/>
          <p:cNvSpPr/>
          <p:nvPr/>
        </p:nvSpPr>
        <p:spPr>
          <a:xfrm>
            <a:off x="2740429" y="212448"/>
            <a:ext cx="8614756" cy="619272"/>
          </a:xfrm>
          <a:prstGeom prst="rect">
            <a:avLst/>
          </a:prstGeom>
        </p:spPr>
        <p:txBody>
          <a:bodyPr wrap="square">
            <a:spAutoFit/>
          </a:bodyPr>
          <a:lstStyle/>
          <a:p>
            <a:pPr lvl="0">
              <a:lnSpc>
                <a:spcPct val="107000"/>
              </a:lnSpc>
              <a:spcAft>
                <a:spcPts val="800"/>
              </a:spcAft>
            </a:pPr>
            <a:r>
              <a:rPr lang="ru-RU" sz="3200" b="1" i="1" dirty="0">
                <a:solidFill>
                  <a:srgbClr val="6AAC91">
                    <a:lumMod val="75000"/>
                  </a:srgbClr>
                </a:solidFill>
                <a:latin typeface="Times New Roman" panose="02020603050405020304" pitchFamily="18" charset="0"/>
                <a:ea typeface="Calibri" panose="020F0502020204030204" pitchFamily="34" charset="0"/>
                <a:cs typeface="Times New Roman" panose="02020603050405020304" pitchFamily="18" charset="0"/>
              </a:rPr>
              <a:t>ИНСТРУМЕНТЫ </a:t>
            </a:r>
            <a:r>
              <a:rPr lang="ru-RU" sz="3200" b="1" i="1" dirty="0" smtClean="0">
                <a:solidFill>
                  <a:srgbClr val="6AAC91">
                    <a:lumMod val="75000"/>
                  </a:srgbClr>
                </a:solidFill>
                <a:latin typeface="Times New Roman" panose="02020603050405020304" pitchFamily="18" charset="0"/>
                <a:ea typeface="Calibri" panose="020F0502020204030204" pitchFamily="34" charset="0"/>
                <a:cs typeface="Times New Roman" panose="02020603050405020304" pitchFamily="18" charset="0"/>
              </a:rPr>
              <a:t>ДЛЯ ТАКСАЦИИ ЛЕСА</a:t>
            </a:r>
            <a:endParaRPr lang="ru-RU" sz="3200" b="1" i="1" dirty="0">
              <a:solidFill>
                <a:srgbClr val="6AAC91">
                  <a:lumMod val="75000"/>
                </a:srgb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511904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6567053" y="798022"/>
            <a:ext cx="5490832" cy="6059978"/>
          </a:xfrm>
          <a:prstGeom prst="rect">
            <a:avLst/>
          </a:prstGeom>
        </p:spPr>
      </p:pic>
      <p:sp>
        <p:nvSpPr>
          <p:cNvPr id="3" name="Прямоугольник 2"/>
          <p:cNvSpPr/>
          <p:nvPr/>
        </p:nvSpPr>
        <p:spPr>
          <a:xfrm>
            <a:off x="386817" y="1058022"/>
            <a:ext cx="6385285" cy="5539978"/>
          </a:xfrm>
          <a:prstGeom prst="rect">
            <a:avLst/>
          </a:prstGeom>
        </p:spPr>
        <p:txBody>
          <a:bodyPr wrap="square">
            <a:spAutoFit/>
          </a:bodyPr>
          <a:lstStyle/>
          <a:p>
            <a:r>
              <a:rPr lang="ru-RU" sz="1700" b="1" i="1" dirty="0" smtClean="0">
                <a:latin typeface="Times New Roman" panose="02020603050405020304" pitchFamily="18" charset="0"/>
                <a:cs typeface="Times New Roman" panose="02020603050405020304" pitchFamily="18" charset="0"/>
              </a:rPr>
              <a:t>ИСПОЛЬЗОВАНИЕ КВАДРОКОПТЕРА В ЛЕСНОМ ХОЗЯЙСТВЕ </a:t>
            </a:r>
            <a:r>
              <a:rPr lang="ru-RU" sz="1600" b="1" i="1" dirty="0" smtClean="0">
                <a:latin typeface="Times New Roman" panose="02020603050405020304" pitchFamily="18" charset="0"/>
                <a:cs typeface="Times New Roman" panose="02020603050405020304" pitchFamily="18" charset="0"/>
              </a:rPr>
              <a:t>ПОЗВОЛЯЕТ РЕШАТЬ СЛЕДУЮЩИЕ СПЕЦИФИЧЕСКИЕ ЗАДАЧИ</a:t>
            </a:r>
            <a:r>
              <a:rPr lang="ru-RU" sz="2000" dirty="0" smtClean="0">
                <a:latin typeface="Times New Roman" panose="02020603050405020304" pitchFamily="18" charset="0"/>
                <a:cs typeface="Times New Roman" panose="02020603050405020304" pitchFamily="18" charset="0"/>
              </a:rPr>
              <a:t>:</a:t>
            </a:r>
            <a:endParaRPr lang="ru-RU" sz="20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ru-RU" sz="2000" dirty="0">
                <a:solidFill>
                  <a:srgbClr val="171616"/>
                </a:solidFill>
                <a:latin typeface="Times New Roman" panose="02020603050405020304" pitchFamily="18" charset="0"/>
                <a:cs typeface="Times New Roman" panose="02020603050405020304" pitchFamily="18" charset="0"/>
              </a:rPr>
              <a:t>Съёмка больших площадей в высоком разрешении с последующим изучением конкретных участков и отдельных деревьев;</a:t>
            </a:r>
          </a:p>
          <a:p>
            <a:pPr>
              <a:buFont typeface="Arial" panose="020B0604020202020204" pitchFamily="34" charset="0"/>
              <a:buChar char="•"/>
            </a:pPr>
            <a:r>
              <a:rPr lang="ru-RU" sz="2000" dirty="0">
                <a:solidFill>
                  <a:srgbClr val="171616"/>
                </a:solidFill>
                <a:latin typeface="Times New Roman" panose="02020603050405020304" pitchFamily="18" charset="0"/>
                <a:cs typeface="Times New Roman" panose="02020603050405020304" pitchFamily="18" charset="0"/>
              </a:rPr>
              <a:t>Поиск возгораний на ранних стадиях при помощи </a:t>
            </a:r>
            <a:r>
              <a:rPr lang="ru-RU" sz="2000" dirty="0" err="1">
                <a:solidFill>
                  <a:srgbClr val="171616"/>
                </a:solidFill>
                <a:latin typeface="Times New Roman" panose="02020603050405020304" pitchFamily="18" charset="0"/>
                <a:cs typeface="Times New Roman" panose="02020603050405020304" pitchFamily="18" charset="0"/>
              </a:rPr>
              <a:t>тепловизора</a:t>
            </a:r>
            <a:r>
              <a:rPr lang="ru-RU" sz="2000" dirty="0">
                <a:solidFill>
                  <a:srgbClr val="171616"/>
                </a:solidFill>
                <a:latin typeface="Times New Roman" panose="02020603050405020304" pitchFamily="18" charset="0"/>
                <a:cs typeface="Times New Roman" panose="02020603050405020304" pitchFamily="18" charset="0"/>
              </a:rPr>
              <a:t>;</a:t>
            </a:r>
          </a:p>
          <a:p>
            <a:pPr>
              <a:buFont typeface="Arial" panose="020B0604020202020204" pitchFamily="34" charset="0"/>
              <a:buChar char="•"/>
            </a:pPr>
            <a:r>
              <a:rPr lang="ru-RU" sz="2000" dirty="0">
                <a:solidFill>
                  <a:srgbClr val="171616"/>
                </a:solidFill>
                <a:latin typeface="Times New Roman" panose="02020603050405020304" pitchFamily="18" charset="0"/>
                <a:cs typeface="Times New Roman" panose="02020603050405020304" pitchFamily="18" charset="0"/>
              </a:rPr>
              <a:t>Видеосъёмка для фиксации незаконной вырубки лесов, несанкционированного разведения костров и других нарушений;</a:t>
            </a:r>
          </a:p>
          <a:p>
            <a:pPr>
              <a:buFont typeface="Arial" panose="020B0604020202020204" pitchFamily="34" charset="0"/>
              <a:buChar char="•"/>
            </a:pPr>
            <a:r>
              <a:rPr lang="ru-RU" sz="2000" dirty="0">
                <a:solidFill>
                  <a:srgbClr val="171616"/>
                </a:solidFill>
                <a:latin typeface="Times New Roman" panose="02020603050405020304" pitchFamily="18" charset="0"/>
                <a:cs typeface="Times New Roman" panose="02020603050405020304" pitchFamily="18" charset="0"/>
              </a:rPr>
              <a:t>Мультиспектральная съёмка для контроля здоровья растений, выявления насекомых-вредителей и паразитов;</a:t>
            </a:r>
          </a:p>
          <a:p>
            <a:pPr>
              <a:buFont typeface="Arial" panose="020B0604020202020204" pitchFamily="34" charset="0"/>
              <a:buChar char="•"/>
            </a:pPr>
            <a:r>
              <a:rPr lang="ru-RU" sz="2000" dirty="0">
                <a:solidFill>
                  <a:srgbClr val="171616"/>
                </a:solidFill>
                <a:latin typeface="Times New Roman" panose="02020603050405020304" pitchFamily="18" charset="0"/>
                <a:cs typeface="Times New Roman" panose="02020603050405020304" pitchFamily="18" charset="0"/>
              </a:rPr>
              <a:t>Картографирование лесных угодий, контроль границ участков и развития леса;</a:t>
            </a:r>
          </a:p>
          <a:p>
            <a:pPr>
              <a:buFont typeface="Arial" panose="020B0604020202020204" pitchFamily="34" charset="0"/>
              <a:buChar char="•"/>
            </a:pPr>
            <a:r>
              <a:rPr lang="ru-RU" sz="2000" dirty="0">
                <a:solidFill>
                  <a:srgbClr val="171616"/>
                </a:solidFill>
                <a:latin typeface="Times New Roman" panose="02020603050405020304" pitchFamily="18" charset="0"/>
                <a:cs typeface="Times New Roman" panose="02020603050405020304" pitchFamily="18" charset="0"/>
              </a:rPr>
              <a:t>Наблюдение за редкими животными в заповедниках в видимом и термальном диапазоне, подсчёт популяции</a:t>
            </a:r>
            <a:r>
              <a:rPr lang="ru-RU" sz="2000" dirty="0">
                <a:solidFill>
                  <a:srgbClr val="171616"/>
                </a:solidFill>
                <a:latin typeface="ProximaNovaRegular"/>
              </a:rPr>
              <a:t>.</a:t>
            </a:r>
            <a:endParaRPr lang="ru-RU" sz="2000" b="0" i="0" dirty="0">
              <a:solidFill>
                <a:srgbClr val="171616"/>
              </a:solidFill>
              <a:effectLst/>
              <a:latin typeface="ProximaNovaRegular"/>
            </a:endParaRPr>
          </a:p>
        </p:txBody>
      </p:sp>
      <p:sp>
        <p:nvSpPr>
          <p:cNvPr id="4" name="Прямоугольник 3"/>
          <p:cNvSpPr/>
          <p:nvPr/>
        </p:nvSpPr>
        <p:spPr>
          <a:xfrm>
            <a:off x="3501337" y="84880"/>
            <a:ext cx="7600992" cy="584775"/>
          </a:xfrm>
          <a:prstGeom prst="rect">
            <a:avLst/>
          </a:prstGeom>
        </p:spPr>
        <p:txBody>
          <a:bodyPr wrap="none">
            <a:spAutoFit/>
          </a:bodyPr>
          <a:lstStyle/>
          <a:p>
            <a:r>
              <a:rPr lang="ru-RU" sz="3200" b="1" i="1" dirty="0">
                <a:solidFill>
                  <a:srgbClr val="6AAC91">
                    <a:lumMod val="75000"/>
                  </a:srgbClr>
                </a:solidFill>
                <a:latin typeface="Times New Roman" panose="02020603050405020304" pitchFamily="18" charset="0"/>
                <a:cs typeface="Times New Roman" panose="02020603050405020304" pitchFamily="18" charset="0"/>
              </a:rPr>
              <a:t>ИСПОЛЬЗОВАНИЕ КВАДРОКОПТЕРА </a:t>
            </a:r>
            <a:endParaRPr lang="ru-RU" sz="3200" dirty="0"/>
          </a:p>
        </p:txBody>
      </p:sp>
    </p:spTree>
    <p:extLst>
      <p:ext uri="{BB962C8B-B14F-4D97-AF65-F5344CB8AC3E}">
        <p14:creationId xmlns:p14="http://schemas.microsoft.com/office/powerpoint/2010/main" val="6548080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587061" y="250676"/>
            <a:ext cx="4787914" cy="593304"/>
          </a:xfrm>
          <a:prstGeom prst="rect">
            <a:avLst/>
          </a:prstGeom>
        </p:spPr>
        <p:txBody>
          <a:bodyPr wrap="none">
            <a:spAutoFit/>
          </a:bodyPr>
          <a:lstStyle/>
          <a:p>
            <a:pPr>
              <a:lnSpc>
                <a:spcPct val="107000"/>
              </a:lnSpc>
              <a:spcAft>
                <a:spcPts val="800"/>
              </a:spcAft>
            </a:pPr>
            <a:r>
              <a:rPr lang="ru-RU" sz="3200" b="1" i="1" dirty="0" smtClean="0">
                <a:solidFill>
                  <a:schemeClr val="accent6">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ДОМАШНЕЕ ЗАДАНИЕ</a:t>
            </a:r>
            <a:endParaRPr lang="ru-RU" sz="3200" b="1" i="1" dirty="0">
              <a:solidFill>
                <a:schemeClr val="accent6">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Прямоугольник 2"/>
          <p:cNvSpPr/>
          <p:nvPr/>
        </p:nvSpPr>
        <p:spPr>
          <a:xfrm>
            <a:off x="1587731" y="843980"/>
            <a:ext cx="9455746" cy="1607107"/>
          </a:xfrm>
          <a:prstGeom prst="rect">
            <a:avLst/>
          </a:prstGeom>
        </p:spPr>
        <p:txBody>
          <a:bodyPr wrap="square">
            <a:spAutoFit/>
          </a:bodyPr>
          <a:lstStyle/>
          <a:p>
            <a:pPr>
              <a:lnSpc>
                <a:spcPct val="107000"/>
              </a:lnSpc>
              <a:spcAft>
                <a:spcPts val="0"/>
              </a:spcAft>
            </a:pPr>
            <a:r>
              <a:rPr lang="ru-RU" sz="1400" b="1" i="1" dirty="0" smtClean="0">
                <a:solidFill>
                  <a:schemeClr val="accent6">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18 МАРТА 2024 ГОДА В РОССИИ СТАРТОВАЛА ПЯТАЯ ЕЖЕГОДНАЯ ЭКОЛОГО-ПАТРИОТИЧЕСКАЯ АКЦИЯ «САД ПАМЯТИ». ЦЕЛЬЮ АКЦИИ ЯВЛЯЕТСЯ ВЫСАДКА 27 МИЛЛИОНОВ ДЕРЕВЬЕВ, В ПАМЯТЬ О КАЖДОМ ПОГИБШЕМ В ГОДЫ ВЕЛИКОЙ ОТЕЧЕСТВЕННОЙ ВОЙНЫ. В ЧЕСТЬ 78 ЛЕТИЯ  ВЕЛИКОЙ ПОБЕДЫ</a:t>
            </a:r>
          </a:p>
          <a:p>
            <a:pPr>
              <a:lnSpc>
                <a:spcPct val="107000"/>
              </a:lnSpc>
              <a:spcAft>
                <a:spcPts val="0"/>
              </a:spcAft>
            </a:pPr>
            <a:endParaRPr lang="ru-RU" sz="1400" b="1" i="1" dirty="0" smtClean="0">
              <a:solidFill>
                <a:schemeClr val="accent6">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ru-RU" b="1"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ПРОШУ ВАС ВКЛЮЧИТЬСЯ В ЭТУ АКЦИЮ И ПОСАДИТЬ ПО ОДНОМУ ДЕРЕВУ </a:t>
            </a:r>
          </a:p>
          <a:p>
            <a:pPr>
              <a:lnSpc>
                <a:spcPct val="107000"/>
              </a:lnSpc>
              <a:spcAft>
                <a:spcPts val="0"/>
              </a:spcAft>
            </a:pPr>
            <a:r>
              <a:rPr lang="ru-RU" b="1"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ПОСАДОЧНЫЙ МАТЕРИАЛ ПРЕДСТАВИТ ТЕХНИКУМ)</a:t>
            </a:r>
            <a:endParaRPr lang="ru-RU"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Рисунок 3"/>
          <p:cNvPicPr>
            <a:picLocks noChangeAspect="1"/>
          </p:cNvPicPr>
          <p:nvPr/>
        </p:nvPicPr>
        <p:blipFill>
          <a:blip r:embed="rId2"/>
          <a:stretch>
            <a:fillRect/>
          </a:stretch>
        </p:blipFill>
        <p:spPr>
          <a:xfrm>
            <a:off x="3110365" y="2377025"/>
            <a:ext cx="6798406" cy="4392000"/>
          </a:xfrm>
          <a:prstGeom prst="rect">
            <a:avLst/>
          </a:prstGeom>
        </p:spPr>
      </p:pic>
    </p:spTree>
    <p:extLst>
      <p:ext uri="{BB962C8B-B14F-4D97-AF65-F5344CB8AC3E}">
        <p14:creationId xmlns:p14="http://schemas.microsoft.com/office/powerpoint/2010/main" val="1588046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028306" y="543661"/>
            <a:ext cx="8204661" cy="6432530"/>
          </a:xfrm>
          <a:prstGeom prst="rect">
            <a:avLst/>
          </a:prstGeom>
        </p:spPr>
        <p:txBody>
          <a:bodyPr wrap="square">
            <a:spAutoFit/>
          </a:bodyPr>
          <a:lstStyle/>
          <a:p>
            <a:pPr indent="449580" algn="just"/>
            <a:endParaRPr lang="ru-RU" sz="1400" dirty="0" smtClean="0">
              <a:solidFill>
                <a:srgbClr val="000000"/>
              </a:solidFill>
              <a:latin typeface="Times New Roman" panose="02020603050405020304" pitchFamily="18" charset="0"/>
            </a:endParaRPr>
          </a:p>
          <a:p>
            <a:pPr indent="449580" algn="ctr"/>
            <a:r>
              <a:rPr lang="ru-RU" sz="3200" b="1" i="1" dirty="0" smtClean="0">
                <a:solidFill>
                  <a:schemeClr val="accent6">
                    <a:lumMod val="75000"/>
                  </a:schemeClr>
                </a:solidFill>
                <a:latin typeface="Times New Roman" panose="02020603050405020304" pitchFamily="18" charset="0"/>
              </a:rPr>
              <a:t>РЕФЛЕКСИЯ</a:t>
            </a:r>
          </a:p>
          <a:p>
            <a:pPr indent="449580" algn="ctr"/>
            <a:endParaRPr lang="ru-RU" sz="1400" b="1" dirty="0" smtClean="0">
              <a:solidFill>
                <a:schemeClr val="accent6">
                  <a:lumMod val="75000"/>
                </a:schemeClr>
              </a:solidFill>
              <a:latin typeface="Times New Roman" panose="02020603050405020304" pitchFamily="18" charset="0"/>
            </a:endParaRPr>
          </a:p>
          <a:p>
            <a:pPr indent="449580" algn="just"/>
            <a:r>
              <a:rPr lang="ru-RU" sz="4400" dirty="0" smtClean="0">
                <a:solidFill>
                  <a:srgbClr val="000000"/>
                </a:solidFill>
                <a:latin typeface="Times New Roman" panose="02020603050405020304" pitchFamily="18" charset="0"/>
                <a:cs typeface="Times New Roman" panose="02020603050405020304" pitchFamily="18" charset="0"/>
              </a:rPr>
              <a:t>-сегодня я узнал...</a:t>
            </a:r>
          </a:p>
          <a:p>
            <a:pPr indent="449580" algn="just"/>
            <a:r>
              <a:rPr lang="ru-RU" sz="4400" dirty="0" smtClean="0">
                <a:solidFill>
                  <a:srgbClr val="000000"/>
                </a:solidFill>
                <a:latin typeface="Times New Roman" panose="02020603050405020304" pitchFamily="18" charset="0"/>
                <a:cs typeface="Times New Roman" panose="02020603050405020304" pitchFamily="18" charset="0"/>
              </a:rPr>
              <a:t>-было трудно…</a:t>
            </a:r>
          </a:p>
          <a:p>
            <a:pPr indent="449580" algn="just"/>
            <a:r>
              <a:rPr lang="ru-RU" sz="4400" dirty="0" smtClean="0">
                <a:solidFill>
                  <a:srgbClr val="000000"/>
                </a:solidFill>
                <a:latin typeface="Times New Roman" panose="02020603050405020304" pitchFamily="18" charset="0"/>
                <a:cs typeface="Times New Roman" panose="02020603050405020304" pitchFamily="18" charset="0"/>
              </a:rPr>
              <a:t>-я понял, что…</a:t>
            </a:r>
          </a:p>
          <a:p>
            <a:pPr indent="449580" algn="just"/>
            <a:r>
              <a:rPr lang="ru-RU" sz="4400" dirty="0" smtClean="0">
                <a:solidFill>
                  <a:srgbClr val="000000"/>
                </a:solidFill>
                <a:latin typeface="Times New Roman" panose="02020603050405020304" pitchFamily="18" charset="0"/>
                <a:cs typeface="Times New Roman" panose="02020603050405020304" pitchFamily="18" charset="0"/>
              </a:rPr>
              <a:t>-я научился…</a:t>
            </a:r>
          </a:p>
          <a:p>
            <a:pPr indent="449580" algn="just"/>
            <a:r>
              <a:rPr lang="ru-RU" sz="4400" dirty="0" smtClean="0">
                <a:solidFill>
                  <a:srgbClr val="000000"/>
                </a:solidFill>
                <a:latin typeface="Times New Roman" panose="02020603050405020304" pitchFamily="18" charset="0"/>
                <a:cs typeface="Times New Roman" panose="02020603050405020304" pitchFamily="18" charset="0"/>
              </a:rPr>
              <a:t>-я смог…</a:t>
            </a:r>
          </a:p>
          <a:p>
            <a:pPr indent="449580" algn="just"/>
            <a:r>
              <a:rPr lang="ru-RU" sz="4400" dirty="0" smtClean="0">
                <a:solidFill>
                  <a:srgbClr val="000000"/>
                </a:solidFill>
                <a:latin typeface="Times New Roman" panose="02020603050405020304" pitchFamily="18" charset="0"/>
                <a:cs typeface="Times New Roman" panose="02020603050405020304" pitchFamily="18" charset="0"/>
              </a:rPr>
              <a:t>-было интересно узнать, что…</a:t>
            </a:r>
          </a:p>
          <a:p>
            <a:pPr indent="449580" algn="just"/>
            <a:r>
              <a:rPr lang="ru-RU" sz="4400" dirty="0" smtClean="0">
                <a:solidFill>
                  <a:srgbClr val="000000"/>
                </a:solidFill>
                <a:latin typeface="Times New Roman" panose="02020603050405020304" pitchFamily="18" charset="0"/>
                <a:cs typeface="Times New Roman" panose="02020603050405020304" pitchFamily="18" charset="0"/>
              </a:rPr>
              <a:t>-меня удивило…</a:t>
            </a:r>
          </a:p>
          <a:p>
            <a:pPr indent="449580" algn="just"/>
            <a:r>
              <a:rPr lang="ru-RU" sz="4400" dirty="0" smtClean="0">
                <a:solidFill>
                  <a:srgbClr val="000000"/>
                </a:solidFill>
                <a:latin typeface="Times New Roman" panose="02020603050405020304" pitchFamily="18" charset="0"/>
                <a:cs typeface="Times New Roman" panose="02020603050405020304" pitchFamily="18" charset="0"/>
              </a:rPr>
              <a:t>-мне захотелось… </a:t>
            </a:r>
            <a:endParaRPr lang="ru-RU" sz="4400" b="0" i="0" dirty="0">
              <a:solidFill>
                <a:srgbClr val="00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96370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892530" y="1316033"/>
            <a:ext cx="8872451" cy="4726743"/>
          </a:xfrm>
          <a:prstGeom prst="rect">
            <a:avLst/>
          </a:prstGeom>
        </p:spPr>
        <p:txBody>
          <a:bodyPr wrap="square">
            <a:spAutoFit/>
          </a:bodyPr>
          <a:lstStyle/>
          <a:p>
            <a:pPr>
              <a:lnSpc>
                <a:spcPct val="200000"/>
              </a:lnSpc>
              <a:spcAft>
                <a:spcPts val="800"/>
              </a:spcAft>
            </a:pPr>
            <a:r>
              <a:rPr lang="ru-RU" sz="1100" dirty="0">
                <a:latin typeface="Calibri" panose="020F0502020204030204" pitchFamily="34" charset="0"/>
                <a:ea typeface="Calibri" panose="020F0502020204030204" pitchFamily="34" charset="0"/>
                <a:cs typeface="Times New Roman" panose="02020603050405020304" pitchFamily="18" charset="0"/>
              </a:rPr>
              <a:t> </a:t>
            </a:r>
            <a:r>
              <a:rPr lang="ru-RU" sz="2400" b="1" i="1" dirty="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СКРОМНАЯ РАБОТА ЛЕСОВОДА НЕСОМНЕННО СОЗДАСТ СЧАСТЬЕ ОТДАЛЁННЫМ ПОТОМКАМ.</a:t>
            </a:r>
            <a:endParaRPr lang="ru-RU" sz="2400" dirty="0">
              <a:solidFill>
                <a:schemeClr val="accent6">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a:lnSpc>
                <a:spcPct val="200000"/>
              </a:lnSpc>
              <a:spcAft>
                <a:spcPts val="800"/>
              </a:spcAft>
            </a:pPr>
            <a:r>
              <a:rPr lang="ru-RU" sz="2400" b="1" i="1" dirty="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СЛАВА ГЕРОЯ И ПОЭТА В СРАВНЕНИИ С ЗАСЛУГОЙ ЛЕСОВОДА ТУСКНЕЕТ</a:t>
            </a:r>
            <a:r>
              <a:rPr lang="ru-RU" sz="2400" b="1" i="1" dirty="0" smtClean="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a:t>
            </a:r>
          </a:p>
          <a:p>
            <a:pPr>
              <a:lnSpc>
                <a:spcPct val="200000"/>
              </a:lnSpc>
              <a:spcAft>
                <a:spcPts val="800"/>
              </a:spcAft>
            </a:pPr>
            <a:endParaRPr lang="ru-RU" sz="2400" b="1" i="1" dirty="0">
              <a:solidFill>
                <a:schemeClr val="accent6">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algn="r">
              <a:lnSpc>
                <a:spcPct val="200000"/>
              </a:lnSpc>
              <a:spcAft>
                <a:spcPts val="800"/>
              </a:spcAft>
            </a:pPr>
            <a:r>
              <a:rPr lang="ru-RU" sz="2400" b="1" i="1" dirty="0" smtClean="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Фридрих Шиллер</a:t>
            </a:r>
            <a:endParaRPr lang="ru-RU" sz="2400" dirty="0">
              <a:solidFill>
                <a:schemeClr val="accent6">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182231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2227811" y="0"/>
            <a:ext cx="8495607" cy="5146919"/>
          </a:xfrm>
          <a:prstGeom prst="rect">
            <a:avLst/>
          </a:prstGeom>
        </p:spPr>
      </p:pic>
      <p:sp>
        <p:nvSpPr>
          <p:cNvPr id="5" name="Прямоугольник 4"/>
          <p:cNvSpPr/>
          <p:nvPr/>
        </p:nvSpPr>
        <p:spPr>
          <a:xfrm>
            <a:off x="1575261" y="5146919"/>
            <a:ext cx="9800706" cy="1475404"/>
          </a:xfrm>
          <a:prstGeom prst="rect">
            <a:avLst/>
          </a:prstGeom>
        </p:spPr>
        <p:txBody>
          <a:bodyPr wrap="square">
            <a:spAutoFit/>
          </a:bodyPr>
          <a:lstStyle/>
          <a:p>
            <a:pPr algn="just">
              <a:lnSpc>
                <a:spcPct val="107000"/>
              </a:lnSpc>
              <a:spcAft>
                <a:spcPts val="800"/>
              </a:spcAft>
            </a:pPr>
            <a:r>
              <a:rPr lang="ru-RU" sz="1400" dirty="0">
                <a:latin typeface="Times New Roman" panose="02020603050405020304" pitchFamily="18" charset="0"/>
                <a:ea typeface="Times New Roman" panose="02020603050405020304" pitchFamily="18" charset="0"/>
                <a:cs typeface="Times New Roman" panose="02020603050405020304" pitchFamily="18" charset="0"/>
              </a:rPr>
              <a:t>Проблема сохранения и использования леса как природного защитного фактора на благо человека приобрела глобальный характер. Это не означает, что лес вообще не должен подвергаться рубке. Определены категории защитных лесов, полностью запретные для эксплуатации. Но значительная часть их может быть объектом хозяйственного, рационального пользования, включая получение древесины и других продуктов леса, с условием соблюдения научно обоснованного режима хозяйства, обеспечивающего сохранение и улучшение природной среды. Пользование лесом как возобновляемым ресурсом может и должно быть </a:t>
            </a:r>
            <a:r>
              <a:rPr lang="ru-RU" sz="1400" dirty="0" err="1">
                <a:latin typeface="Times New Roman" panose="02020603050405020304" pitchFamily="18" charset="0"/>
                <a:ea typeface="Times New Roman" panose="02020603050405020304" pitchFamily="18" charset="0"/>
                <a:cs typeface="Times New Roman" panose="02020603050405020304" pitchFamily="18" charset="0"/>
              </a:rPr>
              <a:t>неистощительным</a:t>
            </a:r>
            <a:r>
              <a:rPr lang="ru-RU" sz="1400" dirty="0">
                <a:latin typeface="Times New Roman" panose="02020603050405020304" pitchFamily="18" charset="0"/>
                <a:ea typeface="Times New Roman" panose="02020603050405020304" pitchFamily="18" charset="0"/>
                <a:cs typeface="Times New Roman" panose="02020603050405020304" pitchFamily="18" charset="0"/>
              </a:rPr>
              <a:t>.</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56010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126989" y="1016935"/>
            <a:ext cx="8336262" cy="5578265"/>
          </a:xfrm>
          <a:prstGeom prst="rect">
            <a:avLst/>
          </a:prstGeom>
        </p:spPr>
      </p:pic>
      <p:sp>
        <p:nvSpPr>
          <p:cNvPr id="3" name="Прямоугольник 2"/>
          <p:cNvSpPr/>
          <p:nvPr/>
        </p:nvSpPr>
        <p:spPr>
          <a:xfrm>
            <a:off x="6317197" y="432160"/>
            <a:ext cx="3903441" cy="584775"/>
          </a:xfrm>
          <a:prstGeom prst="rect">
            <a:avLst/>
          </a:prstGeom>
        </p:spPr>
        <p:txBody>
          <a:bodyPr wrap="none">
            <a:spAutoFit/>
          </a:bodyPr>
          <a:lstStyle/>
          <a:p>
            <a:pPr algn="ctr"/>
            <a:r>
              <a:rPr lang="ru-RU" sz="3200" b="1" i="1" dirty="0" smtClean="0">
                <a:solidFill>
                  <a:schemeClr val="accent6">
                    <a:lumMod val="75000"/>
                  </a:schemeClr>
                </a:solidFill>
                <a:latin typeface="Times New Roman" panose="02020603050405020304" pitchFamily="18" charset="0"/>
                <a:ea typeface="Calibri" panose="020F0502020204030204" pitchFamily="34" charset="0"/>
              </a:rPr>
              <a:t>ЭЛЕМЕНТЫ ЛЕСА </a:t>
            </a:r>
            <a:endParaRPr lang="ru-RU" sz="3200" b="1" i="1" dirty="0">
              <a:solidFill>
                <a:schemeClr val="accent6">
                  <a:lumMod val="75000"/>
                </a:schemeClr>
              </a:solidFill>
            </a:endParaRPr>
          </a:p>
        </p:txBody>
      </p:sp>
      <p:sp>
        <p:nvSpPr>
          <p:cNvPr id="4" name="Прямоугольник 3"/>
          <p:cNvSpPr/>
          <p:nvPr/>
        </p:nvSpPr>
        <p:spPr>
          <a:xfrm>
            <a:off x="460728" y="1363185"/>
            <a:ext cx="2920864" cy="1569660"/>
          </a:xfrm>
          <a:prstGeom prst="rect">
            <a:avLst/>
          </a:prstGeom>
        </p:spPr>
        <p:txBody>
          <a:bodyPr wrap="none">
            <a:spAutoFit/>
          </a:bodyPr>
          <a:lstStyle/>
          <a:p>
            <a:r>
              <a:rPr lang="ru-RU" sz="1600" b="1" dirty="0" err="1">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Древосто́й</a:t>
            </a:r>
            <a:r>
              <a:rPr lang="ru-RU" sz="1600" dirty="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endParaRPr lang="ru-RU" sz="1600" dirty="0" smtClean="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a:p>
            <a:r>
              <a:rPr lang="ru-RU" sz="1600" b="1" dirty="0" smtClean="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Подрост</a:t>
            </a:r>
          </a:p>
          <a:p>
            <a:r>
              <a:rPr lang="ru-RU" sz="1600" b="1" dirty="0" smtClean="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Подлесок</a:t>
            </a:r>
          </a:p>
          <a:p>
            <a:r>
              <a:rPr lang="ru-RU" sz="1600" b="1" dirty="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Лесная подстилка</a:t>
            </a:r>
            <a:r>
              <a:rPr lang="ru-RU" sz="1600" dirty="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endParaRPr lang="ru-RU" sz="1600" dirty="0" smtClean="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a:p>
            <a:r>
              <a:rPr lang="ru-RU" sz="1600" b="1" dirty="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Живой напочвенный покров</a:t>
            </a:r>
            <a:r>
              <a:rPr lang="ru-RU" sz="1600" dirty="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endParaRPr lang="ru-RU" sz="1600" dirty="0" smtClean="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a:p>
            <a:r>
              <a:rPr lang="ru-RU" sz="1600" b="1" dirty="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Травы</a:t>
            </a:r>
            <a:r>
              <a:rPr lang="ru-RU" sz="1600" dirty="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endParaRPr lang="ru-RU" sz="1600" dirty="0">
              <a:solidFill>
                <a:schemeClr val="accent6">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45723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995055" y="906235"/>
            <a:ext cx="8784837" cy="5709718"/>
          </a:xfrm>
          <a:prstGeom prst="rect">
            <a:avLst/>
          </a:prstGeom>
        </p:spPr>
      </p:pic>
      <p:sp>
        <p:nvSpPr>
          <p:cNvPr id="3" name="Прямоугольник 2"/>
          <p:cNvSpPr/>
          <p:nvPr/>
        </p:nvSpPr>
        <p:spPr>
          <a:xfrm>
            <a:off x="8099897" y="1219851"/>
            <a:ext cx="1820487" cy="54864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ru-RU"/>
          </a:p>
        </p:txBody>
      </p:sp>
      <p:sp>
        <p:nvSpPr>
          <p:cNvPr id="4" name="Прямоугольник 3"/>
          <p:cNvSpPr/>
          <p:nvPr/>
        </p:nvSpPr>
        <p:spPr>
          <a:xfrm>
            <a:off x="7906871" y="2082107"/>
            <a:ext cx="2111188" cy="57931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ru-RU"/>
          </a:p>
        </p:txBody>
      </p:sp>
      <p:sp>
        <p:nvSpPr>
          <p:cNvPr id="5" name="Прямоугольник 4"/>
          <p:cNvSpPr/>
          <p:nvPr/>
        </p:nvSpPr>
        <p:spPr>
          <a:xfrm>
            <a:off x="7906871" y="2884150"/>
            <a:ext cx="2206540" cy="89104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ru-RU"/>
          </a:p>
        </p:txBody>
      </p:sp>
      <p:sp>
        <p:nvSpPr>
          <p:cNvPr id="6" name="Прямоугольник 5"/>
          <p:cNvSpPr/>
          <p:nvPr/>
        </p:nvSpPr>
        <p:spPr>
          <a:xfrm>
            <a:off x="8174467" y="4040632"/>
            <a:ext cx="1870364" cy="79692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ru-RU" dirty="0"/>
          </a:p>
        </p:txBody>
      </p:sp>
      <p:sp>
        <p:nvSpPr>
          <p:cNvPr id="7" name="Прямоугольник 6"/>
          <p:cNvSpPr/>
          <p:nvPr/>
        </p:nvSpPr>
        <p:spPr>
          <a:xfrm>
            <a:off x="4060169" y="156106"/>
            <a:ext cx="4654608" cy="619272"/>
          </a:xfrm>
          <a:prstGeom prst="rect">
            <a:avLst/>
          </a:prstGeom>
        </p:spPr>
        <p:txBody>
          <a:bodyPr wrap="none">
            <a:spAutoFit/>
          </a:bodyPr>
          <a:lstStyle/>
          <a:p>
            <a:pPr>
              <a:lnSpc>
                <a:spcPct val="107000"/>
              </a:lnSpc>
              <a:spcAft>
                <a:spcPts val="800"/>
              </a:spcAft>
            </a:pP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b="1" i="1" dirty="0" smtClean="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ИГРА- ЗАКРЕПЛЕНИЕ</a:t>
            </a:r>
            <a:endParaRPr lang="ru-RU" sz="3200" b="1" i="1" dirty="0">
              <a:solidFill>
                <a:schemeClr val="accent6">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83422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448887" y="1334004"/>
            <a:ext cx="5852667" cy="4389500"/>
          </a:xfrm>
          <a:prstGeom prst="rect">
            <a:avLst/>
          </a:prstGeom>
        </p:spPr>
      </p:pic>
      <p:pic>
        <p:nvPicPr>
          <p:cNvPr id="3" name="Рисунок 2"/>
          <p:cNvPicPr>
            <a:picLocks noChangeAspect="1"/>
          </p:cNvPicPr>
          <p:nvPr/>
        </p:nvPicPr>
        <p:blipFill>
          <a:blip r:embed="rId3"/>
          <a:stretch>
            <a:fillRect/>
          </a:stretch>
        </p:blipFill>
        <p:spPr>
          <a:xfrm>
            <a:off x="6053069" y="2401438"/>
            <a:ext cx="5938019" cy="4456562"/>
          </a:xfrm>
          <a:prstGeom prst="rect">
            <a:avLst/>
          </a:prstGeom>
        </p:spPr>
      </p:pic>
      <p:sp>
        <p:nvSpPr>
          <p:cNvPr id="5" name="Прямоугольник 4"/>
          <p:cNvSpPr/>
          <p:nvPr/>
        </p:nvSpPr>
        <p:spPr>
          <a:xfrm>
            <a:off x="5447974" y="211507"/>
            <a:ext cx="5118709" cy="584775"/>
          </a:xfrm>
          <a:prstGeom prst="rect">
            <a:avLst/>
          </a:prstGeom>
        </p:spPr>
        <p:txBody>
          <a:bodyPr wrap="none">
            <a:spAutoFit/>
          </a:bodyPr>
          <a:lstStyle/>
          <a:p>
            <a:r>
              <a:rPr lang="ru-RU" sz="3200" b="1" i="1" dirty="0" smtClean="0">
                <a:solidFill>
                  <a:schemeClr val="accent6">
                    <a:lumMod val="75000"/>
                  </a:schemeClr>
                </a:solidFill>
                <a:latin typeface="Times New Roman" panose="02020603050405020304" pitchFamily="18" charset="0"/>
                <a:ea typeface="Calibri" panose="020F0502020204030204" pitchFamily="34" charset="0"/>
              </a:rPr>
              <a:t>ВОЗРАСТ  НАСАЖДЕНИЯ</a:t>
            </a:r>
            <a:endParaRPr lang="ru-RU" sz="3200" b="1" i="1" dirty="0">
              <a:solidFill>
                <a:schemeClr val="accent6">
                  <a:lumMod val="75000"/>
                </a:schemeClr>
              </a:solidFill>
            </a:endParaRPr>
          </a:p>
        </p:txBody>
      </p:sp>
    </p:spTree>
    <p:extLst>
      <p:ext uri="{BB962C8B-B14F-4D97-AF65-F5344CB8AC3E}">
        <p14:creationId xmlns:p14="http://schemas.microsoft.com/office/powerpoint/2010/main" val="30637033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223301" y="1404850"/>
            <a:ext cx="8604000" cy="3985630"/>
          </a:xfrm>
          <a:prstGeom prst="rect">
            <a:avLst/>
          </a:prstGeom>
        </p:spPr>
      </p:pic>
      <p:sp>
        <p:nvSpPr>
          <p:cNvPr id="3" name="Прямоугольник 2"/>
          <p:cNvSpPr/>
          <p:nvPr/>
        </p:nvSpPr>
        <p:spPr>
          <a:xfrm>
            <a:off x="2757055" y="5581882"/>
            <a:ext cx="6096000" cy="882806"/>
          </a:xfrm>
          <a:prstGeom prst="rect">
            <a:avLst/>
          </a:prstGeom>
        </p:spPr>
        <p:txBody>
          <a:bodyPr>
            <a:spAutoFit/>
          </a:bodyPr>
          <a:lstStyle/>
          <a:p>
            <a:pPr>
              <a:lnSpc>
                <a:spcPct val="107000"/>
              </a:lnSpc>
              <a:spcAft>
                <a:spcPts val="0"/>
              </a:spcAft>
            </a:pPr>
            <a:r>
              <a:rPr lang="ru-RU" sz="1200" b="1" i="1" dirty="0">
                <a:latin typeface="Times New Roman" panose="02020603050405020304" pitchFamily="18" charset="0"/>
                <a:ea typeface="Calibri" panose="020F0502020204030204" pitchFamily="34" charset="0"/>
                <a:cs typeface="Times New Roman" panose="02020603050405020304" pitchFamily="18" charset="0"/>
              </a:rPr>
              <a:t>Берёзовый древостой                                    Берёзовый древостой</a:t>
            </a:r>
            <a:endParaRPr lang="ru-RU" sz="1200" b="1" i="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b="1" i="1" dirty="0">
                <a:latin typeface="Times New Roman" panose="02020603050405020304" pitchFamily="18" charset="0"/>
                <a:ea typeface="Calibri" panose="020F0502020204030204" pitchFamily="34" charset="0"/>
                <a:cs typeface="Times New Roman" panose="02020603050405020304" pitchFamily="18" charset="0"/>
              </a:rPr>
              <a:t>Происхождение естественное –                   Происхождение  </a:t>
            </a:r>
            <a:r>
              <a:rPr lang="ru-RU" sz="1200" b="1" i="1" dirty="0" smtClean="0">
                <a:latin typeface="Times New Roman" panose="02020603050405020304" pitchFamily="18" charset="0"/>
                <a:ea typeface="Calibri" panose="020F0502020204030204" pitchFamily="34" charset="0"/>
                <a:cs typeface="Times New Roman" panose="02020603050405020304" pitchFamily="18" charset="0"/>
              </a:rPr>
              <a:t>искусственное </a:t>
            </a:r>
            <a:r>
              <a:rPr lang="ru-RU" sz="1200" b="1" i="1" dirty="0">
                <a:latin typeface="Times New Roman" panose="02020603050405020304" pitchFamily="18" charset="0"/>
                <a:ea typeface="Calibri" panose="020F0502020204030204" pitchFamily="34" charset="0"/>
                <a:cs typeface="Times New Roman" panose="02020603050405020304" pitchFamily="18" charset="0"/>
              </a:rPr>
              <a:t>порослевое                                                           семенное</a:t>
            </a:r>
            <a:endParaRPr lang="ru-RU" sz="1200" b="1" i="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b="1" i="1" dirty="0">
                <a:latin typeface="Times New Roman" panose="02020603050405020304" pitchFamily="18" charset="0"/>
                <a:ea typeface="Calibri" panose="020F0502020204030204" pitchFamily="34" charset="0"/>
                <a:cs typeface="Times New Roman" panose="02020603050405020304" pitchFamily="18" charset="0"/>
              </a:rPr>
              <a:t>  </a:t>
            </a:r>
            <a:endParaRPr lang="ru-RU" sz="1200" b="1"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Прямоугольник 3"/>
          <p:cNvSpPr/>
          <p:nvPr/>
        </p:nvSpPr>
        <p:spPr>
          <a:xfrm>
            <a:off x="2349731" y="444455"/>
            <a:ext cx="7182415" cy="584775"/>
          </a:xfrm>
          <a:prstGeom prst="rect">
            <a:avLst/>
          </a:prstGeom>
        </p:spPr>
        <p:txBody>
          <a:bodyPr wrap="none">
            <a:spAutoFit/>
          </a:bodyPr>
          <a:lstStyle/>
          <a:p>
            <a:r>
              <a:rPr lang="ru-RU" sz="3200" b="1" i="1" dirty="0" smtClean="0">
                <a:solidFill>
                  <a:schemeClr val="accent6">
                    <a:lumMod val="75000"/>
                  </a:schemeClr>
                </a:solidFill>
                <a:latin typeface="Times New Roman" panose="02020603050405020304" pitchFamily="18" charset="0"/>
                <a:ea typeface="Times New Roman" panose="02020603050405020304" pitchFamily="18" charset="0"/>
              </a:rPr>
              <a:t>ПРОИСХОЖДЕНИЕ НАСАЖДЕНИЯ </a:t>
            </a:r>
            <a:endParaRPr lang="ru-RU" sz="3200" b="1" i="1" dirty="0">
              <a:solidFill>
                <a:schemeClr val="accent6">
                  <a:lumMod val="75000"/>
                </a:schemeClr>
              </a:solidFill>
            </a:endParaRPr>
          </a:p>
        </p:txBody>
      </p:sp>
    </p:spTree>
    <p:extLst>
      <p:ext uri="{BB962C8B-B14F-4D97-AF65-F5344CB8AC3E}">
        <p14:creationId xmlns:p14="http://schemas.microsoft.com/office/powerpoint/2010/main" val="40938239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527249" y="265904"/>
            <a:ext cx="4974054" cy="584775"/>
          </a:xfrm>
          <a:prstGeom prst="rect">
            <a:avLst/>
          </a:prstGeom>
        </p:spPr>
        <p:txBody>
          <a:bodyPr wrap="none">
            <a:spAutoFit/>
          </a:bodyPr>
          <a:lstStyle/>
          <a:p>
            <a:r>
              <a:rPr lang="ru-RU" sz="3200" b="1" i="1" dirty="0" smtClean="0">
                <a:solidFill>
                  <a:schemeClr val="accent6">
                    <a:lumMod val="75000"/>
                  </a:schemeClr>
                </a:solidFill>
                <a:latin typeface="Times New Roman" panose="02020603050405020304" pitchFamily="18" charset="0"/>
                <a:ea typeface="Calibri" panose="020F0502020204030204" pitchFamily="34" charset="0"/>
              </a:rPr>
              <a:t>СОСТАВ НАСАЖДЕНИЯ </a:t>
            </a:r>
            <a:endParaRPr lang="ru-RU" sz="3200" b="1" i="1" dirty="0">
              <a:solidFill>
                <a:schemeClr val="accent6">
                  <a:lumMod val="75000"/>
                </a:schemeClr>
              </a:solidFill>
            </a:endParaRPr>
          </a:p>
        </p:txBody>
      </p:sp>
      <p:pic>
        <p:nvPicPr>
          <p:cNvPr id="3" name="Рисунок 2"/>
          <p:cNvPicPr>
            <a:picLocks noChangeAspect="1"/>
          </p:cNvPicPr>
          <p:nvPr/>
        </p:nvPicPr>
        <p:blipFill>
          <a:blip r:embed="rId2"/>
          <a:stretch>
            <a:fillRect/>
          </a:stretch>
        </p:blipFill>
        <p:spPr>
          <a:xfrm>
            <a:off x="2129446" y="943024"/>
            <a:ext cx="8599921" cy="5657281"/>
          </a:xfrm>
          <a:prstGeom prst="rect">
            <a:avLst/>
          </a:prstGeom>
        </p:spPr>
      </p:pic>
    </p:spTree>
    <p:extLst>
      <p:ext uri="{BB962C8B-B14F-4D97-AF65-F5344CB8AC3E}">
        <p14:creationId xmlns:p14="http://schemas.microsoft.com/office/powerpoint/2010/main" val="26345129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5741324" y="273968"/>
            <a:ext cx="6096000" cy="2618666"/>
          </a:xfrm>
          <a:prstGeom prst="rect">
            <a:avLst/>
          </a:prstGeom>
        </p:spPr>
        <p:txBody>
          <a:bodyPr>
            <a:spAutoFit/>
          </a:bodyPr>
          <a:lstStyle/>
          <a:p>
            <a:pPr algn="just">
              <a:spcAft>
                <a:spcPts val="800"/>
              </a:spcAft>
            </a:pPr>
            <a:r>
              <a:rPr lang="ru-RU" sz="1400" dirty="0">
                <a:latin typeface="Times New Roman" panose="02020603050405020304" pitchFamily="18" charset="0"/>
                <a:ea typeface="Calibri" panose="020F0502020204030204" pitchFamily="34" charset="0"/>
                <a:cs typeface="Times New Roman" panose="02020603050405020304" pitchFamily="18" charset="0"/>
              </a:rPr>
              <a:t>Вырубка деревьев на лесном участке (как написано в Лесном кодексе) - это долгая история, которая требует точного следования закону и профессионального подхода к делу. </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indent="449580" algn="just">
              <a:spcAft>
                <a:spcPts val="800"/>
              </a:spcAft>
            </a:pPr>
            <a:r>
              <a:rPr lang="ru-RU"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Перед всеми лесосечными работами в весенне-летний сезон обязательно проводятся отвод и таксация лесосеки. </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ru-RU"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Обязательно надо определить границы лесного участка (отвод лесосеки), где будут проводиться рубки ухода.</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algn="just">
              <a:spcBef>
                <a:spcPts val="450"/>
              </a:spcBef>
              <a:spcAft>
                <a:spcPts val="1500"/>
              </a:spcAft>
            </a:pPr>
            <a:r>
              <a:rPr lang="ru-RU"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При отводе лесосеки отмечаются границы участка на местности, где будет проходить вырубка деревьев., т. е. граница между делянкой и остальным лесом.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p:cNvPicPr>
            <a:picLocks noChangeAspect="1"/>
          </p:cNvPicPr>
          <p:nvPr/>
        </p:nvPicPr>
        <p:blipFill>
          <a:blip r:embed="rId2"/>
          <a:stretch>
            <a:fillRect/>
          </a:stretch>
        </p:blipFill>
        <p:spPr>
          <a:xfrm>
            <a:off x="6086080" y="3041573"/>
            <a:ext cx="5090601" cy="3816427"/>
          </a:xfrm>
          <a:prstGeom prst="rect">
            <a:avLst/>
          </a:prstGeom>
        </p:spPr>
      </p:pic>
      <p:pic>
        <p:nvPicPr>
          <p:cNvPr id="2" name="Рисунок 1"/>
          <p:cNvPicPr>
            <a:picLocks noChangeAspect="1"/>
          </p:cNvPicPr>
          <p:nvPr/>
        </p:nvPicPr>
        <p:blipFill>
          <a:blip r:embed="rId3"/>
          <a:stretch>
            <a:fillRect/>
          </a:stretch>
        </p:blipFill>
        <p:spPr>
          <a:xfrm>
            <a:off x="761084" y="454430"/>
            <a:ext cx="4752000" cy="6336000"/>
          </a:xfrm>
          <a:prstGeom prst="rect">
            <a:avLst/>
          </a:prstGeom>
        </p:spPr>
      </p:pic>
    </p:spTree>
    <p:extLst>
      <p:ext uri="{BB962C8B-B14F-4D97-AF65-F5344CB8AC3E}">
        <p14:creationId xmlns:p14="http://schemas.microsoft.com/office/powerpoint/2010/main" val="32652309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252225" y="761977"/>
            <a:ext cx="4479368" cy="5976000"/>
          </a:xfrm>
          <a:prstGeom prst="rect">
            <a:avLst/>
          </a:prstGeom>
        </p:spPr>
      </p:pic>
      <p:pic>
        <p:nvPicPr>
          <p:cNvPr id="3" name="Рисунок 2"/>
          <p:cNvPicPr>
            <a:picLocks noChangeAspect="1"/>
          </p:cNvPicPr>
          <p:nvPr/>
        </p:nvPicPr>
        <p:blipFill>
          <a:blip r:embed="rId3"/>
          <a:stretch>
            <a:fillRect/>
          </a:stretch>
        </p:blipFill>
        <p:spPr>
          <a:xfrm>
            <a:off x="6404609" y="761977"/>
            <a:ext cx="4347000" cy="5976000"/>
          </a:xfrm>
          <a:prstGeom prst="rect">
            <a:avLst/>
          </a:prstGeom>
        </p:spPr>
      </p:pic>
      <p:sp>
        <p:nvSpPr>
          <p:cNvPr id="4" name="Прямоугольник 3"/>
          <p:cNvSpPr/>
          <p:nvPr/>
        </p:nvSpPr>
        <p:spPr>
          <a:xfrm>
            <a:off x="3771156" y="208494"/>
            <a:ext cx="4167551" cy="619272"/>
          </a:xfrm>
          <a:prstGeom prst="rect">
            <a:avLst/>
          </a:prstGeom>
        </p:spPr>
        <p:txBody>
          <a:bodyPr wrap="none">
            <a:spAutoFit/>
          </a:bodyPr>
          <a:lstStyle/>
          <a:p>
            <a:pPr algn="just" fontAlgn="base">
              <a:lnSpc>
                <a:spcPct val="107000"/>
              </a:lnSpc>
              <a:spcAft>
                <a:spcPts val="0"/>
              </a:spcAft>
            </a:pPr>
            <a:r>
              <a:rPr lang="ru-RU" sz="3200" b="1" i="1" dirty="0" smtClean="0">
                <a:solidFill>
                  <a:schemeClr val="accent6">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ОТВОД ЛЕСОСЕКИ </a:t>
            </a:r>
            <a:endParaRPr lang="ru-RU" sz="3200" b="1" i="1" dirty="0">
              <a:solidFill>
                <a:schemeClr val="accent6">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54054548"/>
      </p:ext>
    </p:extLst>
  </p:cSld>
  <p:clrMapOvr>
    <a:masterClrMapping/>
  </p:clrMapOvr>
  <p:timing>
    <p:tnLst>
      <p:par>
        <p:cTn id="1" dur="indefinite" restart="never" nodeType="tmRoot"/>
      </p:par>
    </p:tnLst>
  </p:timing>
</p:sld>
</file>

<file path=ppt/theme/theme1.xml><?xml version="1.0" encoding="utf-8"?>
<a:theme xmlns:a="http://schemas.openxmlformats.org/drawingml/2006/main" name="Легкий дым">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578</TotalTime>
  <Words>466</Words>
  <Application>Microsoft Office PowerPoint</Application>
  <PresentationFormat>Широкоэкранный</PresentationFormat>
  <Paragraphs>94</Paragraphs>
  <Slides>17</Slides>
  <Notes>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17</vt:i4>
      </vt:variant>
    </vt:vector>
  </HeadingPairs>
  <TitlesOfParts>
    <vt:vector size="24" baseType="lpstr">
      <vt:lpstr>Arial</vt:lpstr>
      <vt:lpstr>Calibri</vt:lpstr>
      <vt:lpstr>Century Gothic</vt:lpstr>
      <vt:lpstr>ProximaNovaRegular</vt:lpstr>
      <vt:lpstr>Times New Roman</vt:lpstr>
      <vt:lpstr>Wingdings 3</vt:lpstr>
      <vt:lpstr>Легкий дым</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Учетная запись Майкрософт</dc:creator>
  <cp:lastModifiedBy>Пользователь</cp:lastModifiedBy>
  <cp:revision>43</cp:revision>
  <dcterms:created xsi:type="dcterms:W3CDTF">2024-04-16T18:35:18Z</dcterms:created>
  <dcterms:modified xsi:type="dcterms:W3CDTF">2024-04-18T12:03:17Z</dcterms:modified>
</cp:coreProperties>
</file>