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67" r:id="rId6"/>
    <p:sldId id="265" r:id="rId7"/>
    <p:sldId id="259" r:id="rId8"/>
    <p:sldId id="260" r:id="rId9"/>
    <p:sldId id="264" r:id="rId10"/>
    <p:sldId id="262" r:id="rId11"/>
    <p:sldId id="263" r:id="rId12"/>
  </p:sldIdLst>
  <p:sldSz cx="14630400" cy="8229600"/>
  <p:notesSz cx="8229600" cy="14630400"/>
  <p:embeddedFontLst>
    <p:embeddedFont>
      <p:font typeface="Lat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81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24148" y="1760137"/>
            <a:ext cx="6606252" cy="17843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Нейропсихологические </a:t>
            </a:r>
            <a:r>
              <a:rPr lang="en-US" sz="4450" b="1" dirty="0" err="1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приемы</a:t>
            </a: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 </a:t>
            </a:r>
            <a:endParaRPr lang="ru-RU" sz="4450" b="1" dirty="0" smtClean="0">
              <a:solidFill>
                <a:srgbClr val="282824"/>
              </a:solidFill>
              <a:latin typeface="Times New Roman" panose="02020603050405020304" pitchFamily="18" charset="0"/>
              <a:ea typeface="Lato Bold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smtClean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в </a:t>
            </a: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работе учителя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6"/>
          <p:cNvSpPr/>
          <p:nvPr/>
        </p:nvSpPr>
        <p:spPr>
          <a:xfrm>
            <a:off x="8343136" y="5377363"/>
            <a:ext cx="4920377" cy="2569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Выполнила: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 Т.В.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2400" dirty="0">
                <a:solidFill>
                  <a:srgbClr val="4A4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2400" dirty="0" smtClean="0"/>
              <a:t>КГОБУ Владивостокская КШ </a:t>
            </a:r>
            <a:r>
              <a:rPr lang="en-US" sz="2400" dirty="0" smtClean="0"/>
              <a:t>IV </a:t>
            </a:r>
            <a:r>
              <a:rPr lang="ru-RU" sz="2400" dirty="0" smtClean="0"/>
              <a:t>вида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2400" dirty="0" err="1" smtClean="0"/>
              <a:t>Г.Владивосток</a:t>
            </a:r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" y="1011614"/>
            <a:ext cx="7143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Преимущества использования нейропсихологических приемов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857256" y="32158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Успеваемость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70629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8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Повышение успеваемости к обучению</a:t>
            </a: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70832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215878"/>
            <a:ext cx="35750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Снижение тревожности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937790" y="370629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Снижение уровня стресса у учеников.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70832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668447"/>
            <a:ext cx="34746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Социальная адаптация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937790" y="615886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Улучшение коммуникативных навыков</a:t>
            </a: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96788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694140" y="5668447"/>
            <a:ext cx="29983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Мышление и речь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793790" y="615886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Способствует развитию мышления и речи</a:t>
            </a:r>
            <a:r>
              <a:rPr lang="en-US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633" y="596788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78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5333" y="3464838"/>
            <a:ext cx="13119735" cy="1348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ru-RU" sz="4200" b="1" dirty="0" smtClean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Спасибо за внимание!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96146" y="5519544"/>
            <a:ext cx="485537" cy="48553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14" name="Text 11"/>
          <p:cNvSpPr/>
          <p:nvPr/>
        </p:nvSpPr>
        <p:spPr>
          <a:xfrm>
            <a:off x="1849673" y="5506697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Ссылки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72150" y="6364122"/>
            <a:ext cx="5750719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В ТГ</a:t>
            </a: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НейроМиша</a:t>
            </a: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и Мама;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        Шамиль Ахмадулин</a:t>
            </a:r>
          </a:p>
          <a:p>
            <a:pPr marL="0" indent="0" algn="l">
              <a:lnSpc>
                <a:spcPts val="27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6685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Нейропсихологические приемы в работе учителя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3933349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Нейропсихология помогает понять развитие ребенка. Она изучает связь между мозгом, когнитивными функциями и обучением. Многие дети испытывают трудности в обучении из-за нейропсихологических факторов. Например, дислексия или СДВГ</a:t>
            </a:r>
            <a:r>
              <a:rPr lang="en-US" sz="175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56440" y="6365915"/>
            <a:ext cx="268426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56549" y="599660"/>
            <a:ext cx="123170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2536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2584" y="2353547"/>
            <a:ext cx="7315200" cy="4702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плохо </a:t>
            </a: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запоминает 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может 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сосредоточиться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плохо себя 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контролирует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медленно 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читает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неловок в движениях,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истощен (нет энергии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пишет </a:t>
            </a: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буквы 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зеркально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навязчивые 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макро- или </a:t>
            </a:r>
            <a:r>
              <a:rPr lang="ru-RU" sz="2800" dirty="0" err="1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микропочерком</a:t>
            </a:r>
            <a:endParaRPr lang="ru-RU" sz="2800" dirty="0" smtClean="0">
              <a:solidFill>
                <a:srgbClr val="262A3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аблюдается задержка развития речи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656" y="633932"/>
            <a:ext cx="8101128" cy="1441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525"/>
              </a:spcAft>
            </a:pPr>
            <a:r>
              <a:rPr lang="ru-RU" sz="4000" b="1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нейропсихологических </a:t>
            </a:r>
          </a:p>
          <a:p>
            <a:pPr algn="ctr">
              <a:lnSpc>
                <a:spcPct val="107000"/>
              </a:lnSpc>
              <a:spcAft>
                <a:spcPts val="525"/>
              </a:spcAft>
            </a:pPr>
            <a:r>
              <a:rPr lang="ru-RU" sz="4000" b="1" dirty="0" smtClean="0">
                <a:solidFill>
                  <a:srgbClr val="262A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Развитие внимания и концентрации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334363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Таблицы Шульте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530906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Тренировка переключения внимания. Увеличение скорости </a:t>
            </a:r>
            <a:r>
              <a:rPr lang="en-US" sz="2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обработки.</a:t>
            </a:r>
            <a:endParaRPr lang="en-US" sz="2400" dirty="0"/>
          </a:p>
        </p:txBody>
      </p:sp>
      <p:sp>
        <p:nvSpPr>
          <p:cNvPr id="8" name="Shape 4"/>
          <p:cNvSpPr/>
          <p:nvPr/>
        </p:nvSpPr>
        <p:spPr>
          <a:xfrm>
            <a:off x="4685467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537" y="3343632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515095" y="36711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Развитие концентрации, снижение импульсивности</a:t>
            </a:r>
            <a:r>
              <a:rPr lang="en-US" sz="2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2400" dirty="0"/>
          </a:p>
        </p:txBody>
      </p:sp>
      <p:sp>
        <p:nvSpPr>
          <p:cNvPr id="12" name="Shape 7"/>
          <p:cNvSpPr/>
          <p:nvPr/>
        </p:nvSpPr>
        <p:spPr>
          <a:xfrm>
            <a:off x="7937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5767626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725120"/>
            <a:ext cx="49432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Кинезиологические упражнения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5309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Активация межполушарного взаимодействия. Улучшение координации</a:t>
            </a: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81" y="1261204"/>
            <a:ext cx="5894098" cy="4788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60" y="1608083"/>
            <a:ext cx="10058400" cy="5948600"/>
          </a:xfrm>
          <a:prstGeom prst="rect">
            <a:avLst/>
          </a:prstGeom>
        </p:spPr>
      </p:pic>
      <p:sp>
        <p:nvSpPr>
          <p:cNvPr id="3" name="Text 8"/>
          <p:cNvSpPr/>
          <p:nvPr/>
        </p:nvSpPr>
        <p:spPr>
          <a:xfrm>
            <a:off x="4925748" y="794258"/>
            <a:ext cx="49432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3600" b="1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Деформированный текст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2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b="1" dirty="0" err="1" smtClean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Кинезиологические</a:t>
            </a:r>
            <a:r>
              <a:rPr lang="ru-RU" sz="4450" b="1" dirty="0" smtClean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        упражнения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5309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927800" y="4248081"/>
            <a:ext cx="4627443" cy="507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Тренир</a:t>
            </a: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уют</a:t>
            </a:r>
            <a:r>
              <a:rPr lang="en-US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память и </a:t>
            </a:r>
            <a:r>
              <a:rPr lang="en-US" sz="28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переключени</a:t>
            </a: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е</a:t>
            </a:r>
            <a:r>
              <a:rPr lang="en-US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внимания</a:t>
            </a: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1020604" y="332013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41" y="3342203"/>
            <a:ext cx="340162" cy="4252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927800" y="3301127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Способствуют </a:t>
            </a:r>
            <a:r>
              <a:rPr lang="en-US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активации </a:t>
            </a:r>
            <a:r>
              <a:rPr lang="en-US" sz="28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межполушарного</a:t>
            </a:r>
            <a:r>
              <a:rPr lang="en-US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взаимодействия</a:t>
            </a: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у</a:t>
            </a:r>
            <a:r>
              <a:rPr lang="en-US" sz="28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лучшени</a:t>
            </a: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ю</a:t>
            </a:r>
            <a:r>
              <a:rPr lang="en-US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координации.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44" y="5288046"/>
            <a:ext cx="340162" cy="425291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927799" y="5137788"/>
            <a:ext cx="6819305" cy="113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50"/>
              </a:lnSpc>
            </a:pPr>
            <a:r>
              <a:rPr lang="ru-RU" sz="2800" i="1" u="sng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Примеры заданий:</a:t>
            </a:r>
          </a:p>
          <a:p>
            <a:pPr marL="285750" indent="-285750" algn="l">
              <a:lnSpc>
                <a:spcPts val="2850"/>
              </a:lnSpc>
              <a:buFontTx/>
              <a:buChar char="-"/>
            </a:pP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Ухо-нос</a:t>
            </a:r>
          </a:p>
          <a:p>
            <a:pPr marL="285750" indent="-285750" algn="l">
              <a:lnSpc>
                <a:spcPts val="2850"/>
              </a:lnSpc>
              <a:buFontTx/>
              <a:buChar char="-"/>
            </a:pP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Кулак-ребро-ладонь</a:t>
            </a:r>
          </a:p>
          <a:p>
            <a:pPr marL="285750" indent="-285750" algn="l">
              <a:lnSpc>
                <a:spcPts val="2850"/>
              </a:lnSpc>
              <a:buFontTx/>
              <a:buChar char="-"/>
            </a:pPr>
            <a:r>
              <a:rPr lang="ru-RU" sz="2800" dirty="0" smtClean="0">
                <a:solidFill>
                  <a:srgbClr val="4A4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</a:t>
            </a:r>
          </a:p>
          <a:p>
            <a:pPr marL="285750" indent="-285750" algn="l">
              <a:lnSpc>
                <a:spcPts val="2850"/>
              </a:lnSpc>
              <a:buFontTx/>
              <a:buChar char="-"/>
            </a:pPr>
            <a:endParaRPr lang="en-US" dirty="0">
              <a:latin typeface="La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4" y="602772"/>
            <a:ext cx="4107048" cy="7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75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638" y="3144560"/>
            <a:ext cx="9570006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Улучшение памяти и запоминания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38" y="4134207"/>
            <a:ext cx="515422" cy="51542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43157" y="4098131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Метод ассоциаций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443157" y="4544020"/>
            <a:ext cx="12465606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Создание ярких образов. Связывание новой информации с известной</a:t>
            </a: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38" y="5528548"/>
            <a:ext cx="515422" cy="51542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43157" y="5492472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Метод Цицерона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443157" y="5938361"/>
            <a:ext cx="12465606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Визуализация маршрута. Размещение информации в точках</a:t>
            </a: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38" y="6922889"/>
            <a:ext cx="515422" cy="51542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43157" y="6886813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Сенсорные каналы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443157" y="7332702"/>
            <a:ext cx="12465606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Зрение, слух, тактильные ощущения. Для улучшения запоминания</a:t>
            </a: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7338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Развитие речи и мышления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131106"/>
            <a:ext cx="3664863" cy="2191345"/>
          </a:xfrm>
          <a:prstGeom prst="roundRect">
            <a:avLst>
              <a:gd name="adj" fmla="val 1553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3579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Игры в слова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07004" y="3848338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"Города"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507004" y="4290536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"Ассоциации"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507004" y="4732734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"Крокодил"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71867" y="3131106"/>
            <a:ext cx="3664863" cy="2191345"/>
          </a:xfrm>
          <a:prstGeom prst="roundRect">
            <a:avLst>
              <a:gd name="adj" fmla="val 1553"/>
            </a:avLst>
          </a:prstGeom>
          <a:solidFill>
            <a:srgbClr val="E5DFD2"/>
          </a:solidFill>
          <a:ln/>
        </p:spPr>
      </p:sp>
      <p:sp>
        <p:nvSpPr>
          <p:cNvPr id="10" name="Text 7"/>
          <p:cNvSpPr/>
          <p:nvPr/>
        </p:nvSpPr>
        <p:spPr>
          <a:xfrm>
            <a:off x="10398681" y="3357920"/>
            <a:ext cx="29045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Логические задачи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398681" y="3848338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Решение логических задач и </a:t>
            </a:r>
            <a:r>
              <a:rPr lang="en-US" sz="2400" dirty="0" err="1" smtClean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головоломок</a:t>
            </a:r>
            <a:r>
              <a:rPr lang="en-US" sz="240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112621" y="13633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 smtClean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Логические задачи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507004" y="33579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6507004" y="4732734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50"/>
              </a:lnSpc>
              <a:buSzPct val="100000"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507004" y="626649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0" y="801336"/>
            <a:ext cx="6858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244</Words>
  <Application>Microsoft Office PowerPoint</Application>
  <PresentationFormat>Произвольный</PresentationFormat>
  <Paragraphs>73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Lato Bold</vt:lpstr>
      <vt:lpstr>Arial</vt:lpstr>
      <vt:lpstr>Symbol</vt:lpstr>
      <vt:lpstr>Lato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10106926</cp:lastModifiedBy>
  <cp:revision>22</cp:revision>
  <dcterms:created xsi:type="dcterms:W3CDTF">2025-03-21T06:00:27Z</dcterms:created>
  <dcterms:modified xsi:type="dcterms:W3CDTF">2025-06-15T23:12:14Z</dcterms:modified>
</cp:coreProperties>
</file>