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2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821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53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25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583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16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584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50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567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28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362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F5C65-005B-4D87-BD35-95EA8911E1D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43A72-D8F2-4DFE-8524-F68832123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91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332656"/>
            <a:ext cx="8640960" cy="63367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4406900"/>
            <a:ext cx="4281735" cy="822300"/>
          </a:xfrm>
        </p:spPr>
        <p:txBody>
          <a:bodyPr>
            <a:normAutofit/>
          </a:bodyPr>
          <a:lstStyle/>
          <a:p>
            <a:r>
              <a:rPr lang="ru-RU" sz="2000" b="0" i="1" dirty="0" smtClean="0">
                <a:solidFill>
                  <a:srgbClr val="0070C0"/>
                </a:solidFill>
              </a:rPr>
              <a:t>Родионова С.Ю., </a:t>
            </a:r>
            <a:br>
              <a:rPr lang="ru-RU" sz="2000" b="0" i="1" dirty="0" smtClean="0">
                <a:solidFill>
                  <a:srgbClr val="0070C0"/>
                </a:solidFill>
              </a:rPr>
            </a:br>
            <a:r>
              <a:rPr lang="ru-RU" sz="1400" b="0" i="1" dirty="0" smtClean="0">
                <a:solidFill>
                  <a:srgbClr val="0070C0"/>
                </a:solidFill>
              </a:rPr>
              <a:t>учитель географии</a:t>
            </a:r>
            <a:endParaRPr lang="ru-RU" sz="1400" b="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843808" y="692697"/>
            <a:ext cx="5544616" cy="2592287"/>
          </a:xfrm>
        </p:spPr>
        <p:txBody>
          <a:bodyPr>
            <a:noAutofit/>
          </a:bodyPr>
          <a:lstStyle/>
          <a:p>
            <a:r>
              <a:rPr lang="ru-RU" sz="5400" i="1" dirty="0" smtClean="0">
                <a:solidFill>
                  <a:srgbClr val="0070C0"/>
                </a:solidFill>
              </a:rPr>
              <a:t>Западная Сибирь</a:t>
            </a:r>
          </a:p>
          <a:p>
            <a:pPr algn="ctr"/>
            <a:r>
              <a:rPr lang="ru-RU" sz="4400" i="1" dirty="0" smtClean="0">
                <a:solidFill>
                  <a:srgbClr val="0070C0"/>
                </a:solidFill>
              </a:rPr>
              <a:t>(ХМАО-Югра)</a:t>
            </a:r>
            <a:endParaRPr lang="ru-RU" sz="4400" i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78974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564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1" y="260648"/>
            <a:ext cx="8640960" cy="63367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1" y="4797150"/>
            <a:ext cx="4752528" cy="432049"/>
          </a:xfrm>
        </p:spPr>
        <p:txBody>
          <a:bodyPr>
            <a:noAutofit/>
          </a:bodyPr>
          <a:lstStyle/>
          <a:p>
            <a:pPr algn="ctr"/>
            <a:endParaRPr lang="ru-RU" sz="600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843808" y="692697"/>
            <a:ext cx="5904656" cy="4536502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1"/>
                </a:solidFill>
              </a:rPr>
              <a:t>Это второй город по численности населения в ХМАО, который постоянно соперничает с Сургутом за право именоваться неофициальной столицей Югры. Недалеко от города находится самое большое озеро округа, упомянутое в задании </a:t>
            </a:r>
            <a:r>
              <a:rPr lang="ru-RU" sz="3200" dirty="0" smtClean="0">
                <a:solidFill>
                  <a:schemeClr val="accent1"/>
                </a:solidFill>
              </a:rPr>
              <a:t>7. </a:t>
            </a:r>
          </a:p>
          <a:p>
            <a:r>
              <a:rPr lang="ru-RU" sz="3200" i="1" dirty="0" smtClean="0">
                <a:solidFill>
                  <a:schemeClr val="accent1"/>
                </a:solidFill>
              </a:rPr>
              <a:t>(Нижневартовск)</a:t>
            </a:r>
            <a:endParaRPr lang="ru-RU" sz="3200" i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59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1" y="260648"/>
            <a:ext cx="8640960" cy="63367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1" y="4406900"/>
            <a:ext cx="4752528" cy="822300"/>
          </a:xfrm>
        </p:spPr>
        <p:txBody>
          <a:bodyPr>
            <a:noAutofit/>
          </a:bodyPr>
          <a:lstStyle/>
          <a:p>
            <a:pPr algn="ctr"/>
            <a:endParaRPr lang="ru-RU" sz="600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843808" y="692697"/>
            <a:ext cx="5904656" cy="2664295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solidFill>
                  <a:schemeClr val="accent1"/>
                </a:solidFill>
              </a:rPr>
              <a:t>Как называется самое большое по площади болото Западной Сибири? </a:t>
            </a:r>
            <a:endParaRPr lang="ru-RU" sz="3200" dirty="0" smtClean="0">
              <a:solidFill>
                <a:schemeClr val="accent1"/>
              </a:solidFill>
            </a:endParaRPr>
          </a:p>
          <a:p>
            <a:pPr algn="just"/>
            <a:r>
              <a:rPr lang="ru-RU" sz="3200" i="1" dirty="0" smtClean="0">
                <a:solidFill>
                  <a:schemeClr val="accent1"/>
                </a:solidFill>
              </a:rPr>
              <a:t>(Васюганское)</a:t>
            </a:r>
            <a:endParaRPr lang="ru-RU" sz="3200" i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01" y="619017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857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70396" y="520788"/>
            <a:ext cx="8640960" cy="586054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4406900"/>
            <a:ext cx="4281735" cy="822300"/>
          </a:xfrm>
        </p:spPr>
        <p:txBody>
          <a:bodyPr>
            <a:noAutofit/>
          </a:bodyPr>
          <a:lstStyle/>
          <a:p>
            <a:pPr algn="ctr"/>
            <a:r>
              <a:rPr lang="ru-RU" sz="6000" i="1" dirty="0" smtClean="0">
                <a:solidFill>
                  <a:srgbClr val="0070C0"/>
                </a:solidFill>
              </a:rPr>
              <a:t/>
            </a:r>
            <a:br>
              <a:rPr lang="ru-RU" sz="6000" i="1" dirty="0" smtClean="0">
                <a:solidFill>
                  <a:srgbClr val="0070C0"/>
                </a:solidFill>
              </a:rPr>
            </a:br>
            <a:r>
              <a:rPr lang="ru-RU" sz="6000" i="1" dirty="0">
                <a:solidFill>
                  <a:srgbClr val="0070C0"/>
                </a:solidFill>
              </a:rPr>
              <a:t/>
            </a:r>
            <a:br>
              <a:rPr lang="ru-RU" sz="6000" i="1" dirty="0">
                <a:solidFill>
                  <a:srgbClr val="0070C0"/>
                </a:solidFill>
              </a:rPr>
            </a:br>
            <a:endParaRPr lang="ru-RU" sz="600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267744" y="908720"/>
            <a:ext cx="6552728" cy="3960440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Ненцы называли ее 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Саля–ям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означает «Мысовая река», ханты и манси дали ей название «Ас», что означает «Большая река». Селькупы называли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Квай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значит «Крупная река». </a:t>
            </a:r>
            <a:endParaRPr lang="ru-RU" sz="32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(Обь)</a:t>
            </a:r>
            <a:endParaRPr lang="ru-RU" sz="3200" dirty="0"/>
          </a:p>
          <a:p>
            <a:endParaRPr lang="ru-RU" sz="3200" i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15739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766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88091"/>
            <a:ext cx="8640960" cy="63367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4406900"/>
            <a:ext cx="4281735" cy="822300"/>
          </a:xfrm>
        </p:spPr>
        <p:txBody>
          <a:bodyPr>
            <a:noAutofit/>
          </a:bodyPr>
          <a:lstStyle/>
          <a:p>
            <a:pPr algn="ctr"/>
            <a:endParaRPr lang="ru-RU" sz="600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987824" y="692697"/>
            <a:ext cx="5616624" cy="2664295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solidFill>
                  <a:schemeClr val="accent1"/>
                </a:solidFill>
              </a:rPr>
              <a:t>Эта река – самая длинная </a:t>
            </a:r>
            <a:r>
              <a:rPr lang="ru-RU" sz="3200" dirty="0" smtClean="0">
                <a:solidFill>
                  <a:schemeClr val="accent1"/>
                </a:solidFill>
              </a:rPr>
              <a:t>река- </a:t>
            </a:r>
            <a:r>
              <a:rPr lang="ru-RU" sz="3200" dirty="0">
                <a:solidFill>
                  <a:schemeClr val="accent1"/>
                </a:solidFill>
              </a:rPr>
              <a:t>приток в мире главной реки Западной </a:t>
            </a:r>
            <a:r>
              <a:rPr lang="ru-RU" sz="3200" dirty="0" smtClean="0">
                <a:solidFill>
                  <a:schemeClr val="accent1"/>
                </a:solidFill>
              </a:rPr>
              <a:t>Сибири. </a:t>
            </a:r>
          </a:p>
          <a:p>
            <a:pPr algn="just"/>
            <a:r>
              <a:rPr lang="ru-RU" sz="3200" i="1" dirty="0" smtClean="0">
                <a:solidFill>
                  <a:schemeClr val="accent1"/>
                </a:solidFill>
              </a:rPr>
              <a:t>(Иртыш)</a:t>
            </a:r>
            <a:endParaRPr lang="ru-RU" sz="3200" i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72" y="404664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175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332656"/>
            <a:ext cx="8640960" cy="63367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4406900"/>
            <a:ext cx="4281735" cy="822300"/>
          </a:xfrm>
        </p:spPr>
        <p:txBody>
          <a:bodyPr>
            <a:noAutofit/>
          </a:bodyPr>
          <a:lstStyle/>
          <a:p>
            <a:pPr algn="ctr"/>
            <a:endParaRPr lang="ru-RU" sz="600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75856" y="692697"/>
            <a:ext cx="5218856" cy="3384375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solidFill>
                  <a:schemeClr val="accent1"/>
                </a:solidFill>
              </a:rPr>
              <a:t>Название этого моря </a:t>
            </a:r>
            <a:r>
              <a:rPr lang="ru-RU" sz="3200" dirty="0" smtClean="0">
                <a:solidFill>
                  <a:schemeClr val="accent1"/>
                </a:solidFill>
              </a:rPr>
              <a:t>происходит </a:t>
            </a:r>
            <a:r>
              <a:rPr lang="ru-RU" sz="3200" dirty="0">
                <a:solidFill>
                  <a:schemeClr val="accent1"/>
                </a:solidFill>
              </a:rPr>
              <a:t>от названия реки Кара. Одно из самых холодных морей России. Является устьем главной реки </a:t>
            </a:r>
            <a:r>
              <a:rPr lang="ru-RU" sz="3200" dirty="0" smtClean="0">
                <a:solidFill>
                  <a:schemeClr val="accent1"/>
                </a:solidFill>
              </a:rPr>
              <a:t>округа. </a:t>
            </a:r>
          </a:p>
          <a:p>
            <a:pPr algn="just"/>
            <a:r>
              <a:rPr lang="ru-RU" sz="3200" i="1" dirty="0" smtClean="0">
                <a:solidFill>
                  <a:schemeClr val="accent1"/>
                </a:solidFill>
              </a:rPr>
              <a:t>(Карское)</a:t>
            </a:r>
            <a:endParaRPr lang="ru-RU" sz="3200" i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8057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332656"/>
            <a:ext cx="8640960" cy="63367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4406900"/>
            <a:ext cx="4281735" cy="822300"/>
          </a:xfrm>
        </p:spPr>
        <p:txBody>
          <a:bodyPr>
            <a:noAutofit/>
          </a:bodyPr>
          <a:lstStyle/>
          <a:p>
            <a:pPr algn="ctr"/>
            <a:endParaRPr lang="ru-RU" sz="600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75856" y="836712"/>
            <a:ext cx="5218856" cy="468052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1"/>
                </a:solidFill>
              </a:rPr>
              <a:t>Равнина, равнина,</a:t>
            </a:r>
            <a:br>
              <a:rPr lang="ru-RU" sz="3200" dirty="0">
                <a:solidFill>
                  <a:schemeClr val="accent1"/>
                </a:solidFill>
              </a:rPr>
            </a:br>
            <a:r>
              <a:rPr lang="ru-RU" sz="3200" dirty="0">
                <a:solidFill>
                  <a:schemeClr val="accent1"/>
                </a:solidFill>
              </a:rPr>
              <a:t>Ни яра, ни пади,</a:t>
            </a:r>
            <a:br>
              <a:rPr lang="ru-RU" sz="3200" dirty="0">
                <a:solidFill>
                  <a:schemeClr val="accent1"/>
                </a:solidFill>
              </a:rPr>
            </a:br>
            <a:r>
              <a:rPr lang="ru-RU" sz="3200" dirty="0">
                <a:solidFill>
                  <a:schemeClr val="accent1"/>
                </a:solidFill>
              </a:rPr>
              <a:t>Равнина на север,</a:t>
            </a:r>
            <a:br>
              <a:rPr lang="ru-RU" sz="3200" dirty="0">
                <a:solidFill>
                  <a:schemeClr val="accent1"/>
                </a:solidFill>
              </a:rPr>
            </a:br>
            <a:r>
              <a:rPr lang="ru-RU" sz="3200" dirty="0">
                <a:solidFill>
                  <a:schemeClr val="accent1"/>
                </a:solidFill>
              </a:rPr>
              <a:t>Равнина на юг,</a:t>
            </a:r>
            <a:br>
              <a:rPr lang="ru-RU" sz="3200" dirty="0">
                <a:solidFill>
                  <a:schemeClr val="accent1"/>
                </a:solidFill>
              </a:rPr>
            </a:br>
            <a:r>
              <a:rPr lang="ru-RU" sz="3200" dirty="0">
                <a:solidFill>
                  <a:schemeClr val="accent1"/>
                </a:solidFill>
              </a:rPr>
              <a:t>Как будто гористую землю разгладил</a:t>
            </a:r>
            <a:br>
              <a:rPr lang="ru-RU" sz="3200" dirty="0">
                <a:solidFill>
                  <a:schemeClr val="accent1"/>
                </a:solidFill>
              </a:rPr>
            </a:br>
            <a:r>
              <a:rPr lang="ru-RU" sz="3200" dirty="0">
                <a:solidFill>
                  <a:schemeClr val="accent1"/>
                </a:solidFill>
              </a:rPr>
              <a:t>Какой-то гигантский </a:t>
            </a:r>
            <a:r>
              <a:rPr lang="ru-RU" sz="3200" dirty="0" smtClean="0">
                <a:solidFill>
                  <a:schemeClr val="accent1"/>
                </a:solidFill>
              </a:rPr>
              <a:t>утюг.</a:t>
            </a:r>
          </a:p>
          <a:p>
            <a:r>
              <a:rPr lang="ru-RU" sz="3200" dirty="0" smtClean="0">
                <a:solidFill>
                  <a:schemeClr val="accent1"/>
                </a:solidFill>
              </a:rPr>
              <a:t>(Западно-Сибирская равнина)</a:t>
            </a:r>
            <a:endParaRPr lang="ru-RU" sz="3200" dirty="0"/>
          </a:p>
          <a:p>
            <a:endParaRPr lang="ru-RU" sz="3200" i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85" y="814521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665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329828"/>
            <a:ext cx="8640960" cy="63367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4406900"/>
            <a:ext cx="4281735" cy="822300"/>
          </a:xfrm>
        </p:spPr>
        <p:txBody>
          <a:bodyPr>
            <a:noAutofit/>
          </a:bodyPr>
          <a:lstStyle/>
          <a:p>
            <a:pPr algn="ctr"/>
            <a:endParaRPr lang="ru-RU" sz="600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75856" y="692697"/>
            <a:ext cx="5218856" cy="2808311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solidFill>
                  <a:schemeClr val="accent1"/>
                </a:solidFill>
              </a:rPr>
              <a:t>В переводе с хантыйского название этого города означает «рыбное </a:t>
            </a:r>
            <a:r>
              <a:rPr lang="ru-RU" sz="3200" dirty="0" smtClean="0">
                <a:solidFill>
                  <a:schemeClr val="accent1"/>
                </a:solidFill>
              </a:rPr>
              <a:t>место». </a:t>
            </a:r>
          </a:p>
          <a:p>
            <a:pPr algn="just"/>
            <a:r>
              <a:rPr lang="ru-RU" sz="3200" i="1" dirty="0" smtClean="0">
                <a:solidFill>
                  <a:schemeClr val="accent1"/>
                </a:solidFill>
              </a:rPr>
              <a:t>(Сургут)</a:t>
            </a:r>
            <a:endParaRPr lang="ru-RU" sz="3200" i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766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1" y="260648"/>
            <a:ext cx="8640960" cy="63367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1" y="4406900"/>
            <a:ext cx="4752528" cy="822300"/>
          </a:xfrm>
        </p:spPr>
        <p:txBody>
          <a:bodyPr>
            <a:noAutofit/>
          </a:bodyPr>
          <a:lstStyle/>
          <a:p>
            <a:pPr algn="ctr"/>
            <a:endParaRPr lang="ru-RU" sz="600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843808" y="692697"/>
            <a:ext cx="5904656" cy="2232247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1"/>
                </a:solidFill>
              </a:rPr>
              <a:t>Этот город является административным центром ХМАО- </a:t>
            </a:r>
            <a:r>
              <a:rPr lang="ru-RU" sz="3200" dirty="0" smtClean="0">
                <a:solidFill>
                  <a:schemeClr val="accent1"/>
                </a:solidFill>
              </a:rPr>
              <a:t>Югра. </a:t>
            </a:r>
            <a:r>
              <a:rPr lang="ru-RU" sz="3200" i="1" dirty="0">
                <a:solidFill>
                  <a:schemeClr val="accent1"/>
                </a:solidFill>
              </a:rPr>
              <a:t> </a:t>
            </a:r>
            <a:endParaRPr lang="ru-RU" sz="3200" i="1" dirty="0" smtClean="0">
              <a:solidFill>
                <a:schemeClr val="accent1"/>
              </a:solidFill>
            </a:endParaRPr>
          </a:p>
          <a:p>
            <a:r>
              <a:rPr lang="ru-RU" sz="3200" i="1" dirty="0" smtClean="0">
                <a:solidFill>
                  <a:schemeClr val="accent1"/>
                </a:solidFill>
              </a:rPr>
              <a:t>(Ханты-Мансийск)</a:t>
            </a:r>
            <a:endParaRPr lang="ru-RU" sz="3200" i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17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1" y="260648"/>
            <a:ext cx="8640960" cy="63367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1" y="4406900"/>
            <a:ext cx="4752528" cy="822300"/>
          </a:xfrm>
        </p:spPr>
        <p:txBody>
          <a:bodyPr>
            <a:noAutofit/>
          </a:bodyPr>
          <a:lstStyle/>
          <a:p>
            <a:pPr algn="ctr"/>
            <a:endParaRPr lang="ru-RU" sz="600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843808" y="692697"/>
            <a:ext cx="5904656" cy="4248471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1"/>
                </a:solidFill>
              </a:rPr>
              <a:t>В переводе с хантыйского языка это озеро означает «мертвое озеро», «худая вода». Также называется нефтяное месторождение- самое крупное месторождение Западной Сибири. </a:t>
            </a:r>
            <a:r>
              <a:rPr lang="ru-RU" sz="3200" i="1" dirty="0">
                <a:solidFill>
                  <a:schemeClr val="accent1"/>
                </a:solidFill>
              </a:rPr>
              <a:t> </a:t>
            </a:r>
            <a:endParaRPr lang="ru-RU" sz="3200" i="1" dirty="0" smtClean="0">
              <a:solidFill>
                <a:schemeClr val="accent1"/>
              </a:solidFill>
            </a:endParaRPr>
          </a:p>
          <a:p>
            <a:r>
              <a:rPr lang="ru-RU" sz="3200" i="1" dirty="0" smtClean="0">
                <a:solidFill>
                  <a:schemeClr val="accent1"/>
                </a:solidFill>
              </a:rPr>
              <a:t>(</a:t>
            </a:r>
            <a:r>
              <a:rPr lang="ru-RU" sz="3200" i="1" dirty="0" err="1" smtClean="0">
                <a:solidFill>
                  <a:schemeClr val="accent1"/>
                </a:solidFill>
              </a:rPr>
              <a:t>Самотлорское</a:t>
            </a:r>
            <a:r>
              <a:rPr lang="ru-RU" sz="3200" i="1" dirty="0" smtClean="0">
                <a:solidFill>
                  <a:schemeClr val="accent1"/>
                </a:solidFill>
              </a:rPr>
              <a:t>)</a:t>
            </a:r>
          </a:p>
          <a:p>
            <a:endParaRPr lang="ru-RU" sz="3200" i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05" y="687274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9108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1" y="260648"/>
            <a:ext cx="8640960" cy="63367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1" y="4406900"/>
            <a:ext cx="4752528" cy="822300"/>
          </a:xfrm>
        </p:spPr>
        <p:txBody>
          <a:bodyPr>
            <a:noAutofit/>
          </a:bodyPr>
          <a:lstStyle/>
          <a:p>
            <a:pPr algn="ctr"/>
            <a:endParaRPr lang="ru-RU" sz="6000" i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843808" y="692697"/>
            <a:ext cx="5904656" cy="2952327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1"/>
                </a:solidFill>
              </a:rPr>
              <a:t>Эти две реки не протекают в нашем округе, но именно со слияния этих рек начинается </a:t>
            </a:r>
            <a:r>
              <a:rPr lang="ru-RU" sz="3200" dirty="0" smtClean="0">
                <a:solidFill>
                  <a:schemeClr val="accent1"/>
                </a:solidFill>
              </a:rPr>
              <a:t>Обь.</a:t>
            </a:r>
          </a:p>
          <a:p>
            <a:r>
              <a:rPr lang="ru-RU" sz="3200" i="1" dirty="0" smtClean="0">
                <a:solidFill>
                  <a:schemeClr val="accent1"/>
                </a:solidFill>
              </a:rPr>
              <a:t>(Бия</a:t>
            </a:r>
            <a:r>
              <a:rPr lang="ru-RU" sz="3200" i="1" dirty="0">
                <a:solidFill>
                  <a:schemeClr val="accent1"/>
                </a:solidFill>
              </a:rPr>
              <a:t> </a:t>
            </a:r>
            <a:r>
              <a:rPr lang="ru-RU" sz="3200" i="1" dirty="0" smtClean="0">
                <a:solidFill>
                  <a:schemeClr val="accent1"/>
                </a:solidFill>
              </a:rPr>
              <a:t>и Катунь)</a:t>
            </a:r>
            <a:endParaRPr lang="ru-RU" sz="3200" i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86" y="617624"/>
            <a:ext cx="2051720" cy="241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992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219</Words>
  <Application>Microsoft Office PowerPoint</Application>
  <PresentationFormat>Экран (4:3)</PresentationFormat>
  <Paragraphs>24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Родионова С.Ю.,  учитель географии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Nagibator</cp:lastModifiedBy>
  <cp:revision>23</cp:revision>
  <dcterms:created xsi:type="dcterms:W3CDTF">2014-04-30T13:11:31Z</dcterms:created>
  <dcterms:modified xsi:type="dcterms:W3CDTF">2025-06-03T16:17:19Z</dcterms:modified>
</cp:coreProperties>
</file>