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5"/>
  </p:notesMasterIdLst>
  <p:sldIdLst>
    <p:sldId id="256" r:id="rId2"/>
    <p:sldId id="260" r:id="rId3"/>
    <p:sldId id="257" r:id="rId4"/>
    <p:sldId id="258" r:id="rId5"/>
    <p:sldId id="259" r:id="rId6"/>
    <p:sldId id="261" r:id="rId7"/>
    <p:sldId id="273" r:id="rId8"/>
    <p:sldId id="262" r:id="rId9"/>
    <p:sldId id="264" r:id="rId10"/>
    <p:sldId id="279" r:id="rId11"/>
    <p:sldId id="274" r:id="rId12"/>
    <p:sldId id="275" r:id="rId13"/>
    <p:sldId id="276" r:id="rId14"/>
    <p:sldId id="267" r:id="rId15"/>
    <p:sldId id="270" r:id="rId16"/>
    <p:sldId id="269" r:id="rId17"/>
    <p:sldId id="271" r:id="rId18"/>
    <p:sldId id="272" r:id="rId19"/>
    <p:sldId id="265" r:id="rId20"/>
    <p:sldId id="281" r:id="rId21"/>
    <p:sldId id="278" r:id="rId22"/>
    <p:sldId id="280" r:id="rId23"/>
    <p:sldId id="266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882" autoAdjust="0"/>
  </p:normalViewPr>
  <p:slideViewPr>
    <p:cSldViewPr snapToGrid="0">
      <p:cViewPr varScale="1">
        <p:scale>
          <a:sx n="53" d="100"/>
          <a:sy n="53" d="100"/>
        </p:scale>
        <p:origin x="-496" y="-8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FC1E34-BCE9-4E74-A3A0-B478E70A17BE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A0CE0-E7AD-4CD5-92D9-4DE620850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141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- Как можно назвать одним словом множество данных фигур? (ПЛОСКИЕ ГЕОМЕТРИЧЕСКИЕ ФИГУРЫ)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A0CE0-E7AD-4CD5-92D9-4DE620850DB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8145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AC21F2A-7FC7-46BB-BCEC-486049B40943}" type="slidenum">
              <a:rPr lang="ru-RU" altLang="ru-RU" sz="1300"/>
              <a:pPr eaLnBrk="1" hangingPunct="1"/>
              <a:t>15</a:t>
            </a:fld>
            <a:endParaRPr lang="ru-RU" altLang="ru-RU" sz="1300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7567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A0516CC-6D3F-4847-B350-5BB2E4E13562}" type="slidenum">
              <a:rPr lang="ru-RU" altLang="ru-RU" sz="1300"/>
              <a:pPr eaLnBrk="1" hangingPunct="1"/>
              <a:t>16</a:t>
            </a:fld>
            <a:endParaRPr lang="ru-RU" altLang="ru-RU" sz="1300"/>
          </a:p>
        </p:txBody>
      </p:sp>
      <p:sp>
        <p:nvSpPr>
          <p:cNvPr id="192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0760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0ADAF2A-1EF8-413E-A15B-0590EC691DDC}" type="slidenum">
              <a:rPr lang="ru-RU" altLang="ru-RU" sz="1300"/>
              <a:pPr eaLnBrk="1" hangingPunct="1"/>
              <a:t>17</a:t>
            </a:fld>
            <a:endParaRPr lang="ru-RU" altLang="ru-RU" sz="1300"/>
          </a:p>
        </p:txBody>
      </p:sp>
      <p:sp>
        <p:nvSpPr>
          <p:cNvPr id="194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Террикон (в переводе с французского отвал породы (</a:t>
            </a:r>
            <a:r>
              <a:rPr lang="ru-R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terri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конический (</a:t>
            </a:r>
            <a:r>
              <a:rPr lang="ru-R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сonique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)) – искусственная насыпь из пустых пород, извлеченных при подземной разработке месторождений угля и других полезных ископаемых.</a:t>
            </a:r>
            <a:endParaRPr lang="ru-RU" altLang="ru-RU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7105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A7F62D8-47C3-4B19-B4D2-AEDEAC85E917}" type="slidenum">
              <a:rPr lang="ru-RU" altLang="ru-RU" sz="1300"/>
              <a:pPr eaLnBrk="1" hangingPunct="1"/>
              <a:t>18</a:t>
            </a:fld>
            <a:endParaRPr lang="ru-RU" altLang="ru-RU" sz="1300"/>
          </a:p>
        </p:txBody>
      </p:sp>
      <p:sp>
        <p:nvSpPr>
          <p:cNvPr id="195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dirty="0">
                <a:latin typeface="Arial" panose="020B0604020202020204" pitchFamily="34" charset="0"/>
              </a:rPr>
              <a:t>- Задачи о многогранниках можем найти в разных классах обучения</a:t>
            </a:r>
            <a:r>
              <a:rPr lang="ru-RU" altLang="ru-RU" baseline="0" dirty="0">
                <a:latin typeface="Arial" panose="020B0604020202020204" pitchFamily="34" charset="0"/>
              </a:rPr>
              <a:t> математики, и в задачах ОГЭ</a:t>
            </a:r>
            <a:endParaRPr lang="ru-RU" altLang="ru-RU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2632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ru-RU" dirty="0"/>
              <a:t>Что нам нужно найти в задаче? (Площадь пола парного отделения)</a:t>
            </a:r>
          </a:p>
          <a:p>
            <a:pPr marL="171450" indent="-171450">
              <a:buFontTx/>
              <a:buChar char="-"/>
            </a:pPr>
            <a:r>
              <a:rPr lang="ru-RU" dirty="0"/>
              <a:t> Какой геометрической фигурой является пол?</a:t>
            </a:r>
          </a:p>
          <a:p>
            <a:pPr marL="171450" indent="-171450">
              <a:buFontTx/>
              <a:buChar char="-"/>
            </a:pPr>
            <a:r>
              <a:rPr lang="ru-RU" dirty="0"/>
              <a:t>Какие измерения мы должны знать? (длину и ширину)</a:t>
            </a:r>
          </a:p>
          <a:p>
            <a:pPr marL="171450" indent="-171450">
              <a:buFontTx/>
              <a:buChar char="-"/>
            </a:pPr>
            <a:r>
              <a:rPr lang="ru-RU" dirty="0"/>
              <a:t>Какие важные слова </a:t>
            </a:r>
            <a:r>
              <a:rPr lang="ru-RU"/>
              <a:t>тексте задачи мы подчеркнем?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A0CE0-E7AD-4CD5-92D9-4DE620850DB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2366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ru-RU" dirty="0"/>
              <a:t>Что нам нужно найти в задаче? (Сумму длин ребер прямоугольного параллелепипеда)</a:t>
            </a:r>
          </a:p>
          <a:p>
            <a:pPr marL="171450" indent="-171450">
              <a:buFontTx/>
              <a:buChar char="-"/>
            </a:pPr>
            <a:r>
              <a:rPr lang="ru-RU" dirty="0"/>
              <a:t>Каким свойством обладают ребра прямоугольного параллелепипеда? (4 ребра, являющиеся длиной равны….)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A0CE0-E7AD-4CD5-92D9-4DE620850DB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9059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- Поделитесь вашими впечатлениями, выделите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A0CE0-E7AD-4CD5-92D9-4DE620850DB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852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- Изображены объемные</a:t>
            </a:r>
            <a:r>
              <a:rPr lang="ru-RU" baseline="0" dirty="0"/>
              <a:t> геометрические тела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A0CE0-E7AD-4CD5-92D9-4DE620850DB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438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ru-RU" dirty="0"/>
              <a:t>Что изображено на данных фотографиях? Кто создает соты? Кто создает пирамиды?(соты</a:t>
            </a:r>
            <a:r>
              <a:rPr lang="ru-RU" baseline="0" dirty="0"/>
              <a:t> - </a:t>
            </a:r>
            <a:r>
              <a:rPr lang="ru-RU" dirty="0"/>
              <a:t>создали пчелы, пирамиды – создал человек)</a:t>
            </a:r>
          </a:p>
          <a:p>
            <a:pPr marL="171450" indent="-171450">
              <a:buFontTx/>
              <a:buChar char="-"/>
            </a:pPr>
            <a:r>
              <a:rPr lang="ru-RU" dirty="0"/>
              <a:t>Объемные</a:t>
            </a:r>
            <a:r>
              <a:rPr lang="ru-RU" baseline="0" dirty="0"/>
              <a:t> объекты, созданные природой и созданные </a:t>
            </a:r>
            <a:r>
              <a:rPr lang="ru-RU" baseline="0" dirty="0" err="1"/>
              <a:t>человком</a:t>
            </a:r>
            <a:r>
              <a:rPr lang="ru-RU" baseline="0" dirty="0"/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A0CE0-E7AD-4CD5-92D9-4DE620850DB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134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-</a:t>
            </a:r>
            <a:r>
              <a:rPr lang="ru-RU" baseline="0" dirty="0"/>
              <a:t> Каким словом можно объединить (назвать) все эти геометрические объекты?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A0CE0-E7AD-4CD5-92D9-4DE620850DB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745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- Сегодня мы будем исследовать объемные геометрические тела.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A0CE0-E7AD-4CD5-92D9-4DE620850DB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956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C8DBE09-EBA8-4EC8-B454-73AC8096DEBE}" type="slidenum">
              <a:rPr lang="ru-RU" altLang="ru-RU" sz="1300"/>
              <a:pPr eaLnBrk="1" hangingPunct="1"/>
              <a:t>7</a:t>
            </a:fld>
            <a:endParaRPr lang="ru-RU" altLang="ru-RU" sz="1300"/>
          </a:p>
        </p:txBody>
      </p:sp>
      <p:sp>
        <p:nvSpPr>
          <p:cNvPr id="196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225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dirty="0"/>
              <a:t>- Мир многогранников очень велик. Они разные.</a:t>
            </a:r>
          </a:p>
          <a:p>
            <a:pPr marL="0" indent="0">
              <a:buFontTx/>
              <a:buNone/>
            </a:pPr>
            <a:r>
              <a:rPr lang="ru-RU" dirty="0"/>
              <a:t>- А как выглядят многогранники сверху, снизу, слева, справа?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A0CE0-E7AD-4CD5-92D9-4DE620850DB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1728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A0CE0-E7AD-4CD5-92D9-4DE620850DB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3062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FA96324-23F8-4D5E-9D48-55F0006BB8A5}" type="slidenum">
              <a:rPr lang="ru-RU" altLang="ru-RU" sz="1300"/>
              <a:pPr eaLnBrk="1" hangingPunct="1"/>
              <a:t>14</a:t>
            </a:fld>
            <a:endParaRPr lang="ru-RU" altLang="ru-RU" sz="1300"/>
          </a:p>
        </p:txBody>
      </p:sp>
      <p:sp>
        <p:nvSpPr>
          <p:cNvPr id="190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610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26425-A2CD-4BAD-9322-DE9712E59885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0C90-E2B3-48BC-95A2-1E9D0D3BDF8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6612935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26425-A2CD-4BAD-9322-DE9712E59885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0C90-E2B3-48BC-95A2-1E9D0D3BDF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913104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26425-A2CD-4BAD-9322-DE9712E59885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0C90-E2B3-48BC-95A2-1E9D0D3BDF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267468"/>
      </p:ext>
    </p:extLst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413EFF-4B05-48A9-A26F-8F686E27A3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3666533"/>
      </p:ext>
    </p:extLst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26425-A2CD-4BAD-9322-DE9712E59885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0C90-E2B3-48BC-95A2-1E9D0D3BDF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881135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26425-A2CD-4BAD-9322-DE9712E59885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0C90-E2B3-48BC-95A2-1E9D0D3BDF8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6740273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26425-A2CD-4BAD-9322-DE9712E59885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0C90-E2B3-48BC-95A2-1E9D0D3BDF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193025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26425-A2CD-4BAD-9322-DE9712E59885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0C90-E2B3-48BC-95A2-1E9D0D3BDF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199409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26425-A2CD-4BAD-9322-DE9712E59885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0C90-E2B3-48BC-95A2-1E9D0D3BDF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181696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26425-A2CD-4BAD-9322-DE9712E59885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0C90-E2B3-48BC-95A2-1E9D0D3BDF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825097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EB26425-A2CD-4BAD-9322-DE9712E59885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070C90-E2B3-48BC-95A2-1E9D0D3BDF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125611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26425-A2CD-4BAD-9322-DE9712E59885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0C90-E2B3-48BC-95A2-1E9D0D3BDF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090239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EB26425-A2CD-4BAD-9322-DE9712E59885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1070C90-E2B3-48BC-95A2-1E9D0D3BDF8D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54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ransition spd="slow">
    <p:randomBar dir="vert"/>
  </p:transition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tudes.ru/sketches/platonic-solids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pril1.mp4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37.jpeg"/><Relationship Id="rId5" Type="http://schemas.openxmlformats.org/officeDocument/2006/relationships/image" Target="../media/image33.png"/><Relationship Id="rId10" Type="http://schemas.openxmlformats.org/officeDocument/2006/relationships/image" Target="../media/image36.png"/><Relationship Id="rId4" Type="http://schemas.openxmlformats.org/officeDocument/2006/relationships/image" Target="../media/image32.png"/><Relationship Id="rId9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gif"/><Relationship Id="rId7" Type="http://schemas.openxmlformats.org/officeDocument/2006/relationships/image" Target="../media/image5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Классная работа.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fld id="{955FD131-55B3-47D9-8B81-FC379F55802A}" type="datetime4">
              <a:rPr lang="ru-RU" smtClean="0"/>
              <a:t>4 июня 2025 г.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26310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23229A9-59FE-704D-AA99-D6FC4D700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Многогранники.</a:t>
            </a:r>
            <a:r>
              <a:rPr lang="ru-RU" dirty="0"/>
              <a:t> </a:t>
            </a:r>
          </a:p>
        </p:txBody>
      </p:sp>
      <p:pic>
        <p:nvPicPr>
          <p:cNvPr id="2050" name="Picture 2" descr="Правильный многогранник — Википедия">
            <a:extLst>
              <a:ext uri="{FF2B5EF4-FFF2-40B4-BE49-F238E27FC236}">
                <a16:creationId xmlns:a16="http://schemas.microsoft.com/office/drawing/2014/main" xmlns="" id="{0D36D30E-2BF2-495E-7A68-4228125E39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006" y="1807998"/>
            <a:ext cx="6314604" cy="446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61E1E24-D8A6-D137-B198-4A495F0357AD}"/>
              </a:ext>
            </a:extLst>
          </p:cNvPr>
          <p:cNvSpPr txBox="1"/>
          <p:nvPr/>
        </p:nvSpPr>
        <p:spPr>
          <a:xfrm>
            <a:off x="178807" y="5893826"/>
            <a:ext cx="60975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hlinkClick r:id="rId4"/>
              </a:rPr>
              <a:t>https://etudes.ru/sketches/platonic-solids/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1537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1AFA01-6704-8661-2C1E-6FD0CE8DE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u="sng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Задание №4</a:t>
            </a:r>
            <a:r>
              <a:rPr lang="ru-RU" sz="3200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3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Установите для каждого многогранника его вид сверху и  вид слева, соедините их стрелками.</a:t>
            </a:r>
            <a:endParaRPr lang="ru-RU" sz="3200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4" name="Picture 576">
            <a:extLst>
              <a:ext uri="{FF2B5EF4-FFF2-40B4-BE49-F238E27FC236}">
                <a16:creationId xmlns:a16="http://schemas.microsoft.com/office/drawing/2014/main" xmlns="" id="{4F24886F-6574-0D9E-DE5D-D1B54CDD300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35301" y="1771544"/>
            <a:ext cx="6397604" cy="4526706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51FA8535-03CA-CAAD-68BC-C2371BDC2A26}"/>
              </a:ext>
            </a:extLst>
          </p:cNvPr>
          <p:cNvSpPr/>
          <p:nvPr/>
        </p:nvSpPr>
        <p:spPr>
          <a:xfrm>
            <a:off x="4349809" y="1771544"/>
            <a:ext cx="4683096" cy="15442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Обьём правильной треугольной призмы и формула онлайн.">
            <a:extLst>
              <a:ext uri="{FF2B5EF4-FFF2-40B4-BE49-F238E27FC236}">
                <a16:creationId xmlns:a16="http://schemas.microsoft.com/office/drawing/2014/main" xmlns="" id="{F951F8DA-E608-B3B1-D14D-51D49ADBA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709" y="1775245"/>
            <a:ext cx="1653755" cy="1653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Обьём правильной четырехугольной пирамиды и формула онлайн.">
            <a:extLst>
              <a:ext uri="{FF2B5EF4-FFF2-40B4-BE49-F238E27FC236}">
                <a16:creationId xmlns:a16="http://schemas.microsoft.com/office/drawing/2014/main" xmlns="" id="{3335B3C8-6B15-7B89-4708-E6B7D950E9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074" y="1944588"/>
            <a:ext cx="1350862" cy="148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3310913-538A-FA00-8D2E-4B1C30902E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3564" y="2407195"/>
            <a:ext cx="917606" cy="8214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50448" y="1725738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пирамида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96909" y="172003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куб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40363" y="1720038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призма</a:t>
            </a:r>
          </a:p>
        </p:txBody>
      </p:sp>
    </p:spTree>
    <p:extLst>
      <p:ext uri="{BB962C8B-B14F-4D97-AF65-F5344CB8AC3E}">
        <p14:creationId xmlns:p14="http://schemas.microsoft.com/office/powerpoint/2010/main" val="27867447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9F00A8-7076-EB12-071A-39E0AB4FDCD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5716" y="-370687"/>
            <a:ext cx="10058400" cy="1449387"/>
          </a:xfrm>
        </p:spPr>
        <p:txBody>
          <a:bodyPr/>
          <a:lstStyle/>
          <a:p>
            <a:pPr algn="ctr"/>
            <a:r>
              <a:rPr lang="ru-RU" dirty="0">
                <a:hlinkClick r:id="rId2" action="ppaction://hlinkfile"/>
              </a:rPr>
              <a:t>Минута отдыха</a:t>
            </a:r>
            <a:endParaRPr lang="ru-RU" dirty="0"/>
          </a:p>
        </p:txBody>
      </p:sp>
      <p:pic>
        <p:nvPicPr>
          <p:cNvPr id="1026" name="Picture 2" descr="Флешмоб «Физкультминутка» - Культурный мир Башкортостана">
            <a:extLst>
              <a:ext uri="{FF2B5EF4-FFF2-40B4-BE49-F238E27FC236}">
                <a16:creationId xmlns:a16="http://schemas.microsoft.com/office/drawing/2014/main" xmlns="" id="{BBA6DCE7-2391-70F8-33EA-D2A0CD9AC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2" y="1255591"/>
            <a:ext cx="8912694" cy="501339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8139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Рисунок 32">
            <a:extLst>
              <a:ext uri="{FF2B5EF4-FFF2-40B4-BE49-F238E27FC236}">
                <a16:creationId xmlns:a16="http://schemas.microsoft.com/office/drawing/2014/main" xmlns="" id="{7C0EF8CB-8D4A-5E54-087C-3052D12DC6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7029" y="695628"/>
            <a:ext cx="5794547" cy="2070383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8BBDF2C6-BEF4-3073-22FC-426D2A4A86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569" y="716641"/>
            <a:ext cx="5453520" cy="5359897"/>
          </a:xfrm>
          <a:prstGeom prst="rect">
            <a:avLst/>
          </a:prstGeom>
        </p:spPr>
      </p:pic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5913087" y="2863502"/>
            <a:ext cx="1518308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951971"/>
              </p:ext>
            </p:extLst>
          </p:nvPr>
        </p:nvGraphicFramePr>
        <p:xfrm>
          <a:off x="5934167" y="2772808"/>
          <a:ext cx="5214831" cy="3533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Точечный рисунок" r:id="rId6" imgW="4114286" imgH="2933333" progId="Paint.Picture">
                  <p:embed/>
                </p:oleObj>
              </mc:Choice>
              <mc:Fallback>
                <p:oleObj name="Точечный рисунок" r:id="rId6" imgW="4114286" imgH="2933333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4167" y="2772808"/>
                        <a:ext cx="5214831" cy="35339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8C5E6F-D9C6-C0CF-A141-53D1A8E4DA0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4064" y="-724694"/>
            <a:ext cx="10058400" cy="1449387"/>
          </a:xfrm>
        </p:spPr>
        <p:txBody>
          <a:bodyPr/>
          <a:lstStyle/>
          <a:p>
            <a:r>
              <a:rPr lang="ru-RU" b="1" u="sng" dirty="0">
                <a:solidFill>
                  <a:schemeClr val="tx1"/>
                </a:solidFill>
              </a:rPr>
              <a:t>Задание №5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FD3E3C6C-7E2E-B811-2492-7DF8A7E99D41}"/>
              </a:ext>
            </a:extLst>
          </p:cNvPr>
          <p:cNvSpPr/>
          <p:nvPr/>
        </p:nvSpPr>
        <p:spPr>
          <a:xfrm>
            <a:off x="1395570" y="3100786"/>
            <a:ext cx="139653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2   3    4     1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27A2C92B-9D5E-5A8E-1E2E-D1229BFD27DF}"/>
              </a:ext>
            </a:extLst>
          </p:cNvPr>
          <p:cNvSpPr/>
          <p:nvPr/>
        </p:nvSpPr>
        <p:spPr>
          <a:xfrm>
            <a:off x="1571847" y="5546875"/>
            <a:ext cx="31450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9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EAE8B689-FB5B-867B-7E2B-4EE3EFAEA1C6}"/>
              </a:ext>
            </a:extLst>
          </p:cNvPr>
          <p:cNvSpPr/>
          <p:nvPr/>
        </p:nvSpPr>
        <p:spPr>
          <a:xfrm>
            <a:off x="7202100" y="1043243"/>
            <a:ext cx="31450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E95E5052-BB69-3B76-BD44-F9056EA2366E}"/>
              </a:ext>
            </a:extLst>
          </p:cNvPr>
          <p:cNvSpPr/>
          <p:nvPr/>
        </p:nvSpPr>
        <p:spPr>
          <a:xfrm>
            <a:off x="7014548" y="2360182"/>
            <a:ext cx="68961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2 4 5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41487E9C-A33D-B1ED-7A1A-9541CB620CD2}"/>
              </a:ext>
            </a:extLst>
          </p:cNvPr>
          <p:cNvSpPr/>
          <p:nvPr/>
        </p:nvSpPr>
        <p:spPr>
          <a:xfrm>
            <a:off x="9760080" y="3196127"/>
            <a:ext cx="1256232" cy="116064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D04ADCF9-D3E0-45A3-C8DA-99A693096127}"/>
              </a:ext>
            </a:extLst>
          </p:cNvPr>
          <p:cNvSpPr/>
          <p:nvPr/>
        </p:nvSpPr>
        <p:spPr>
          <a:xfrm>
            <a:off x="8167250" y="4472037"/>
            <a:ext cx="31450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43F98EF2-17F0-797E-308F-0422561A125C}"/>
              </a:ext>
            </a:extLst>
          </p:cNvPr>
          <p:cNvSpPr/>
          <p:nvPr/>
        </p:nvSpPr>
        <p:spPr>
          <a:xfrm>
            <a:off x="7271598" y="5197831"/>
            <a:ext cx="31450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xmlns="" id="{6E7F09AA-13C6-3FBB-E9C2-643337858C9D}"/>
              </a:ext>
            </a:extLst>
          </p:cNvPr>
          <p:cNvSpPr/>
          <p:nvPr/>
        </p:nvSpPr>
        <p:spPr>
          <a:xfrm>
            <a:off x="6114319" y="5959045"/>
            <a:ext cx="1256232" cy="26409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F3338B7-D63C-F0CF-12E9-BB9C09C83EF8}"/>
              </a:ext>
            </a:extLst>
          </p:cNvPr>
          <p:cNvSpPr/>
          <p:nvPr/>
        </p:nvSpPr>
        <p:spPr>
          <a:xfrm>
            <a:off x="4563898" y="2903739"/>
            <a:ext cx="7040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>
                <a:ln/>
                <a:solidFill>
                  <a:schemeClr val="accent3"/>
                </a:solidFill>
                <a:effectLst/>
              </a:rPr>
              <a:t>1 б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8068B300-7312-39C7-26C0-A72D5B31AC43}"/>
              </a:ext>
            </a:extLst>
          </p:cNvPr>
          <p:cNvSpPr/>
          <p:nvPr/>
        </p:nvSpPr>
        <p:spPr>
          <a:xfrm>
            <a:off x="4700246" y="5255782"/>
            <a:ext cx="7040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>
                <a:ln/>
                <a:solidFill>
                  <a:schemeClr val="accent3"/>
                </a:solidFill>
                <a:effectLst/>
              </a:rPr>
              <a:t>1 б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0730642E-1E5D-969F-2F25-1D1B6F567442}"/>
              </a:ext>
            </a:extLst>
          </p:cNvPr>
          <p:cNvSpPr/>
          <p:nvPr/>
        </p:nvSpPr>
        <p:spPr>
          <a:xfrm>
            <a:off x="11271941" y="826511"/>
            <a:ext cx="7040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>
                <a:ln/>
                <a:solidFill>
                  <a:schemeClr val="accent3"/>
                </a:solidFill>
                <a:effectLst/>
              </a:rPr>
              <a:t>1 б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CB204C42-E81D-586A-D9C4-B19D9D58AE97}"/>
              </a:ext>
            </a:extLst>
          </p:cNvPr>
          <p:cNvSpPr/>
          <p:nvPr/>
        </p:nvSpPr>
        <p:spPr>
          <a:xfrm>
            <a:off x="11238391" y="2233831"/>
            <a:ext cx="7040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>
                <a:ln/>
                <a:solidFill>
                  <a:schemeClr val="accent3"/>
                </a:solidFill>
                <a:effectLst/>
              </a:rPr>
              <a:t>3 б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388C75D6-67A2-B138-673A-8D09C740CF78}"/>
              </a:ext>
            </a:extLst>
          </p:cNvPr>
          <p:cNvSpPr/>
          <p:nvPr/>
        </p:nvSpPr>
        <p:spPr>
          <a:xfrm>
            <a:off x="11304038" y="3104203"/>
            <a:ext cx="7040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>
                <a:ln/>
                <a:solidFill>
                  <a:schemeClr val="accent3"/>
                </a:solidFill>
                <a:effectLst/>
              </a:rPr>
              <a:t>1 б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47AC18C7-7A20-8395-751D-8B7C4297F553}"/>
              </a:ext>
            </a:extLst>
          </p:cNvPr>
          <p:cNvSpPr/>
          <p:nvPr/>
        </p:nvSpPr>
        <p:spPr>
          <a:xfrm>
            <a:off x="11326392" y="4331787"/>
            <a:ext cx="7040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>
                <a:ln/>
                <a:solidFill>
                  <a:schemeClr val="accent3"/>
                </a:solidFill>
                <a:effectLst/>
              </a:rPr>
              <a:t>1 б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D74BB035-EE9C-C4B1-7B52-71A8B441C97D}"/>
              </a:ext>
            </a:extLst>
          </p:cNvPr>
          <p:cNvSpPr/>
          <p:nvPr/>
        </p:nvSpPr>
        <p:spPr>
          <a:xfrm>
            <a:off x="11334938" y="5024284"/>
            <a:ext cx="7040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>
                <a:ln/>
                <a:solidFill>
                  <a:schemeClr val="accent3"/>
                </a:solidFill>
                <a:effectLst/>
              </a:rPr>
              <a:t>1 б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0E2566FA-21CE-06EB-DE06-D7DE0249522A}"/>
              </a:ext>
            </a:extLst>
          </p:cNvPr>
          <p:cNvSpPr/>
          <p:nvPr/>
        </p:nvSpPr>
        <p:spPr>
          <a:xfrm>
            <a:off x="11326391" y="5722021"/>
            <a:ext cx="7040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>
                <a:ln/>
                <a:solidFill>
                  <a:schemeClr val="accent3"/>
                </a:solidFill>
                <a:effectLst/>
              </a:rPr>
              <a:t>1 б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73BDD40A-C23C-FB28-84AB-3FFEA8C790D4}"/>
              </a:ext>
            </a:extLst>
          </p:cNvPr>
          <p:cNvSpPr/>
          <p:nvPr/>
        </p:nvSpPr>
        <p:spPr>
          <a:xfrm>
            <a:off x="891351" y="5829798"/>
            <a:ext cx="396576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>
                <a:ln/>
                <a:solidFill>
                  <a:schemeClr val="accent3"/>
                </a:solidFill>
                <a:effectLst/>
              </a:rPr>
              <a:t>Всего баллов: ______</a:t>
            </a:r>
          </a:p>
        </p:txBody>
      </p:sp>
      <p:sp>
        <p:nvSpPr>
          <p:cNvPr id="25" name="Прямоугольник: скругленные углы 12">
            <a:extLst>
              <a:ext uri="{FF2B5EF4-FFF2-40B4-BE49-F238E27FC236}">
                <a16:creationId xmlns:a16="http://schemas.microsoft.com/office/drawing/2014/main" xmlns="" id="{6E7F09AA-13C6-3FBB-E9C2-643337858C9D}"/>
              </a:ext>
            </a:extLst>
          </p:cNvPr>
          <p:cNvSpPr/>
          <p:nvPr/>
        </p:nvSpPr>
        <p:spPr>
          <a:xfrm>
            <a:off x="7046894" y="2083576"/>
            <a:ext cx="1078426" cy="26409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: скругленные углы 12">
            <a:extLst>
              <a:ext uri="{FF2B5EF4-FFF2-40B4-BE49-F238E27FC236}">
                <a16:creationId xmlns:a16="http://schemas.microsoft.com/office/drawing/2014/main" xmlns="" id="{6E7F09AA-13C6-3FBB-E9C2-643337858C9D}"/>
              </a:ext>
            </a:extLst>
          </p:cNvPr>
          <p:cNvSpPr/>
          <p:nvPr/>
        </p:nvSpPr>
        <p:spPr>
          <a:xfrm>
            <a:off x="10443564" y="2072682"/>
            <a:ext cx="1078426" cy="26409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: скругленные углы 12">
            <a:extLst>
              <a:ext uri="{FF2B5EF4-FFF2-40B4-BE49-F238E27FC236}">
                <a16:creationId xmlns:a16="http://schemas.microsoft.com/office/drawing/2014/main" xmlns="" id="{6E7F09AA-13C6-3FBB-E9C2-643337858C9D}"/>
              </a:ext>
            </a:extLst>
          </p:cNvPr>
          <p:cNvSpPr/>
          <p:nvPr/>
        </p:nvSpPr>
        <p:spPr>
          <a:xfrm>
            <a:off x="9382258" y="2077958"/>
            <a:ext cx="959561" cy="26409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92BF8572-CE3D-5810-A0C3-FA949A2BF42C}"/>
              </a:ext>
            </a:extLst>
          </p:cNvPr>
          <p:cNvSpPr/>
          <p:nvPr/>
        </p:nvSpPr>
        <p:spPr>
          <a:xfrm>
            <a:off x="556082" y="1406018"/>
            <a:ext cx="1171476" cy="11093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465E5CE5-2F40-54A7-A486-EABF55B2475C}"/>
              </a:ext>
            </a:extLst>
          </p:cNvPr>
          <p:cNvSpPr/>
          <p:nvPr/>
        </p:nvSpPr>
        <p:spPr>
          <a:xfrm>
            <a:off x="1969715" y="1443353"/>
            <a:ext cx="922700" cy="10022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15B77046-B133-EC96-6A41-9C1B6E7317F5}"/>
              </a:ext>
            </a:extLst>
          </p:cNvPr>
          <p:cNvSpPr/>
          <p:nvPr/>
        </p:nvSpPr>
        <p:spPr>
          <a:xfrm>
            <a:off x="1665325" y="2026229"/>
            <a:ext cx="43759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BCBEDDB4-A8FA-9701-63CB-7DCCD8E3C629}"/>
              </a:ext>
            </a:extLst>
          </p:cNvPr>
          <p:cNvSpPr/>
          <p:nvPr/>
        </p:nvSpPr>
        <p:spPr>
          <a:xfrm>
            <a:off x="3428663" y="1285862"/>
            <a:ext cx="865028" cy="11093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A9E1E9A2-6F74-71BB-5D3C-120BA22DE203}"/>
              </a:ext>
            </a:extLst>
          </p:cNvPr>
          <p:cNvSpPr/>
          <p:nvPr/>
        </p:nvSpPr>
        <p:spPr>
          <a:xfrm>
            <a:off x="3032256" y="1443353"/>
            <a:ext cx="437590" cy="10453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55B726B3-AE48-7888-A305-F785A6957F0C}"/>
              </a:ext>
            </a:extLst>
          </p:cNvPr>
          <p:cNvSpPr/>
          <p:nvPr/>
        </p:nvSpPr>
        <p:spPr>
          <a:xfrm>
            <a:off x="4726784" y="1226087"/>
            <a:ext cx="756106" cy="10453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0D3250B2-B82D-3D0D-A583-64F11CFE6966}"/>
              </a:ext>
            </a:extLst>
          </p:cNvPr>
          <p:cNvSpPr/>
          <p:nvPr/>
        </p:nvSpPr>
        <p:spPr>
          <a:xfrm>
            <a:off x="4415495" y="1751997"/>
            <a:ext cx="43759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Рисунок 27">
            <a:extLst>
              <a:ext uri="{FF2B5EF4-FFF2-40B4-BE49-F238E27FC236}">
                <a16:creationId xmlns:a16="http://schemas.microsoft.com/office/drawing/2014/main" xmlns="" id="{7EA06A43-165B-2895-111A-7261C88388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4367" y="1271434"/>
            <a:ext cx="909291" cy="1045326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xmlns="" id="{07BE6667-7935-FA33-474A-54EBAD2AB7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93838" y="1212663"/>
            <a:ext cx="1017180" cy="1276016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xmlns="" id="{AE0B0EDE-7B9E-0F57-EB31-A34453E42B4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88353" y="1298709"/>
            <a:ext cx="986832" cy="976408"/>
          </a:xfrm>
          <a:prstGeom prst="rect">
            <a:avLst/>
          </a:prstGeom>
        </p:spPr>
      </p:pic>
      <p:pic>
        <p:nvPicPr>
          <p:cNvPr id="1034" name="Picture 10" descr="Мороженое. Фруктовый лёд : Купить Мороженое РОЖОК &quot;С клубничным джемом&quot;,  120 г. с доставкой на дом в Астане">
            <a:extLst>
              <a:ext uri="{FF2B5EF4-FFF2-40B4-BE49-F238E27FC236}">
                <a16:creationId xmlns:a16="http://schemas.microsoft.com/office/drawing/2014/main" xmlns="" id="{043184B5-171E-1BD4-540D-67AAD0486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804" y="1208105"/>
            <a:ext cx="865428" cy="1063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82140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  <p:bldP spid="11" grpId="0"/>
      <p:bldP spid="12" grpId="0"/>
      <p:bldP spid="13" grpId="0" animBg="1"/>
      <p:bldP spid="25" grpId="0" animBg="1"/>
      <p:bldP spid="26" grpId="0" animBg="1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20" descr="Рисунок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295" y="301558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-449095" y="491357"/>
            <a:ext cx="6553200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Нас окружают предметы разной геометрической формы.</a:t>
            </a:r>
          </a:p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Многие </a:t>
            </a:r>
            <a:r>
              <a:rPr lang="ru-RU" sz="2400" dirty="0">
                <a:latin typeface="Arial" charset="0"/>
              </a:rPr>
              <a:t>здания имеют форму четырехугольной 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призмы</a:t>
            </a:r>
            <a:r>
              <a:rPr lang="ru-RU" sz="2400" dirty="0">
                <a:latin typeface="Arial" charset="0"/>
              </a:rPr>
              <a:t>.</a:t>
            </a:r>
          </a:p>
        </p:txBody>
      </p:sp>
      <p:pic>
        <p:nvPicPr>
          <p:cNvPr id="143364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05" y="2828590"/>
            <a:ext cx="41148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5" name="Picture 21" descr="Рисунок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430" y="752140"/>
            <a:ext cx="207645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6" name="Picture 22" descr="Рисунок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336" y="3698031"/>
            <a:ext cx="1939925" cy="237172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16503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6" descr="цил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32957"/>
            <a:ext cx="4038600" cy="289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35" name="Picture 7" descr="цил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69" y="2540557"/>
            <a:ext cx="31242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261715" y="943410"/>
            <a:ext cx="69342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 dirty="0">
                <a:solidFill>
                  <a:srgbClr val="0070C0"/>
                </a:solidFill>
              </a:rPr>
              <a:t>Форму цилиндра </a:t>
            </a:r>
            <a:r>
              <a:rPr lang="ru-RU" altLang="ru-RU" sz="2400" dirty="0"/>
              <a:t>имеют хранилище для зерна – элеватор, ангары и даже кухонная утварь.</a:t>
            </a:r>
          </a:p>
        </p:txBody>
      </p:sp>
      <p:pic>
        <p:nvPicPr>
          <p:cNvPr id="146437" name="Picture 15" descr="Рисунок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656" y="3975657"/>
            <a:ext cx="1770063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38" name="Picture 16" descr="Рисунок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300" y="3899016"/>
            <a:ext cx="2743200" cy="190182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761625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556260" y="536170"/>
            <a:ext cx="552297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dirty="0"/>
              <a:t>И пирамиды в Египте, и  горные кристаллы, и башни Кремля</a:t>
            </a:r>
            <a:br>
              <a:rPr lang="ru-RU" altLang="ru-RU" sz="2400" dirty="0"/>
            </a:br>
            <a:r>
              <a:rPr lang="ru-RU" altLang="ru-RU" sz="2400" dirty="0"/>
              <a:t>– все они имеют </a:t>
            </a:r>
            <a:r>
              <a:rPr lang="ru-RU" altLang="ru-RU" sz="2400" b="1" dirty="0">
                <a:solidFill>
                  <a:srgbClr val="0070C0"/>
                </a:solidFill>
              </a:rPr>
              <a:t>форму пирамиды.</a:t>
            </a:r>
          </a:p>
        </p:txBody>
      </p:sp>
      <p:pic>
        <p:nvPicPr>
          <p:cNvPr id="145411" name="Picture 6" descr="пирам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127" y="310544"/>
            <a:ext cx="3657600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41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3" y="3095647"/>
            <a:ext cx="3501357" cy="2626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413" name="Picture 12" descr="Рисунок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" y="2462527"/>
            <a:ext cx="4891088" cy="325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414" name="Picture 13" descr="Рисунок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373">
            <a:off x="5690236" y="2592098"/>
            <a:ext cx="2003399" cy="2385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40465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279367" y="194332"/>
            <a:ext cx="87630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 dirty="0">
                <a:solidFill>
                  <a:srgbClr val="0070C0"/>
                </a:solidFill>
              </a:rPr>
              <a:t>Форму конуса </a:t>
            </a:r>
            <a:r>
              <a:rPr lang="ru-RU" altLang="ru-RU" sz="2400" dirty="0"/>
              <a:t>имеют многие предметы, которые нас окружают: терриконы и зернохранилища, и стаканчики для мороженного.</a:t>
            </a:r>
          </a:p>
        </p:txBody>
      </p:sp>
      <p:pic>
        <p:nvPicPr>
          <p:cNvPr id="147459" name="Picture 8" descr="зерно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984" y="1207058"/>
            <a:ext cx="3228975" cy="264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60" name="Picture 9" descr="кону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895" y="3921387"/>
            <a:ext cx="3056580" cy="226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61" name="Picture 10" descr="конус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67" y="1389041"/>
            <a:ext cx="3200400" cy="239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62" name="Picture 15" descr="тер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945006"/>
            <a:ext cx="2994025" cy="2245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63" name="Picture 19" descr="Рисунок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845" y="1468201"/>
            <a:ext cx="17716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06280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5" descr="18b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85" y="1540774"/>
            <a:ext cx="1676400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3" name="Picture 6" descr="e0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961" y="1433618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2092235" y="437647"/>
            <a:ext cx="6781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 dirty="0">
                <a:solidFill>
                  <a:srgbClr val="0070C0"/>
                </a:solidFill>
              </a:rPr>
              <a:t>Предметы сферической формы </a:t>
            </a:r>
            <a:r>
              <a:rPr lang="ru-RU" altLang="ru-RU" sz="2400" dirty="0"/>
              <a:t>самые распространенные: от футбольного мяча до нашей планеты – Земля.</a:t>
            </a:r>
          </a:p>
        </p:txBody>
      </p:sp>
      <p:pic>
        <p:nvPicPr>
          <p:cNvPr id="14848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04" y="3531906"/>
            <a:ext cx="3131783" cy="2351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6" name="Picture 12" descr="Рисунок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520" y="3531906"/>
            <a:ext cx="1933575" cy="2359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7" name="Picture 13" descr="Рисунок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405" y="3531906"/>
            <a:ext cx="2057950" cy="2351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8" name="Picture 14" descr="Рисунок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1571" y="3531907"/>
            <a:ext cx="3142681" cy="2351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12506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Решение практико-ориентированной задачи ОГЭ, </a:t>
            </a:r>
            <a:r>
              <a:rPr lang="ru-RU" b="1" u="sng" dirty="0"/>
              <a:t>задание №6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1BAF61E-890D-437A-8A8A-354FCECE5292}"/>
              </a:ext>
            </a:extLst>
          </p:cNvPr>
          <p:cNvSpPr txBox="1"/>
          <p:nvPr/>
        </p:nvSpPr>
        <p:spPr>
          <a:xfrm>
            <a:off x="426340" y="1498721"/>
            <a:ext cx="609452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ru-RU" sz="1600" b="1" i="0" u="none" strike="noStrike" baseline="0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r>
              <a:rPr lang="ru-RU" sz="1600" b="1" i="0" u="none" strike="noStrike" baseline="0" dirty="0">
                <a:solidFill>
                  <a:srgbClr val="0070C0"/>
                </a:solidFill>
                <a:latin typeface="Bookman Old Style" panose="02050604050505020204" pitchFamily="18" charset="0"/>
              </a:rPr>
              <a:t> </a:t>
            </a:r>
            <a:r>
              <a:rPr lang="ru-RU" sz="1800" b="1" i="0" u="none" strike="noStrike" baseline="0" dirty="0">
                <a:solidFill>
                  <a:srgbClr val="0070C0"/>
                </a:solidFill>
                <a:latin typeface="Bookman Old Style" panose="02050604050505020204" pitchFamily="18" charset="0"/>
              </a:rPr>
              <a:t>«Печь для бани»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6602" y="2021919"/>
            <a:ext cx="11359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Bookman Old Style" panose="02050604050505020204" pitchFamily="18" charset="0"/>
              </a:rPr>
              <a:t>Хозяин дачного участка строит баню с парным отделением. Парное отделение имеет размеры: длина 3,6 м, ширина 2 м, высота 2,2 м. Окон в парном отделении нет, для доступа внутрь планируется дверь шириной 70 см, высота дверного проёма 1,8 м. Для прогрева парного отделения можно использовать электрическую или дровяную печь. 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D3DCE6F-A642-4A27-98A4-B949E66256AA}"/>
              </a:ext>
            </a:extLst>
          </p:cNvPr>
          <p:cNvSpPr txBox="1"/>
          <p:nvPr/>
        </p:nvSpPr>
        <p:spPr>
          <a:xfrm>
            <a:off x="242782" y="3274326"/>
            <a:ext cx="10280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i="0" u="none" strike="noStrike" baseline="0" dirty="0">
                <a:solidFill>
                  <a:srgbClr val="000000"/>
                </a:solidFill>
                <a:latin typeface="Bookman Old Style" panose="02050604050505020204" pitchFamily="18" charset="0"/>
              </a:rPr>
              <a:t>5. 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Bookman Old Style" panose="02050604050505020204" pitchFamily="18" charset="0"/>
              </a:rPr>
              <a:t>Найдите площадь пола парного отделения строящейся бани. Ответ дайте в квадратных метрах. </a:t>
            </a:r>
            <a:endParaRPr lang="ru-RU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803EF1BB-8B2E-4BAF-B33A-9B75BB4175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340" y="4018338"/>
            <a:ext cx="3497820" cy="222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85985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83"/>
          <p:cNvPicPr/>
          <p:nvPr/>
        </p:nvPicPr>
        <p:blipFill>
          <a:blip r:embed="rId3"/>
          <a:stretch>
            <a:fillRect/>
          </a:stretch>
        </p:blipFill>
        <p:spPr>
          <a:xfrm>
            <a:off x="175009" y="2249206"/>
            <a:ext cx="6190933" cy="4127182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63600" y="860890"/>
            <a:ext cx="10877549" cy="1450757"/>
          </a:xfrm>
        </p:spPr>
        <p:txBody>
          <a:bodyPr>
            <a:noAutofit/>
          </a:bodyPr>
          <a:lstStyle/>
          <a:p>
            <a:pPr algn="ctr"/>
            <a:r>
              <a:rPr lang="ru-RU" sz="4000" b="1" u="sng" dirty="0"/>
              <a:t>Задание №1</a:t>
            </a:r>
            <a:r>
              <a:rPr lang="ru-RU" sz="4000" dirty="0"/>
              <a:t>:</a:t>
            </a:r>
            <a:br>
              <a:rPr lang="ru-RU" sz="4000" dirty="0"/>
            </a:br>
            <a:r>
              <a:rPr lang="ru-RU" sz="4000" dirty="0"/>
              <a:t>Рассмотрите рисунок, который был выполнен одним из учеников 5 класса на уроке Технологии. </a:t>
            </a:r>
            <a:br>
              <a:rPr lang="ru-RU" sz="4000" dirty="0"/>
            </a:br>
            <a:r>
              <a:rPr lang="ru-RU" sz="4000" dirty="0"/>
              <a:t>Какие геометрические фигуры вы увидели?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606" y="4072647"/>
            <a:ext cx="5058250" cy="155104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298B352-74DC-E2E1-0C33-AA8FFC7074C4}"/>
              </a:ext>
            </a:extLst>
          </p:cNvPr>
          <p:cNvSpPr/>
          <p:nvPr/>
        </p:nvSpPr>
        <p:spPr>
          <a:xfrm>
            <a:off x="10285065" y="4323221"/>
            <a:ext cx="34015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7992BC6B-09B1-1C7A-9EA2-CF88EC899689}"/>
              </a:ext>
            </a:extLst>
          </p:cNvPr>
          <p:cNvSpPr/>
          <p:nvPr/>
        </p:nvSpPr>
        <p:spPr>
          <a:xfrm>
            <a:off x="10285065" y="4617335"/>
            <a:ext cx="34015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CD02DBFF-34AE-94B6-2A01-7AB12D1C97F5}"/>
              </a:ext>
            </a:extLst>
          </p:cNvPr>
          <p:cNvSpPr/>
          <p:nvPr/>
        </p:nvSpPr>
        <p:spPr>
          <a:xfrm>
            <a:off x="10285065" y="4911449"/>
            <a:ext cx="34015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8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809E8D3C-3690-A444-402D-311C3AAC9E1D}"/>
              </a:ext>
            </a:extLst>
          </p:cNvPr>
          <p:cNvSpPr/>
          <p:nvPr/>
        </p:nvSpPr>
        <p:spPr>
          <a:xfrm>
            <a:off x="10285065" y="5225305"/>
            <a:ext cx="34015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54DB95D1-5E27-860A-B49D-8B5A53EAEA24}"/>
              </a:ext>
            </a:extLst>
          </p:cNvPr>
          <p:cNvSpPr/>
          <p:nvPr/>
        </p:nvSpPr>
        <p:spPr>
          <a:xfrm>
            <a:off x="3579019" y="-101990"/>
            <a:ext cx="6367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391395268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5C5C051-2F08-C85F-DA2B-88EACE4D44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AE43C5C-2204-AE94-A5E9-9FFDE1B57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ФГ</a:t>
            </a:r>
            <a:r>
              <a:rPr lang="ru-RU" dirty="0"/>
              <a:t>: </a:t>
            </a:r>
            <a:r>
              <a:rPr lang="ru-RU" b="1" u="sng" dirty="0"/>
              <a:t>Задание №7</a:t>
            </a:r>
            <a:r>
              <a:rPr lang="ru-RU" dirty="0"/>
              <a:t>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941F1612-45E5-075A-2660-2D493C972D92}"/>
              </a:ext>
            </a:extLst>
          </p:cNvPr>
          <p:cNvSpPr/>
          <p:nvPr/>
        </p:nvSpPr>
        <p:spPr>
          <a:xfrm>
            <a:off x="301472" y="1655879"/>
            <a:ext cx="11890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Волонтеры собрали подарки для детей к Новому году и сложили их в коробку, имеющую форму прямоугольного параллелепипеда размером 60</a:t>
            </a:r>
            <a:r>
              <a:rPr lang="en-US" sz="2000" dirty="0"/>
              <a:t>x40x50 </a:t>
            </a:r>
            <a:r>
              <a:rPr lang="ru-RU" sz="2000" dirty="0"/>
              <a:t>см. Грани коробки договорились заклеить оберточной бумагой, а ребра коробки </a:t>
            </a:r>
            <a:r>
              <a:rPr lang="ru-RU" sz="2000"/>
              <a:t>украсить мишурой</a:t>
            </a:r>
            <a:r>
              <a:rPr lang="ru-RU" sz="2000" dirty="0"/>
              <a:t>. </a:t>
            </a:r>
          </a:p>
          <a:p>
            <a:pPr marL="457200" indent="-457200">
              <a:buAutoNum type="arabicParenR"/>
            </a:pPr>
            <a:r>
              <a:rPr lang="ru-RU" sz="2000" dirty="0"/>
              <a:t>Сколько граней имеет коробка? </a:t>
            </a:r>
          </a:p>
          <a:p>
            <a:pPr marL="457200" indent="-457200">
              <a:buAutoNum type="arabicParenR"/>
            </a:pPr>
            <a:r>
              <a:rPr lang="ru-RU" sz="2000" dirty="0"/>
              <a:t>Сколько ребер у коробки? </a:t>
            </a:r>
          </a:p>
          <a:p>
            <a:pPr marL="457200" indent="-457200">
              <a:buAutoNum type="arabicParenR"/>
            </a:pPr>
            <a:r>
              <a:rPr lang="ru-RU" sz="2000" dirty="0"/>
              <a:t>Сколько метров мишуры понадобится для украшения коробки?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72ABD64-774F-31BE-3E0F-95BA861118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5080" y="475563"/>
            <a:ext cx="1623557" cy="1072835"/>
          </a:xfrm>
          <a:prstGeom prst="rect">
            <a:avLst/>
          </a:prstGeom>
        </p:spPr>
      </p:pic>
      <p:pic>
        <p:nvPicPr>
          <p:cNvPr id="3076" name="Picture 4" descr="Сладкие подарки на новый год в школу - Сладкие новогодние подарки.  Производитель. Авторская разработка детских подарков на Новый год.">
            <a:extLst>
              <a:ext uri="{FF2B5EF4-FFF2-40B4-BE49-F238E27FC236}">
                <a16:creationId xmlns:a16="http://schemas.microsoft.com/office/drawing/2014/main" xmlns="" id="{B99F80C0-6913-9EF2-CA49-2A59EFFD34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480" y="101583"/>
            <a:ext cx="2652665" cy="155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75D737B-A264-25ED-CC2F-19985D3E0B7B}"/>
              </a:ext>
            </a:extLst>
          </p:cNvPr>
          <p:cNvSpPr txBox="1"/>
          <p:nvPr/>
        </p:nvSpPr>
        <p:spPr>
          <a:xfrm>
            <a:off x="9295646" y="2944485"/>
            <a:ext cx="226563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/>
              <a:t>60</a:t>
            </a:r>
            <a:r>
              <a:rPr lang="en-US" sz="4000" dirty="0"/>
              <a:t>x40x50</a:t>
            </a:r>
            <a:endParaRPr lang="ru-RU" sz="4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FEC7969-164C-65AE-AD9A-1553674A39CE}"/>
              </a:ext>
            </a:extLst>
          </p:cNvPr>
          <p:cNvSpPr txBox="1"/>
          <p:nvPr/>
        </p:nvSpPr>
        <p:spPr>
          <a:xfrm>
            <a:off x="9437181" y="2401580"/>
            <a:ext cx="226563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Д</a:t>
            </a:r>
            <a:r>
              <a:rPr lang="en-US" sz="4000" dirty="0">
                <a:solidFill>
                  <a:srgbClr val="FF0000"/>
                </a:solidFill>
              </a:rPr>
              <a:t>x</a:t>
            </a:r>
            <a:r>
              <a:rPr lang="ru-RU" sz="4000" dirty="0">
                <a:solidFill>
                  <a:srgbClr val="FF0000"/>
                </a:solidFill>
              </a:rPr>
              <a:t>Ш</a:t>
            </a:r>
            <a:r>
              <a:rPr lang="en-US" sz="4000" dirty="0">
                <a:solidFill>
                  <a:srgbClr val="FF0000"/>
                </a:solidFill>
              </a:rPr>
              <a:t>x</a:t>
            </a:r>
            <a:r>
              <a:rPr lang="ru-RU" sz="4000" dirty="0">
                <a:solidFill>
                  <a:srgbClr val="FF0000"/>
                </a:solidFill>
              </a:rPr>
              <a:t>В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3B40D9E8-CEC1-13ED-A8F3-8EA4B314FC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6796" y="3652371"/>
            <a:ext cx="3162741" cy="22291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39E1409-AE7E-D519-4455-7197CA2FCF71}"/>
              </a:ext>
            </a:extLst>
          </p:cNvPr>
          <p:cNvSpPr txBox="1"/>
          <p:nvPr/>
        </p:nvSpPr>
        <p:spPr>
          <a:xfrm>
            <a:off x="9692517" y="5374897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60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CB78B39-7BA1-2EC1-664E-A3D57F208380}"/>
              </a:ext>
            </a:extLst>
          </p:cNvPr>
          <p:cNvSpPr txBox="1"/>
          <p:nvPr/>
        </p:nvSpPr>
        <p:spPr>
          <a:xfrm>
            <a:off x="11105564" y="5246499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40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57F3036-F850-10C3-F9B9-0F9EFE318E49}"/>
              </a:ext>
            </a:extLst>
          </p:cNvPr>
          <p:cNvSpPr txBox="1"/>
          <p:nvPr/>
        </p:nvSpPr>
        <p:spPr>
          <a:xfrm>
            <a:off x="11454986" y="428280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0456895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3" grpId="0"/>
      <p:bldP spid="5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EFF08BF-9CAD-07D0-E1E9-267A678EC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5541" y="786224"/>
            <a:ext cx="10058400" cy="1450757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70C0"/>
                </a:solidFill>
                <a:latin typeface="+mn-lt"/>
              </a:rPr>
              <a:t>Итог: «</a:t>
            </a:r>
            <a:r>
              <a:rPr lang="ru-RU" sz="4000" i="1" dirty="0">
                <a:solidFill>
                  <a:srgbClr val="0070C0"/>
                </a:solidFill>
                <a:latin typeface="+mn-lt"/>
              </a:rPr>
              <a:t>Для меня сегодняшний урок …</a:t>
            </a:r>
            <a:r>
              <a:rPr lang="ru-RU" sz="4000" dirty="0">
                <a:solidFill>
                  <a:srgbClr val="0070C0"/>
                </a:solidFill>
                <a:latin typeface="+mn-lt"/>
              </a:rPr>
              <a:t>»</a:t>
            </a:r>
            <a:r>
              <a:rPr lang="ru-RU" sz="4000" i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ru-RU" sz="4000" dirty="0">
                <a:solidFill>
                  <a:srgbClr val="0070C0"/>
                </a:solidFill>
                <a:latin typeface="+mn-lt"/>
              </a:rPr>
              <a:t/>
            </a:r>
            <a:br>
              <a:rPr lang="ru-RU" sz="4000" dirty="0">
                <a:solidFill>
                  <a:srgbClr val="0070C0"/>
                </a:solidFill>
                <a:latin typeface="+mn-lt"/>
              </a:rPr>
            </a:br>
            <a:r>
              <a:rPr lang="ru-RU" sz="4000" dirty="0">
                <a:solidFill>
                  <a:srgbClr val="0070C0"/>
                </a:solidFill>
                <a:latin typeface="+mn-lt"/>
              </a:rPr>
              <a:t>                                          </a:t>
            </a:r>
            <a:endParaRPr lang="ru-RU" sz="2000" i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1643053-8E03-EBE6-3B60-FAE24A09CA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6620" y="2396318"/>
            <a:ext cx="5521964" cy="2231992"/>
          </a:xfrm>
          <a:prstGeom prst="rect">
            <a:avLst/>
          </a:prstGeom>
        </p:spPr>
      </p:pic>
      <p:pic>
        <p:nvPicPr>
          <p:cNvPr id="2050" name="Picture 2" descr="галочка | Купить диван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59" y="1977958"/>
            <a:ext cx="2855359" cy="326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7496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задание: файл</a:t>
            </a:r>
          </a:p>
        </p:txBody>
      </p:sp>
      <p:pic>
        <p:nvPicPr>
          <p:cNvPr id="3074" name="Picture 2" descr="Письмо-благодарность за сотрудничеств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497" y="1896000"/>
            <a:ext cx="6279179" cy="4081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33030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7383" y="442981"/>
            <a:ext cx="10058400" cy="1449387"/>
          </a:xfrm>
        </p:spPr>
        <p:txBody>
          <a:bodyPr>
            <a:noAutofit/>
          </a:bodyPr>
          <a:lstStyle/>
          <a:p>
            <a:r>
              <a:rPr lang="ru-RU" sz="3200" dirty="0"/>
              <a:t>Дополнительная задача: </a:t>
            </a:r>
            <a:r>
              <a:rPr lang="ru-RU" sz="3200" dirty="0">
                <a:solidFill>
                  <a:srgbClr val="000000"/>
                </a:solidFill>
                <a:latin typeface="Bookman Old Style" panose="02050604050505020204" pitchFamily="18" charset="0"/>
              </a:rPr>
              <a:t>Найдите суммарную площадь стен парного отделения строящейся бани (без площади двери). Ответ дайте в квадратных метрах. </a:t>
            </a:r>
            <a:endParaRPr lang="ru-RU" sz="3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7B39B7F-8BBC-427F-BE6C-EE9A33CEF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263" y="1892368"/>
            <a:ext cx="3872434" cy="243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48780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Подумайте, что общего у данных фотографий?</a:t>
            </a:r>
          </a:p>
        </p:txBody>
      </p:sp>
      <p:grpSp>
        <p:nvGrpSpPr>
          <p:cNvPr id="4" name="Group 7335"/>
          <p:cNvGrpSpPr/>
          <p:nvPr/>
        </p:nvGrpSpPr>
        <p:grpSpPr>
          <a:xfrm>
            <a:off x="1395094" y="1851660"/>
            <a:ext cx="9228455" cy="4404995"/>
            <a:chOff x="0" y="0"/>
            <a:chExt cx="4702810" cy="2185611"/>
          </a:xfrm>
        </p:grpSpPr>
        <p:sp>
          <p:nvSpPr>
            <p:cNvPr id="5" name="Rectangle 52"/>
            <p:cNvSpPr/>
            <p:nvPr/>
          </p:nvSpPr>
          <p:spPr>
            <a:xfrm>
              <a:off x="1376299" y="950056"/>
              <a:ext cx="50673" cy="22438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b="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" name="Rectangle 53"/>
            <p:cNvSpPr/>
            <p:nvPr/>
          </p:nvSpPr>
          <p:spPr>
            <a:xfrm>
              <a:off x="3059049" y="897478"/>
              <a:ext cx="50673" cy="22438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b="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" name="Rectangle 81"/>
            <p:cNvSpPr/>
            <p:nvPr/>
          </p:nvSpPr>
          <p:spPr>
            <a:xfrm>
              <a:off x="1466977" y="1961230"/>
              <a:ext cx="50673" cy="224381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b="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8" name="Picture 83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624965" y="1113277"/>
              <a:ext cx="1457325" cy="967740"/>
            </a:xfrm>
            <a:prstGeom prst="rect">
              <a:avLst/>
            </a:prstGeom>
          </p:spPr>
        </p:pic>
        <p:sp>
          <p:nvSpPr>
            <p:cNvPr id="9" name="Rectangle 84"/>
            <p:cNvSpPr/>
            <p:nvPr/>
          </p:nvSpPr>
          <p:spPr>
            <a:xfrm>
              <a:off x="3082671" y="1945228"/>
              <a:ext cx="50673" cy="22438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b="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10" name="Picture 86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247390" y="1100577"/>
              <a:ext cx="1455420" cy="991870"/>
            </a:xfrm>
            <a:prstGeom prst="rect">
              <a:avLst/>
            </a:prstGeom>
          </p:spPr>
        </p:pic>
        <p:pic>
          <p:nvPicPr>
            <p:cNvPr id="11" name="Picture 375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90488" y="0"/>
              <a:ext cx="1276908" cy="1084772"/>
            </a:xfrm>
            <a:prstGeom prst="rect">
              <a:avLst/>
            </a:prstGeom>
          </p:spPr>
        </p:pic>
        <p:pic>
          <p:nvPicPr>
            <p:cNvPr id="12" name="Picture 377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648841" y="52419"/>
              <a:ext cx="1386371" cy="980648"/>
            </a:xfrm>
            <a:prstGeom prst="rect">
              <a:avLst/>
            </a:prstGeom>
          </p:spPr>
        </p:pic>
        <p:pic>
          <p:nvPicPr>
            <p:cNvPr id="13" name="Picture 379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3241929" y="53118"/>
              <a:ext cx="1453151" cy="979943"/>
            </a:xfrm>
            <a:prstGeom prst="rect">
              <a:avLst/>
            </a:prstGeom>
          </p:spPr>
        </p:pic>
        <p:pic>
          <p:nvPicPr>
            <p:cNvPr id="14" name="Picture 381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0" y="1096574"/>
              <a:ext cx="1456113" cy="9999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208222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На какие группы можно разделить изображения на фотографиях?</a:t>
            </a:r>
          </a:p>
        </p:txBody>
      </p:sp>
      <p:grpSp>
        <p:nvGrpSpPr>
          <p:cNvPr id="4" name="Group 7335"/>
          <p:cNvGrpSpPr/>
          <p:nvPr/>
        </p:nvGrpSpPr>
        <p:grpSpPr>
          <a:xfrm>
            <a:off x="1395094" y="1851660"/>
            <a:ext cx="9228455" cy="4404995"/>
            <a:chOff x="0" y="0"/>
            <a:chExt cx="4702810" cy="2185611"/>
          </a:xfrm>
        </p:grpSpPr>
        <p:sp>
          <p:nvSpPr>
            <p:cNvPr id="5" name="Rectangle 52"/>
            <p:cNvSpPr/>
            <p:nvPr/>
          </p:nvSpPr>
          <p:spPr>
            <a:xfrm>
              <a:off x="1376299" y="950056"/>
              <a:ext cx="50673" cy="22438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b="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" name="Rectangle 53"/>
            <p:cNvSpPr/>
            <p:nvPr/>
          </p:nvSpPr>
          <p:spPr>
            <a:xfrm>
              <a:off x="3059049" y="897478"/>
              <a:ext cx="50673" cy="22438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b="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" name="Rectangle 81"/>
            <p:cNvSpPr/>
            <p:nvPr/>
          </p:nvSpPr>
          <p:spPr>
            <a:xfrm>
              <a:off x="1466977" y="1961230"/>
              <a:ext cx="50673" cy="224381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b="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8" name="Picture 83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624965" y="1113277"/>
              <a:ext cx="1457325" cy="967740"/>
            </a:xfrm>
            <a:prstGeom prst="rect">
              <a:avLst/>
            </a:prstGeom>
          </p:spPr>
        </p:pic>
        <p:sp>
          <p:nvSpPr>
            <p:cNvPr id="9" name="Rectangle 84"/>
            <p:cNvSpPr/>
            <p:nvPr/>
          </p:nvSpPr>
          <p:spPr>
            <a:xfrm>
              <a:off x="3082671" y="1945228"/>
              <a:ext cx="50673" cy="22438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b="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10" name="Picture 86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247390" y="1100577"/>
              <a:ext cx="1455420" cy="991870"/>
            </a:xfrm>
            <a:prstGeom prst="rect">
              <a:avLst/>
            </a:prstGeom>
          </p:spPr>
        </p:pic>
        <p:pic>
          <p:nvPicPr>
            <p:cNvPr id="11" name="Picture 375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90488" y="0"/>
              <a:ext cx="1276908" cy="1084772"/>
            </a:xfrm>
            <a:prstGeom prst="rect">
              <a:avLst/>
            </a:prstGeom>
          </p:spPr>
        </p:pic>
        <p:pic>
          <p:nvPicPr>
            <p:cNvPr id="12" name="Picture 377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648841" y="52419"/>
              <a:ext cx="1386371" cy="980648"/>
            </a:xfrm>
            <a:prstGeom prst="rect">
              <a:avLst/>
            </a:prstGeom>
          </p:spPr>
        </p:pic>
        <p:pic>
          <p:nvPicPr>
            <p:cNvPr id="13" name="Picture 379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3241929" y="53118"/>
              <a:ext cx="1453151" cy="979943"/>
            </a:xfrm>
            <a:prstGeom prst="rect">
              <a:avLst/>
            </a:prstGeom>
          </p:spPr>
        </p:pic>
        <p:pic>
          <p:nvPicPr>
            <p:cNvPr id="14" name="Picture 381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0" y="1096574"/>
              <a:ext cx="1456113" cy="9999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6345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425721"/>
            <a:ext cx="10370820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Как вы думаете, какими знаниями должен обладать человек, </a:t>
            </a:r>
            <a:br>
              <a:rPr lang="ru-RU" dirty="0"/>
            </a:br>
            <a:r>
              <a:rPr lang="ru-RU" dirty="0"/>
              <a:t>чтобы построить здания, огранить алмаз? </a:t>
            </a:r>
          </a:p>
        </p:txBody>
      </p:sp>
      <p:grpSp>
        <p:nvGrpSpPr>
          <p:cNvPr id="4" name="Group 7335"/>
          <p:cNvGrpSpPr/>
          <p:nvPr/>
        </p:nvGrpSpPr>
        <p:grpSpPr>
          <a:xfrm>
            <a:off x="1395094" y="1851660"/>
            <a:ext cx="9228455" cy="4404995"/>
            <a:chOff x="0" y="0"/>
            <a:chExt cx="4702810" cy="2185611"/>
          </a:xfrm>
        </p:grpSpPr>
        <p:sp>
          <p:nvSpPr>
            <p:cNvPr id="5" name="Rectangle 52"/>
            <p:cNvSpPr/>
            <p:nvPr/>
          </p:nvSpPr>
          <p:spPr>
            <a:xfrm>
              <a:off x="1376299" y="950056"/>
              <a:ext cx="50673" cy="22438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b="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" name="Rectangle 53"/>
            <p:cNvSpPr/>
            <p:nvPr/>
          </p:nvSpPr>
          <p:spPr>
            <a:xfrm>
              <a:off x="3059049" y="897478"/>
              <a:ext cx="50673" cy="22438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b="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" name="Rectangle 81"/>
            <p:cNvSpPr/>
            <p:nvPr/>
          </p:nvSpPr>
          <p:spPr>
            <a:xfrm>
              <a:off x="1466977" y="1961230"/>
              <a:ext cx="50673" cy="224381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b="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8" name="Picture 83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624965" y="1113277"/>
              <a:ext cx="1457325" cy="967740"/>
            </a:xfrm>
            <a:prstGeom prst="rect">
              <a:avLst/>
            </a:prstGeom>
          </p:spPr>
        </p:pic>
        <p:sp>
          <p:nvSpPr>
            <p:cNvPr id="9" name="Rectangle 84"/>
            <p:cNvSpPr/>
            <p:nvPr/>
          </p:nvSpPr>
          <p:spPr>
            <a:xfrm>
              <a:off x="3082671" y="1945228"/>
              <a:ext cx="50673" cy="22438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b="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10" name="Picture 86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247390" y="1100577"/>
              <a:ext cx="1455420" cy="991870"/>
            </a:xfrm>
            <a:prstGeom prst="rect">
              <a:avLst/>
            </a:prstGeom>
          </p:spPr>
        </p:pic>
        <p:pic>
          <p:nvPicPr>
            <p:cNvPr id="11" name="Picture 375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90488" y="0"/>
              <a:ext cx="1276908" cy="1084772"/>
            </a:xfrm>
            <a:prstGeom prst="rect">
              <a:avLst/>
            </a:prstGeom>
          </p:spPr>
        </p:pic>
        <p:pic>
          <p:nvPicPr>
            <p:cNvPr id="12" name="Picture 377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648841" y="52419"/>
              <a:ext cx="1386371" cy="980648"/>
            </a:xfrm>
            <a:prstGeom prst="rect">
              <a:avLst/>
            </a:prstGeom>
          </p:spPr>
        </p:pic>
        <p:pic>
          <p:nvPicPr>
            <p:cNvPr id="13" name="Picture 379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3241929" y="53118"/>
              <a:ext cx="1453151" cy="979943"/>
            </a:xfrm>
            <a:prstGeom prst="rect">
              <a:avLst/>
            </a:prstGeom>
          </p:spPr>
        </p:pic>
        <p:pic>
          <p:nvPicPr>
            <p:cNvPr id="14" name="Picture 381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0" y="1096574"/>
              <a:ext cx="1456113" cy="9999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723700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Геометрические тела.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fld id="{34FEABC6-123A-4080-A76D-BC7668196DB2}" type="datetime4">
              <a:rPr lang="ru-RU" smtClean="0"/>
              <a:t>4 июня 2025 г.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55224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39" descr="Рисунок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1" y="1431926"/>
            <a:ext cx="3224213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07" name="Picture 38" descr="Рисунок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371601"/>
            <a:ext cx="3230563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667000" y="381000"/>
            <a:ext cx="70104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КЛАССИФИКАЦИЯ ГЕОМЕТРИЧЕСКИХ ТЕЛ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7086600" y="1752600"/>
            <a:ext cx="1981200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ТЕЛА ВРАЩЕНИЯ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286000" y="1600201"/>
            <a:ext cx="2971800" cy="46196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многогранники</a:t>
            </a:r>
          </a:p>
        </p:txBody>
      </p:sp>
      <p:sp>
        <p:nvSpPr>
          <p:cNvPr id="149511" name="Rectangle 10"/>
          <p:cNvSpPr>
            <a:spLocks noChangeArrowheads="1"/>
          </p:cNvSpPr>
          <p:nvPr/>
        </p:nvSpPr>
        <p:spPr bwMode="auto">
          <a:xfrm>
            <a:off x="762000" y="3679825"/>
            <a:ext cx="31242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1800" b="1" i="1" dirty="0"/>
              <a:t>пирамиды</a:t>
            </a:r>
          </a:p>
          <a:p>
            <a:pPr eaLnBrk="1" hangingPunct="1"/>
            <a:r>
              <a:rPr lang="ru-RU" altLang="ru-RU" sz="1800" dirty="0"/>
              <a:t>                                          </a:t>
            </a:r>
          </a:p>
        </p:txBody>
      </p:sp>
      <p:sp>
        <p:nvSpPr>
          <p:cNvPr id="149512" name="Rectangle 11"/>
          <p:cNvSpPr>
            <a:spLocks noChangeArrowheads="1"/>
          </p:cNvSpPr>
          <p:nvPr/>
        </p:nvSpPr>
        <p:spPr bwMode="auto">
          <a:xfrm>
            <a:off x="8382000" y="4510088"/>
            <a:ext cx="1066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800" b="1" i="1"/>
              <a:t>Конус</a:t>
            </a:r>
            <a:endParaRPr lang="ru-RU" altLang="ru-RU" sz="1800"/>
          </a:p>
        </p:txBody>
      </p:sp>
      <p:sp>
        <p:nvSpPr>
          <p:cNvPr id="149513" name="Line 12"/>
          <p:cNvSpPr>
            <a:spLocks noChangeShapeType="1"/>
          </p:cNvSpPr>
          <p:nvPr/>
        </p:nvSpPr>
        <p:spPr bwMode="auto">
          <a:xfrm flipH="1">
            <a:off x="3886200" y="806450"/>
            <a:ext cx="1295400" cy="5334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9514" name="Line 13"/>
          <p:cNvSpPr>
            <a:spLocks noChangeShapeType="1"/>
          </p:cNvSpPr>
          <p:nvPr/>
        </p:nvSpPr>
        <p:spPr bwMode="auto">
          <a:xfrm>
            <a:off x="6781800" y="777875"/>
            <a:ext cx="1447800" cy="6096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9515" name="Text Box 26"/>
          <p:cNvSpPr txBox="1">
            <a:spLocks noChangeArrowheads="1"/>
          </p:cNvSpPr>
          <p:nvPr/>
        </p:nvSpPr>
        <p:spPr bwMode="auto">
          <a:xfrm>
            <a:off x="3508375" y="2743201"/>
            <a:ext cx="2819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i="1" dirty="0"/>
              <a:t>призмы</a:t>
            </a:r>
          </a:p>
        </p:txBody>
      </p:sp>
      <p:sp>
        <p:nvSpPr>
          <p:cNvPr id="149516" name="Rectangle 34"/>
          <p:cNvSpPr>
            <a:spLocks noChangeArrowheads="1"/>
          </p:cNvSpPr>
          <p:nvPr/>
        </p:nvSpPr>
        <p:spPr bwMode="auto">
          <a:xfrm>
            <a:off x="8377238" y="3184526"/>
            <a:ext cx="13763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i="1"/>
              <a:t>Цилиндр</a:t>
            </a:r>
            <a:r>
              <a:rPr lang="ru-RU" altLang="ru-RU"/>
              <a:t> </a:t>
            </a:r>
          </a:p>
        </p:txBody>
      </p:sp>
      <p:sp>
        <p:nvSpPr>
          <p:cNvPr id="149517" name="Text Box 37"/>
          <p:cNvSpPr txBox="1">
            <a:spLocks noChangeArrowheads="1"/>
          </p:cNvSpPr>
          <p:nvPr/>
        </p:nvSpPr>
        <p:spPr bwMode="auto">
          <a:xfrm>
            <a:off x="8534400" y="5546726"/>
            <a:ext cx="1219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i="1"/>
              <a:t>Шар </a:t>
            </a:r>
          </a:p>
        </p:txBody>
      </p:sp>
      <p:pic>
        <p:nvPicPr>
          <p:cNvPr id="149518" name="Picture 40" descr="Рисунок3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764" y="2614613"/>
            <a:ext cx="8540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19" name="Picture 41" descr="Рисунок3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1" y="2614613"/>
            <a:ext cx="8413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20" name="Picture 42" descr="Рисунок3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425" y="3367881"/>
            <a:ext cx="114617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21" name="Picture 43" descr="Рисунок4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325" y="3276601"/>
            <a:ext cx="106045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22" name="Picture 44" descr="Рисунок4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676" y="2895601"/>
            <a:ext cx="974725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23" name="Picture 45" descr="Рисунок4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1" y="5105401"/>
            <a:ext cx="1146175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24" name="Picture 46" descr="Рисунок4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414" y="4038600"/>
            <a:ext cx="89058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6" descr="Многогранники — это... Определение и виды многогранник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8" descr="Правильные многогранник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1379" y="4422776"/>
            <a:ext cx="6043214" cy="1828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80732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950" y="286603"/>
            <a:ext cx="11093450" cy="1450757"/>
          </a:xfrm>
        </p:spPr>
        <p:txBody>
          <a:bodyPr/>
          <a:lstStyle/>
          <a:p>
            <a:r>
              <a:rPr lang="ru-RU" b="1" u="sng" dirty="0"/>
              <a:t>Задание №2</a:t>
            </a:r>
            <a:r>
              <a:rPr lang="ru-RU" dirty="0"/>
              <a:t>: Рассмотрите многогранники. </a:t>
            </a:r>
          </a:p>
        </p:txBody>
      </p:sp>
      <p:pic>
        <p:nvPicPr>
          <p:cNvPr id="3074" name="Picture 2" descr="https://ege-mobile.maximumtest.ru/v1/content/image/5ab76a63-7b21-46b2-b1a5-1c102a2fd0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2354262"/>
            <a:ext cx="8620125" cy="25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3155950" y="4505325"/>
            <a:ext cx="79375" cy="79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663700" y="4505325"/>
            <a:ext cx="79375" cy="79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781550" y="3983037"/>
            <a:ext cx="79375" cy="79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755900" y="2479675"/>
            <a:ext cx="79375" cy="79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860800" y="3987799"/>
            <a:ext cx="79375" cy="79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362200" y="4022725"/>
            <a:ext cx="79375" cy="79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740400" y="2619375"/>
            <a:ext cx="79375" cy="79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556250" y="4737100"/>
            <a:ext cx="79375" cy="79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996112" y="3983037"/>
            <a:ext cx="79375" cy="79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 flipV="1">
            <a:off x="1054100" y="4624387"/>
            <a:ext cx="609600" cy="7350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187085" y="5126335"/>
            <a:ext cx="28071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вершина</a:t>
            </a:r>
          </a:p>
        </p:txBody>
      </p:sp>
      <p:cxnSp>
        <p:nvCxnSpPr>
          <p:cNvPr id="26" name="Прямая соединительная линия 25"/>
          <p:cNvCxnSpPr>
            <a:stCxn id="8" idx="4"/>
          </p:cNvCxnSpPr>
          <p:nvPr/>
        </p:nvCxnSpPr>
        <p:spPr>
          <a:xfrm>
            <a:off x="4821238" y="4062412"/>
            <a:ext cx="735012" cy="71437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4516438" y="4584700"/>
            <a:ext cx="672306" cy="77905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4080795" y="5132835"/>
            <a:ext cx="19912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ребро</a:t>
            </a:r>
          </a:p>
        </p:txBody>
      </p:sp>
      <p:sp>
        <p:nvSpPr>
          <p:cNvPr id="31" name="Равнобедренный треугольник 30"/>
          <p:cNvSpPr/>
          <p:nvPr/>
        </p:nvSpPr>
        <p:spPr>
          <a:xfrm rot="19940229">
            <a:off x="5115667" y="2720893"/>
            <a:ext cx="1630487" cy="1758606"/>
          </a:xfrm>
          <a:prstGeom prst="triangle">
            <a:avLst>
              <a:gd name="adj" fmla="val 68902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 стрелкой 32"/>
          <p:cNvCxnSpPr/>
          <p:nvPr/>
        </p:nvCxnSpPr>
        <p:spPr>
          <a:xfrm flipH="1" flipV="1">
            <a:off x="6325925" y="4528291"/>
            <a:ext cx="517157" cy="835465"/>
          </a:xfrm>
          <a:prstGeom prst="straightConnector1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6407439" y="5132835"/>
            <a:ext cx="1991251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грань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7444902" y="1964987"/>
            <a:ext cx="3151762" cy="31613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7276289" y="2056715"/>
            <a:ext cx="3874290" cy="2392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">
              <a:lnSpc>
                <a:spcPct val="107000"/>
              </a:lnSpc>
              <a:spcAft>
                <a:spcPts val="1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Опираясь на рисунки, </a:t>
            </a:r>
          </a:p>
          <a:p>
            <a:pPr marL="635">
              <a:lnSpc>
                <a:spcPct val="107000"/>
              </a:lnSpc>
              <a:spcAft>
                <a:spcPts val="1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ответьте на вопросы: </a:t>
            </a: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">
              <a:lnSpc>
                <a:spcPct val="107000"/>
              </a:lnSpc>
              <a:spcAft>
                <a:spcPts val="100"/>
              </a:spcAft>
            </a:pPr>
            <a:r>
              <a:rPr lang="ru-RU" sz="28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такое грань? </a:t>
            </a:r>
            <a:endParaRPr lang="ru-RU" sz="2800" b="1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8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Что такое ребро? </a:t>
            </a:r>
            <a:endParaRPr lang="ru-RU" sz="2800" b="1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Что такое вершина?</a:t>
            </a:r>
            <a:endParaRPr lang="ru-RU" sz="28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ADF81EB-28A7-9E2E-5E96-34339FF58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8462" y="2092276"/>
            <a:ext cx="4507634" cy="235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7009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4" grpId="0"/>
      <p:bldP spid="30" grpId="0"/>
      <p:bldP spid="31" grpId="0" animBg="1"/>
      <p:bldP spid="34" grpId="0" animBg="1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Правильный тетраэдр | ИнтернетУр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95" y="1956258"/>
            <a:ext cx="2953688" cy="2401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Объем куба, как рассчитать, формулы и пример задач на нахождение объема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944" y="3822329"/>
            <a:ext cx="3748392" cy="2427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/>
              <a:t>Задание №3</a:t>
            </a:r>
            <a:r>
              <a:rPr lang="ru-RU" dirty="0"/>
              <a:t>: Заполните таблицу.</a:t>
            </a:r>
          </a:p>
        </p:txBody>
      </p:sp>
      <p:pic>
        <p:nvPicPr>
          <p:cNvPr id="4" name="Picture 574"/>
          <p:cNvPicPr/>
          <p:nvPr/>
        </p:nvPicPr>
        <p:blipFill>
          <a:blip r:embed="rId4"/>
          <a:stretch>
            <a:fillRect/>
          </a:stretch>
        </p:blipFill>
        <p:spPr>
          <a:xfrm>
            <a:off x="5378747" y="1956258"/>
            <a:ext cx="5062273" cy="40748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863" y="2314194"/>
            <a:ext cx="1068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тетраэдр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80709" y="4713021"/>
            <a:ext cx="1197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/>
              <a:t>куб</a:t>
            </a:r>
          </a:p>
          <a:p>
            <a:pPr algn="ctr"/>
            <a:r>
              <a:rPr lang="ru-RU" b="1" dirty="0"/>
              <a:t>(гексаэдр)</a:t>
            </a:r>
          </a:p>
        </p:txBody>
      </p:sp>
    </p:spTree>
    <p:extLst>
      <p:ext uri="{BB962C8B-B14F-4D97-AF65-F5344CB8AC3E}">
        <p14:creationId xmlns:p14="http://schemas.microsoft.com/office/powerpoint/2010/main" val="247867080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646</TotalTime>
  <Words>669</Words>
  <Application>Microsoft Office PowerPoint</Application>
  <PresentationFormat>Произвольный</PresentationFormat>
  <Paragraphs>127</Paragraphs>
  <Slides>23</Slides>
  <Notes>16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Ретро</vt:lpstr>
      <vt:lpstr>Точечный рисунок</vt:lpstr>
      <vt:lpstr>Классная работа.</vt:lpstr>
      <vt:lpstr>Задание №1: Рассмотрите рисунок, который был выполнен одним из учеников 5 класса на уроке Технологии.  Какие геометрические фигуры вы увидели? </vt:lpstr>
      <vt:lpstr>Подумайте, что общего у данных фотографий?</vt:lpstr>
      <vt:lpstr>На какие группы можно разделить изображения на фотографиях?</vt:lpstr>
      <vt:lpstr>Как вы думаете, какими знаниями должен обладать человек,  чтобы построить здания, огранить алмаз? </vt:lpstr>
      <vt:lpstr>Геометрические тела.</vt:lpstr>
      <vt:lpstr>Презентация PowerPoint</vt:lpstr>
      <vt:lpstr>Задание №2: Рассмотрите многогранники. </vt:lpstr>
      <vt:lpstr>Задание №3: Заполните таблицу.</vt:lpstr>
      <vt:lpstr>Многогранники. </vt:lpstr>
      <vt:lpstr>Задание №4: Установите для каждого многогранника его вид сверху и  вид слева, соедините их стрелками.</vt:lpstr>
      <vt:lpstr>Минута отдыха</vt:lpstr>
      <vt:lpstr>Задание №5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Решение практико-ориентированной задачи ОГЭ, задание №6</vt:lpstr>
      <vt:lpstr>ФГ: Задание №7.</vt:lpstr>
      <vt:lpstr>Итог: «Для меня сегодняшний урок …»                                            </vt:lpstr>
      <vt:lpstr>Домашнее задание: файл</vt:lpstr>
      <vt:lpstr>Дополнительная задача: Найдите суммарную площадь стен парного отделения строящейся бани (без площади двери). Ответ дайте в квадратных метрах.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Классная работа.</dc:title>
  <dc:creator>Асонова Елена Владимировна</dc:creator>
  <cp:lastModifiedBy>Надежда</cp:lastModifiedBy>
  <cp:revision>44</cp:revision>
  <dcterms:created xsi:type="dcterms:W3CDTF">2025-03-10T08:55:47Z</dcterms:created>
  <dcterms:modified xsi:type="dcterms:W3CDTF">2025-06-04T08:36:09Z</dcterms:modified>
</cp:coreProperties>
</file>