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6" r:id="rId4"/>
    <p:sldId id="270" r:id="rId5"/>
    <p:sldId id="272" r:id="rId6"/>
    <p:sldId id="259" r:id="rId7"/>
    <p:sldId id="273" r:id="rId8"/>
    <p:sldId id="274" r:id="rId9"/>
    <p:sldId id="275" r:id="rId10"/>
    <p:sldId id="276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E4F56C-F62D-499C-8DA6-21F6322F49C8}" v="53" dt="2023-03-05T03:17:00.227"/>
    <p1510:client id="{323FCBCB-AA31-4F90-A1B2-B6898E7B5521}" v="178" dt="2023-02-14T16:16:32.399"/>
    <p1510:client id="{D54C5E25-A784-4F3B-9E96-7CAF569B3F1C}" v="156" dt="2023-02-14T15:44:30.5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9" autoAdjust="0"/>
    <p:restoredTop sz="94660"/>
  </p:normalViewPr>
  <p:slideViewPr>
    <p:cSldViewPr snapToGrid="0">
      <p:cViewPr>
        <p:scale>
          <a:sx n="70" d="100"/>
          <a:sy n="70" d="100"/>
        </p:scale>
        <p:origin x="-1326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266397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98814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432556" y="2335868"/>
            <a:ext cx="70873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Этот вид транспорта оснащен удобными сидячими местами и поручнями.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 нём есть большие окна.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Этот вид транспорта не привязан к рельсам, к линиям электричества.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Является наземным видом транспорта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65" y="274418"/>
            <a:ext cx="3433786" cy="206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1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266397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98814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7EA5A-F713-454D-2373-6BAA3225F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56" y="2325430"/>
            <a:ext cx="7469498" cy="3944203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Прочитать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учебнике текст «Золотое кольцо России».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адание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выбор: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рекламу экскурсии по Золотому кольцу России (подготовить выступление этой рекламы)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редставить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вы туристы. Написать запрос экскурсоводу о своем желании путешествовать.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2556" y="803279"/>
            <a:ext cx="7087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3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23905" y="1749756"/>
            <a:ext cx="353872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FF463E-03E2-49B4-25B7-FDF01B619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89" y="1605145"/>
            <a:ext cx="4113962" cy="36477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Все города, входящие в Золотое кольцо, имеют уникальную историю. Они были свидетелями важнейших исторических событий и хранят в себе множество тайн. Именно здесь черпали вдохновение русские писатели и живописцы, а пейзажи этих городов украсили многие отечественные киноленты.</a:t>
            </a:r>
            <a:endParaRPr lang="ru-RU" sz="2000" dirty="0">
              <a:solidFill>
                <a:schemeClr val="bg1"/>
              </a:solidFill>
              <a:latin typeface="Times New Roman"/>
              <a:cs typeface="Calibri" panose="020F0502020204030204"/>
            </a:endParaRPr>
          </a:p>
          <a:p>
            <a:endParaRPr lang="ru-RU" sz="1800" dirty="0">
              <a:solidFill>
                <a:schemeClr val="bg1"/>
              </a:solidFill>
              <a:cs typeface="Calibri" panose="020F0502020204030204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25521" y="5707672"/>
            <a:ext cx="353549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внешний, небо, здание, зам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2FA23FB-BEF3-E727-8813-92BFEE48B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3" r="7348"/>
          <a:stretch/>
        </p:blipFill>
        <p:spPr>
          <a:xfrm>
            <a:off x="4894090" y="170357"/>
            <a:ext cx="4249910" cy="65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8AC84611-32D0-4FEE-FA94-10B8C546D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" t="10084" r="-118" b="-210"/>
          <a:stretch/>
        </p:blipFill>
        <p:spPr>
          <a:xfrm>
            <a:off x="16" y="-14367"/>
            <a:ext cx="10241474" cy="687095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4023810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8B4C75-BD51-B637-8751-7B0468CAD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40" y="4209940"/>
            <a:ext cx="7799185" cy="178120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/>
                <a:ea typeface="+mn-lt"/>
                <a:cs typeface="+mn-lt"/>
              </a:rPr>
              <a:t>Традиционно в список Золотого кольца входят 8 городов. </a:t>
            </a:r>
            <a:endParaRPr lang="ru-RU" sz="2400" dirty="0">
              <a:latin typeface="Times New Roman"/>
              <a:cs typeface="Calibri" panose="020F0502020204030204"/>
            </a:endParaRPr>
          </a:p>
          <a:p>
            <a:pPr marL="0" indent="0">
              <a:buNone/>
            </a:pPr>
            <a:r>
              <a:rPr lang="ru-RU" sz="2400" b="1" i="1" dirty="0">
                <a:latin typeface="Times New Roman"/>
                <a:ea typeface="+mn-lt"/>
                <a:cs typeface="+mn-lt"/>
              </a:rPr>
              <a:t>Владимир </a:t>
            </a:r>
            <a:r>
              <a:rPr lang="ru-RU" sz="2400" dirty="0">
                <a:latin typeface="Times New Roman"/>
                <a:ea typeface="+mn-lt"/>
                <a:cs typeface="+mn-lt"/>
              </a:rPr>
              <a:t>– настоящая сокровищница и древнейший город России. В ХІІ веке это была столица Владимиро-Суздальского княжества, но со временем город утратил свой высокий статус. </a:t>
            </a:r>
            <a:endParaRPr lang="ru-RU" sz="1800" dirty="0">
              <a:latin typeface="Times New Roman"/>
              <a:cs typeface="Calibri"/>
            </a:endParaRPr>
          </a:p>
          <a:p>
            <a:endParaRPr lang="ru-RU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049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дерево, трава, внешний, дом&#10;&#10;Автоматически созданное описание">
            <a:extLst>
              <a:ext uri="{FF2B5EF4-FFF2-40B4-BE49-F238E27FC236}">
                <a16:creationId xmlns:a16="http://schemas.microsoft.com/office/drawing/2014/main" xmlns="" id="{90DA33B7-E083-05F5-E9C5-EFD905700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07" r="-118" b="5664"/>
          <a:stretch/>
        </p:blipFill>
        <p:spPr>
          <a:xfrm>
            <a:off x="-1056721" y="11"/>
            <a:ext cx="10198357" cy="685333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4023810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FC5923-F9A3-0709-EAEA-DDA45E7B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36" y="4281827"/>
            <a:ext cx="7508045" cy="18243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b="1" i="1" dirty="0">
                <a:latin typeface="Times New Roman"/>
                <a:ea typeface="+mn-lt"/>
                <a:cs typeface="+mn-lt"/>
              </a:rPr>
              <a:t>Суздаль </a:t>
            </a:r>
            <a:r>
              <a:rPr lang="ru-RU" dirty="0">
                <a:latin typeface="Times New Roman"/>
                <a:ea typeface="+mn-lt"/>
                <a:cs typeface="+mn-lt"/>
              </a:rPr>
              <a:t>– небольшой, но очень красивый город, который можно смело назвать городом-музеем. На небольшой его территории размещено более двух сотен памятников культурного и исторического значения.</a:t>
            </a:r>
            <a:endParaRPr lang="ru-RU" dirty="0">
              <a:latin typeface="Times New Roman"/>
              <a:cs typeface="Calibri"/>
            </a:endParaRPr>
          </a:p>
          <a:p>
            <a:endParaRPr lang="ru-RU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027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A81E7530-396C-45F0-92F4-A885648D16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дерев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xmlns="" id="{B49B3A5F-2B0F-B45C-F08F-BF8BF9E09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5" r="1" b="2193"/>
          <a:stretch/>
        </p:blipFill>
        <p:spPr>
          <a:xfrm>
            <a:off x="452754" y="-1"/>
            <a:ext cx="8691247" cy="68579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064924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"/>
            <a:ext cx="455229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1DE8B58-F373-409E-A253-4380A6609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1540" y="73153"/>
            <a:ext cx="884225" cy="232963"/>
            <a:chOff x="1188720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xmlns="" id="{F5ACE265-D22D-48CC-99DE-EB81AE9229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xmlns="" id="{6FE80EEA-F4ED-4436-8861-0BEAAEFE76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xmlns="" id="{C3642BC8-86E8-47D0-8846-3E4D49E4B4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xmlns="" id="{82D35214-3634-4180-BF0E-45B614516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xmlns="" id="{15BE89E6-3D1C-42B5-A950-E72889F8BB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xmlns="" id="{473771CC-5097-4E08-9606-24B0BC9A0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xmlns="" id="{BE872634-00DA-47BD-880D-5C05FFADCC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xmlns="" id="{4F151F5C-DE9B-460E-BC51-471F4A8A5A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xmlns="" id="{34557B8A-4D2F-4D0D-B746-59EA85318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xmlns="" id="{C764CD8E-E409-4E9B-8E87-746DDE36D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8E27A01D-2F01-4286-9453-3FBF6E84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xmlns="" id="{460487A5-12EB-422E-9588-8FF06FAF73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xmlns="" id="{7D522D20-C9F7-4B34-9066-4B43ADAABD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xmlns="" id="{97B04F2C-295B-447A-8941-0AD4F55516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xmlns="" id="{17D7FF91-B366-4534-B9B4-5710926EE7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xmlns="" id="{B5B8116C-ADD9-4826-9C37-270377E8F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xmlns="" id="{22D01D96-8DB8-40BF-83AC-4CA49EC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xmlns="" id="{44B584CD-5E60-4B15-847C-B30D15DA1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xmlns="" id="{CF2BB7DC-B968-4F0B-9748-BF0E6E297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xmlns="" id="{CF12C159-3F09-4861-9450-ECD5DB310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33985"/>
            <a:ext cx="455229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1D77C35-2442-3B70-1443-B2BD75345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872" y="2320119"/>
            <a:ext cx="3081860" cy="40215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000" b="1" i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Иваново 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– самый «юный» город Золотого кольца. Он был возведен на месте одноименного села в 1871 году. С тех пор город получил немало других названий, среди которых «Город невест», «Текстильная столица России», «Ситцевый край». </a:t>
            </a:r>
            <a:endParaRPr lang="ru-RU" sz="2000" dirty="0">
              <a:solidFill>
                <a:schemeClr val="bg1"/>
              </a:solidFill>
              <a:latin typeface="Times New Roman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6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48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8576FF51-995B-0782-9AB9-8A1A437BB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"/>
          <a:stretch/>
        </p:blipFill>
        <p:spPr>
          <a:xfrm>
            <a:off x="15" y="10"/>
            <a:ext cx="9141699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4023810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C830E5-EA67-6399-BBF9-9CAB313F7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87" y="4195565"/>
            <a:ext cx="7173771" cy="16086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b="1" i="1" dirty="0">
                <a:latin typeface="Times New Roman"/>
                <a:ea typeface="+mn-lt"/>
                <a:cs typeface="+mn-lt"/>
              </a:rPr>
              <a:t>Кострома </a:t>
            </a:r>
            <a:r>
              <a:rPr lang="ru-RU" dirty="0">
                <a:latin typeface="Times New Roman"/>
                <a:ea typeface="+mn-lt"/>
                <a:cs typeface="+mn-lt"/>
              </a:rPr>
              <a:t>– город с богатой историей и вместе с тем это один из крупнейших речных портов России. На фоне других городов Золотого кольца он выделяется, прежде всего, архитектурой религиозного характера.</a:t>
            </a:r>
            <a:endParaRPr lang="ru-RU" dirty="0">
              <a:latin typeface="Times New Roman"/>
              <a:cs typeface="Calibri"/>
            </a:endParaRPr>
          </a:p>
          <a:p>
            <a:endParaRPr lang="ru-RU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472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9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Рисунок 6" descr="Изображение выглядит как аттракци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359201E3-2B37-EB8C-88A5-4F308F3D6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075"/>
          <a:stretch/>
        </p:blipFill>
        <p:spPr>
          <a:xfrm>
            <a:off x="15" y="10"/>
            <a:ext cx="7460297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239537" y="0"/>
            <a:ext cx="3904463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xmlns="" id="{F9EC3F91-A75C-4F74-867E-E4C28C135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61169" y="0"/>
            <a:ext cx="3782831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022760" y="0"/>
            <a:ext cx="1897292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D8BA39-7414-D004-8DDD-2431D6BD4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417" y="983069"/>
            <a:ext cx="3426206" cy="27000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ru-RU" b="1" i="1" dirty="0">
                <a:latin typeface="Times New Roman"/>
                <a:ea typeface="+mn-lt"/>
                <a:cs typeface="+mn-lt"/>
              </a:rPr>
              <a:t>Сергиев Посад</a:t>
            </a:r>
            <a:r>
              <a:rPr lang="ru-RU" dirty="0">
                <a:latin typeface="Times New Roman"/>
                <a:ea typeface="+mn-lt"/>
                <a:cs typeface="+mn-lt"/>
              </a:rPr>
              <a:t> – </a:t>
            </a:r>
          </a:p>
          <a:p>
            <a:pPr marL="0" indent="0" algn="ctr">
              <a:buNone/>
            </a:pPr>
            <a:r>
              <a:rPr lang="ru-RU" dirty="0">
                <a:latin typeface="Times New Roman"/>
                <a:ea typeface="+mn-lt"/>
                <a:cs typeface="+mn-lt"/>
              </a:rPr>
              <a:t>здесь расположен крупнейший в России мужской монастырь – Троице-</a:t>
            </a:r>
            <a:r>
              <a:rPr lang="ru-RU" dirty="0" err="1">
                <a:latin typeface="Times New Roman"/>
                <a:ea typeface="+mn-lt"/>
                <a:cs typeface="+mn-lt"/>
              </a:rPr>
              <a:t>Сергиевая</a:t>
            </a:r>
            <a:r>
              <a:rPr lang="ru-RU" dirty="0">
                <a:latin typeface="Times New Roman"/>
                <a:ea typeface="+mn-lt"/>
                <a:cs typeface="+mn-lt"/>
              </a:rPr>
              <a:t> Лавра. Он был возведен в 14 веке и включает в себя более 50 различных сооружений.</a:t>
            </a:r>
            <a:endParaRPr lang="ru-RU" dirty="0">
              <a:latin typeface="Times New Roman"/>
              <a:cs typeface="Calibri"/>
            </a:endParaRPr>
          </a:p>
          <a:p>
            <a:pPr marL="0" indent="0" algn="ctr">
              <a:buNone/>
            </a:pPr>
            <a:endParaRPr lang="ru-RU" sz="1800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94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8087" y="1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природа, город&#10;&#10;Автоматически созданное описание">
            <a:extLst>
              <a:ext uri="{FF2B5EF4-FFF2-40B4-BE49-F238E27FC236}">
                <a16:creationId xmlns:a16="http://schemas.microsoft.com/office/drawing/2014/main" xmlns="" id="{DB6798B1-B12F-8A10-EB9E-91FD0CE94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8" r="16468" b="-1"/>
          <a:stretch/>
        </p:blipFill>
        <p:spPr>
          <a:xfrm>
            <a:off x="16" y="10"/>
            <a:ext cx="5176283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7A41CB-6DA5-06FE-9AFB-FE35CF630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557" y="1029536"/>
            <a:ext cx="3547113" cy="39085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/>
                <a:ea typeface="+mn-lt"/>
                <a:cs typeface="+mn-lt"/>
              </a:rPr>
              <a:t> </a:t>
            </a:r>
            <a:r>
              <a:rPr lang="ru-RU" sz="2400" b="1" i="1" dirty="0">
                <a:latin typeface="Times New Roman"/>
                <a:ea typeface="+mn-lt"/>
                <a:cs typeface="+mn-lt"/>
              </a:rPr>
              <a:t>Ярославль </a:t>
            </a:r>
            <a:r>
              <a:rPr lang="ru-RU" sz="2400" dirty="0">
                <a:latin typeface="Times New Roman"/>
                <a:ea typeface="+mn-lt"/>
                <a:cs typeface="+mn-lt"/>
              </a:rPr>
              <a:t>– </a:t>
            </a:r>
            <a:endParaRPr lang="ru-RU" sz="2400" dirty="0">
              <a:latin typeface="Calibri" panose="020F0502020204030204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2400" dirty="0">
                <a:latin typeface="Times New Roman"/>
                <a:ea typeface="+mn-lt"/>
                <a:cs typeface="+mn-lt"/>
              </a:rPr>
              <a:t>один из крупных городов с тысячелетней историей. Входит в список Всемирного наследия ЮНЕСКО. Как и во многих других “золотых” городах, здесь находится много старинных архитектурных достопримечательностей. </a:t>
            </a:r>
            <a:endParaRPr lang="ru-RU" sz="2400" dirty="0">
              <a:latin typeface="Calibri" panose="020F0502020204030204"/>
              <a:cs typeface="Calibri" panose="020F0502020204030204"/>
            </a:endParaRPr>
          </a:p>
          <a:p>
            <a:pPr algn="ctr"/>
            <a:endParaRPr lang="ru-RU" sz="16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794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рав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E97CC8CB-2FD1-0A16-3C08-C01E4A4A8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0" r="-1" b="-1"/>
          <a:stretch/>
        </p:blipFill>
        <p:spPr>
          <a:xfrm>
            <a:off x="15" y="10"/>
            <a:ext cx="9141699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4023810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26722B-4C1C-0F0D-6B2A-36A0696C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70" y="4238695"/>
            <a:ext cx="7119857" cy="12492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b="1" i="1" dirty="0">
                <a:latin typeface="Times New Roman"/>
                <a:ea typeface="+mn-lt"/>
                <a:cs typeface="+mn-lt"/>
              </a:rPr>
              <a:t>Переславль-Залесский</a:t>
            </a:r>
            <a:r>
              <a:rPr lang="ru-RU" dirty="0">
                <a:latin typeface="Times New Roman"/>
                <a:ea typeface="+mn-lt"/>
                <a:cs typeface="+mn-lt"/>
              </a:rPr>
              <a:t> – небольшой скромный городок, на территории которого расположен национальный парк «Плещеево озеро». Здесь находятся древние строения и уникальные музеи. </a:t>
            </a:r>
            <a:endParaRPr lang="ru-RU" dirty="0">
              <a:latin typeface="Times New Roman"/>
              <a:cs typeface="Calibri" panose="020F0502020204030204"/>
            </a:endParaRPr>
          </a:p>
          <a:p>
            <a:endParaRPr lang="ru-RU" sz="1600" dirty="0">
              <a:latin typeface="Times New Roman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8852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p!!Rectangle">
            <a:extLst>
              <a:ext uri="{FF2B5EF4-FFF2-40B4-BE49-F238E27FC236}">
                <a16:creationId xmlns:a16="http://schemas.microsoft.com/office/drawing/2014/main" xmlns="" id="{E0B3B37B-5EEE-4DC4-802A-66F9A2C94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вода, зд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BE8C2941-3220-AB7F-8DE7-37BD9281C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 useBgFill="1">
        <p:nvSpPr>
          <p:cNvPr id="50" name="m!!text rectangle">
            <a:extLst>
              <a:ext uri="{FF2B5EF4-FFF2-40B4-BE49-F238E27FC236}">
                <a16:creationId xmlns:a16="http://schemas.microsoft.com/office/drawing/2014/main" xmlns="" id="{494CEDA0-FD8E-491B-8792-69F93BDA39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05060" y="633620"/>
            <a:ext cx="3209537" cy="5495925"/>
          </a:xfrm>
          <a:prstGeom prst="rect">
            <a:avLst/>
          </a:prstGeom>
          <a:ln w="9525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m!!accent">
            <a:extLst>
              <a:ext uri="{FF2B5EF4-FFF2-40B4-BE49-F238E27FC236}">
                <a16:creationId xmlns:a16="http://schemas.microsoft.com/office/drawing/2014/main" xmlns="" id="{0FD3EBBB-DFE8-4525-B1BF-BE7BBC8DF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57053" y="1161288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9362A14-6FB8-4FFC-AAA0-2E5AFF8A8D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91183" y="2113280"/>
            <a:ext cx="262661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B9572A-D104-D1E1-D3AD-AF811F4D2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087" y="2354200"/>
            <a:ext cx="2750058" cy="346133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800" dirty="0">
                <a:latin typeface="Times New Roman"/>
                <a:ea typeface="+mn-lt"/>
                <a:cs typeface="+mn-lt"/>
              </a:rPr>
              <a:t>один из старейших городов Золотого кольца. На его территории расположено много ценных памятников истории и культуры, среди которых особенно выделяется Ростовский Кремль, а также Успенский собор и его звонница.</a:t>
            </a:r>
            <a:endParaRPr lang="ru-RU" sz="1800" dirty="0">
              <a:latin typeface="Times New Roman"/>
              <a:cs typeface="Calibri"/>
            </a:endParaRPr>
          </a:p>
          <a:p>
            <a:pPr>
              <a:lnSpc>
                <a:spcPct val="150000"/>
              </a:lnSpc>
            </a:pPr>
            <a:endParaRPr lang="ru-RU" sz="1800">
              <a:ea typeface="Calibri" panose="020F0502020204030204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B3CC06-F121-640A-06BA-6A14A32963BB}"/>
              </a:ext>
            </a:extLst>
          </p:cNvPr>
          <p:cNvSpPr txBox="1"/>
          <p:nvPr/>
        </p:nvSpPr>
        <p:spPr>
          <a:xfrm>
            <a:off x="5677469" y="1637324"/>
            <a:ext cx="27147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i="1" dirty="0">
                <a:latin typeface="Times New Roman"/>
              </a:rPr>
              <a:t>Ростов Великий</a:t>
            </a:r>
            <a:endParaRPr lang="ru-RU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09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266397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2449773" y="525397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старинные,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Звон колоколов.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птицы – лебеди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Суздаль и Ростов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широкой Волге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Тверь и Кострома,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Башенки резные,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Чудо-терема. 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старинные,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Мастерами славные.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Улицы кузнечные,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Улицы гончарные.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старинные –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солнышку лицом –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России стали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Золотым кольцом. </a:t>
            </a:r>
          </a:p>
        </p:txBody>
      </p:sp>
    </p:spTree>
    <p:extLst>
      <p:ext uri="{BB962C8B-B14F-4D97-AF65-F5344CB8AC3E}">
        <p14:creationId xmlns:p14="http://schemas.microsoft.com/office/powerpoint/2010/main" val="14418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3">
            <a:extLst>
              <a:ext uri="{FF2B5EF4-FFF2-40B4-BE49-F238E27FC236}">
                <a16:creationId xmlns:a16="http://schemas.microsoft.com/office/drawing/2014/main" xmlns="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небо, внешний, здание, культовое сооруж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DD55AE56-0E1F-9603-F5A9-B7441A8EA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3391"/>
          <a:stretch/>
        </p:blipFill>
        <p:spPr>
          <a:xfrm>
            <a:off x="15" y="0"/>
            <a:ext cx="9143985" cy="6857999"/>
          </a:xfrm>
          <a:prstGeom prst="rect">
            <a:avLst/>
          </a:prstGeom>
        </p:spPr>
      </p:pic>
      <p:sp>
        <p:nvSpPr>
          <p:cNvPr id="36" name="Rectangle 25">
            <a:extLst>
              <a:ext uri="{FF2B5EF4-FFF2-40B4-BE49-F238E27FC236}">
                <a16:creationId xmlns:a16="http://schemas.microsoft.com/office/drawing/2014/main" xmlns="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491" y="3131005"/>
            <a:ext cx="6662384" cy="2387600"/>
          </a:xfrm>
        </p:spPr>
        <p:txBody>
          <a:bodyPr>
            <a:normAutofit/>
          </a:bodyPr>
          <a:lstStyle/>
          <a:p>
            <a:pPr algn="l"/>
            <a:r>
              <a:rPr lang="ru-RU" sz="6600" b="1" dirty="0">
                <a:latin typeface="Times New Roman"/>
                <a:ea typeface="+mj-lt"/>
                <a:cs typeface="Times New Roman"/>
              </a:rPr>
              <a:t>Золотое кольцо России</a:t>
            </a:r>
            <a:endParaRPr lang="ru-RU" sz="6600" dirty="0"/>
          </a:p>
        </p:txBody>
      </p:sp>
      <p:sp>
        <p:nvSpPr>
          <p:cNvPr id="37" name="Rectangle: Rounded Corners 27">
            <a:extLst>
              <a:ext uri="{FF2B5EF4-FFF2-40B4-BE49-F238E27FC236}">
                <a16:creationId xmlns:a16="http://schemas.microsoft.com/office/drawing/2014/main" xmlns="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575039"/>
            <a:ext cx="733942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266397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98814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7EA5A-F713-454D-2373-6BAA3225F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58" y="1315496"/>
            <a:ext cx="6650632" cy="39442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lnSpc>
                <a:spcPct val="100000"/>
              </a:lnSpc>
              <a:buAutoNum type="arabicPeriod"/>
            </a:pPr>
            <a:r>
              <a:rPr lang="ru-RU" sz="4000" dirty="0" smtClean="0">
                <a:latin typeface="Times New Roman"/>
                <a:ea typeface="+mn-lt"/>
                <a:cs typeface="+mn-lt"/>
              </a:rPr>
              <a:t>Познакомиться ….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ru-RU" sz="4000" dirty="0" smtClean="0">
                <a:latin typeface="Times New Roman"/>
                <a:ea typeface="+mn-lt"/>
                <a:cs typeface="+mn-lt"/>
              </a:rPr>
              <a:t>Узнать…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ru-RU" sz="4000" dirty="0" smtClean="0">
                <a:latin typeface="Times New Roman"/>
                <a:ea typeface="+mn-lt"/>
                <a:cs typeface="+mn-lt"/>
              </a:rPr>
              <a:t>Научиться…</a:t>
            </a:r>
            <a:endParaRPr lang="ru-RU" sz="4000" dirty="0"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2556" y="193169"/>
            <a:ext cx="7087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266397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98814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1640C2A-0071-3992-A582-4B1535CC8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" b="-4509"/>
          <a:stretch/>
        </p:blipFill>
        <p:spPr>
          <a:xfrm>
            <a:off x="5085542" y="1543939"/>
            <a:ext cx="4058458" cy="401300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7EA5A-F713-454D-2373-6BAA3225F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56" y="2251880"/>
            <a:ext cx="4561146" cy="39442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latin typeface="Times New Roman"/>
                <a:ea typeface="+mn-lt"/>
                <a:cs typeface="+mn-lt"/>
              </a:rPr>
              <a:t>Термин «Золотое кольцо России» впервые появился </a:t>
            </a:r>
            <a:r>
              <a:rPr lang="ru-RU" sz="2400" dirty="0" smtClean="0">
                <a:latin typeface="Times New Roman"/>
                <a:ea typeface="+mn-lt"/>
                <a:cs typeface="+mn-lt"/>
              </a:rPr>
              <a:t>40 лет </a:t>
            </a:r>
            <a:r>
              <a:rPr lang="ru-RU" sz="2400" dirty="0">
                <a:latin typeface="Times New Roman"/>
                <a:ea typeface="+mn-lt"/>
                <a:cs typeface="+mn-lt"/>
              </a:rPr>
              <a:t>назад. Это ансамбль городов, расположенных в самом сердце России, и имеющих большую историческую ценность. Соединенные автотрассами, они образуют круг, который стал символом богатейшего культурного наследия страны</a:t>
            </a:r>
            <a:r>
              <a:rPr lang="ru-RU" sz="2400" dirty="0" smtClean="0">
                <a:latin typeface="Times New Roman"/>
                <a:ea typeface="+mn-lt"/>
                <a:cs typeface="+mn-lt"/>
              </a:rPr>
              <a:t>.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2556" y="193169"/>
            <a:ext cx="7087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произошел термин </a:t>
            </a:r>
            <a:endParaRPr lang="ru-RU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Золотое кольцо России?</a:t>
            </a:r>
          </a:p>
        </p:txBody>
      </p:sp>
    </p:spTree>
    <p:extLst>
      <p:ext uri="{BB962C8B-B14F-4D97-AF65-F5344CB8AC3E}">
        <p14:creationId xmlns:p14="http://schemas.microsoft.com/office/powerpoint/2010/main" val="223783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9AE1604-BB93-4F6D-94D6-F2A6021FC5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9270323-9616-4384-857D-E86B78272E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-2487837" y="2732147"/>
            <a:ext cx="5860051" cy="395784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A3838D5-9565-4601-BAC3-D1B5BDB803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349A4B8-3246-4579-922E-FE1155C7F0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572ED1F-670A-359A-3D6E-F60AFC176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" t="136" r="-1533" b="-136"/>
          <a:stretch/>
        </p:blipFill>
        <p:spPr>
          <a:xfrm>
            <a:off x="144186" y="382137"/>
            <a:ext cx="4640528" cy="463014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382A32C-5B0C-4B1C-A074-76C6DBCC9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975783" y="2188548"/>
            <a:ext cx="329184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38942BC-1057-995C-201C-FEA0B77F54D2}"/>
              </a:ext>
            </a:extLst>
          </p:cNvPr>
          <p:cNvSpPr/>
          <p:nvPr/>
        </p:nvSpPr>
        <p:spPr>
          <a:xfrm>
            <a:off x="4677276" y="1824789"/>
            <a:ext cx="3849537" cy="1063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F123C48-FCB8-A5BE-BCE3-6A87B355C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783" y="250702"/>
            <a:ext cx="4168217" cy="393055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 Посад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Переславль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Залесский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Ростову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Ярославль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Суздаль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05582" y="4149213"/>
            <a:ext cx="46322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Золотого кольца блистает своей богатой историей и достопримечательностями, а вместе составляют сокровищницу русской культуры, наглядную энциклопедию древнерусской архитектуры. Сегодня Золотое кольцо – символ российской истории, один из ярчайших  памятников эпохи Древней Руси.</a:t>
            </a:r>
          </a:p>
        </p:txBody>
      </p:sp>
    </p:spTree>
    <p:extLst>
      <p:ext uri="{BB962C8B-B14F-4D97-AF65-F5344CB8AC3E}">
        <p14:creationId xmlns:p14="http://schemas.microsoft.com/office/powerpoint/2010/main" val="290035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22" y="582304"/>
            <a:ext cx="8792755" cy="588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48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3">
            <a:extLst>
              <a:ext uri="{FF2B5EF4-FFF2-40B4-BE49-F238E27FC236}">
                <a16:creationId xmlns:a16="http://schemas.microsoft.com/office/drawing/2014/main" xmlns="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небо, внешний, здание, культовое сооруж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DD55AE56-0E1F-9603-F5A9-B7441A8EA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3391"/>
          <a:stretch/>
        </p:blipFill>
        <p:spPr>
          <a:xfrm>
            <a:off x="15" y="0"/>
            <a:ext cx="9143985" cy="6857999"/>
          </a:xfrm>
          <a:prstGeom prst="rect">
            <a:avLst/>
          </a:prstGeom>
        </p:spPr>
      </p:pic>
      <p:sp>
        <p:nvSpPr>
          <p:cNvPr id="36" name="Rectangle 25">
            <a:extLst>
              <a:ext uri="{FF2B5EF4-FFF2-40B4-BE49-F238E27FC236}">
                <a16:creationId xmlns:a16="http://schemas.microsoft.com/office/drawing/2014/main" xmlns="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491" y="3131005"/>
            <a:ext cx="6662384" cy="2387600"/>
          </a:xfrm>
        </p:spPr>
        <p:txBody>
          <a:bodyPr>
            <a:normAutofit/>
          </a:bodyPr>
          <a:lstStyle/>
          <a:p>
            <a:pPr algn="l"/>
            <a:r>
              <a:rPr lang="ru-RU" sz="6600" b="1" dirty="0">
                <a:latin typeface="Times New Roman"/>
                <a:ea typeface="+mj-lt"/>
                <a:cs typeface="Times New Roman"/>
              </a:rPr>
              <a:t>Золотое кольцо России</a:t>
            </a:r>
            <a:endParaRPr lang="ru-RU" sz="6600" dirty="0"/>
          </a:p>
        </p:txBody>
      </p:sp>
      <p:sp>
        <p:nvSpPr>
          <p:cNvPr id="37" name="Rectangle: Rounded Corners 27">
            <a:extLst>
              <a:ext uri="{FF2B5EF4-FFF2-40B4-BE49-F238E27FC236}">
                <a16:creationId xmlns:a16="http://schemas.microsoft.com/office/drawing/2014/main" xmlns="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575039"/>
            <a:ext cx="733942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72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266397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98814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7EA5A-F713-454D-2373-6BAA3225F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56" y="2325430"/>
            <a:ext cx="6650632" cy="3944203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я узнал …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было интересно …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трудно …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научился …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я могу …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дал мне для жизни …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захотелось …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2556" y="803279"/>
            <a:ext cx="7087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урока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4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343</Words>
  <Application>Microsoft Office PowerPoint</Application>
  <PresentationFormat>Экран (4:3)</PresentationFormat>
  <Paragraphs>48</Paragraphs>
  <Slides>19</Slides>
  <Notes>0</Notes>
  <HiddenSlides>9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Золотое кольцо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Золотое кольцо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Kleiner_Chef</cp:lastModifiedBy>
  <cp:revision>215</cp:revision>
  <dcterms:created xsi:type="dcterms:W3CDTF">2023-02-14T14:52:06Z</dcterms:created>
  <dcterms:modified xsi:type="dcterms:W3CDTF">2025-05-30T06:07:22Z</dcterms:modified>
</cp:coreProperties>
</file>