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6" r:id="rId15"/>
    <p:sldId id="277" r:id="rId16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Rage Italic" panose="03070502040507070304" pitchFamily="66" charset="0"/>
      <p:regular r:id="rId26"/>
    </p:embeddedFont>
    <p:embeddedFont>
      <p:font typeface="Wide Latin" panose="020A0A07050505020404" pitchFamily="18" charset="0"/>
      <p:regular r:id="rId27"/>
    </p:embeddedFont>
    <p:embeddedFont>
      <p:font typeface="Ariac" panose="020B05060202020A0204" charset="0"/>
      <p:regular r:id="rId28"/>
      <p:bold r:id="rId29"/>
      <p:italic r:id="rId30"/>
      <p:boldItalic r:id="rId31"/>
    </p:embeddedFont>
    <p:embeddedFont>
      <p:font typeface="Franklin Gothic Book" panose="020B0503020102020204" pitchFamily="34" charset="0"/>
      <p:regular r:id="rId32"/>
      <p: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Brush Script MT" panose="03060802040406070304" pitchFamily="66" charset="0"/>
      <p:italic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Segoe UI Black" panose="020B0A02040204020203" pitchFamily="34" charset="0"/>
      <p:bold r:id="rId43"/>
      <p:boldItalic r:id="rId44"/>
    </p:embeddedFont>
    <p:embeddedFont>
      <p:font typeface="Impact" panose="020B0806030902050204" pitchFamily="3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4F01"/>
    <a:srgbClr val="C4D70F"/>
    <a:srgbClr val="CF8017"/>
    <a:srgbClr val="B36701"/>
    <a:srgbClr val="F48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EF3D84-6E3C-4E5A-9D3F-169E9E18C73D}">
  <a:tblStyle styleId="{29EF3D84-6E3C-4E5A-9D3F-169E9E18C7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presProps" Target="pres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7793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5bc73517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5bc73517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6a522ea6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6a522ea6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5bc73517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5bc73517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62aa5126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62aa51268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5bc7351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45bc7351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62aa5126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62aa5126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62aa5126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62aa51268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6a522ea6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6a522ea6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62aa51268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62aa51268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6a522ea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6a522ea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62aa5126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62aa5126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62aa5126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62aa5126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6a522ea6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6a522ea6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757238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526552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4018194"/>
            <a:ext cx="5034845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94268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829735"/>
            <a:ext cx="5178779" cy="330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3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1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2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5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4414254"/>
            <a:ext cx="1213821" cy="273844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6"/>
            <a:ext cx="3522607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4422721"/>
            <a:ext cx="554023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905454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4416553"/>
            <a:ext cx="1213821" cy="273844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4373278"/>
            <a:ext cx="331904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0"/>
            <a:ext cx="554023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9163"/>
            </a:gs>
            <a:gs pos="100000">
              <a:srgbClr val="C64A12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31483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2" y="204818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613187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3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1250950" y="996950"/>
            <a:ext cx="6775450" cy="23803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chemeClr val="bg1"/>
                </a:solidFill>
              </a:rPr>
              <a:t>Heroism of Women in the Great Patriotic War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977901" y="3250457"/>
            <a:ext cx="7156450" cy="9477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3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 smtClean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 smtClean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Made </a:t>
            </a:r>
            <a:r>
              <a:rPr lang="ru" sz="55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by</a:t>
            </a:r>
            <a:r>
              <a:rPr lang="en-US" sz="55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" sz="55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English </a:t>
            </a:r>
            <a:r>
              <a:rPr lang="ru" sz="55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teachers</a:t>
            </a:r>
            <a:r>
              <a:rPr lang="ru" sz="55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  <a:endParaRPr lang="en-US" sz="5500" b="1" dirty="0" smtClean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" sz="55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Petrova Y.V., Nasybullina A.A., Glukhikh A.D.  </a:t>
            </a:r>
            <a:endParaRPr sz="55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5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85" y="1696386"/>
            <a:ext cx="1538832" cy="16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-187925" y="-114300"/>
            <a:ext cx="9085500" cy="67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Speaking </a:t>
            </a:r>
            <a:r>
              <a:rPr lang="ru" sz="28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Activit</a:t>
            </a:r>
            <a:r>
              <a:rPr lang="en-US" sz="28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y</a:t>
            </a:r>
            <a:r>
              <a:rPr lang="ru" sz="28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         </a:t>
            </a:r>
            <a:r>
              <a:rPr lang="ru" sz="2800" b="1" dirty="0">
                <a:solidFill>
                  <a:schemeClr val="bg1"/>
                </a:solidFill>
              </a:rPr>
              <a:t>Use the plan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749300" y="387350"/>
            <a:ext cx="7708900" cy="4831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620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Начать описание следует с фразы: «I’d like to describe picture (number)» </a:t>
            </a:r>
            <a:endParaRPr sz="1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(Я бы хотел описать картинку (номер). </a:t>
            </a:r>
            <a:endParaRPr sz="1400" b="1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The place</a:t>
            </a:r>
            <a:r>
              <a:rPr lang="ru" sz="135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(место, где был сделан снимок).Для начала нужно указать, кто изображён на картинке: «The picture shows us...» (На картинке изображена...) Затем следует предположить, где был сделан снимок: «The photo was (probably) taken inside/outside» (Фотография (возможно) была сделана внутри/на улице).</a:t>
            </a:r>
            <a:endParaRPr sz="1350" b="1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The action</a:t>
            </a:r>
            <a:r>
              <a:rPr lang="ru" sz="135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(действие, происходящее на снимке). Предложение с описанием действия нужно строить в Present Continuous.</a:t>
            </a:r>
            <a:endParaRPr sz="135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The person's appearance</a:t>
            </a:r>
            <a:r>
              <a:rPr lang="ru" sz="135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(внешность людей, изображённых на снимке). Например: «The girl/boy looks like she/he is about ... years old» (Девочке/мальчику около ... лет). Можно описать внешность: «She/he has (colour) eyes and dark/fair hair» (У неё/него (цвет) глаза и тёмные/светлые волосы). Также стоит упомянуть одежду: «The girl/boy is wearing …» </a:t>
            </a:r>
            <a:endParaRPr sz="135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Whether you like the picture or not.</a:t>
            </a:r>
            <a:r>
              <a:rPr lang="ru" sz="135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Например: «I like the picture, because the atmosphere is … » (Мне нравится эта картинка, потому что атмосфера на ней …</a:t>
            </a:r>
            <a:endParaRPr sz="1350" b="1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Why. </a:t>
            </a:r>
            <a:r>
              <a:rPr lang="ru" sz="135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Например: «I like this picture as it is bright and colorful, full of positive emotions and it makes me think of ….» (Мне нравится эта картина, потому что она яркая и красочная, полна положительных эмоций и напоминает мне о ...</a:t>
            </a:r>
            <a:endParaRPr sz="1350" b="1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1200"/>
              </a:spcAft>
              <a:buNone/>
            </a:pPr>
            <a:endParaRPr sz="2200" dirty="0"/>
          </a:p>
        </p:txBody>
      </p:sp>
      <p:pic>
        <p:nvPicPr>
          <p:cNvPr id="163" name="Google Shape;163;p25" title="диало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150"/>
            <a:ext cx="6667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2368550" y="-127000"/>
            <a:ext cx="5467350" cy="577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263"/>
              <a:buFont typeface="Arial"/>
              <a:buNone/>
            </a:pPr>
            <a:r>
              <a:rPr lang="ru" sz="36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Speaking</a:t>
            </a:r>
            <a:r>
              <a:rPr lang="ru" sz="3033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ru" sz="3033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Activit</a:t>
            </a:r>
            <a:r>
              <a:rPr lang="en-US" sz="3033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y</a:t>
            </a:r>
            <a:endParaRPr sz="3033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513300" y="715275"/>
            <a:ext cx="8630700" cy="42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900"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299" y="1125725"/>
            <a:ext cx="3600451" cy="30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751" y="1125725"/>
            <a:ext cx="3979700" cy="304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/>
          <p:nvPr/>
        </p:nvSpPr>
        <p:spPr>
          <a:xfrm>
            <a:off x="749299" y="4222400"/>
            <a:ext cx="7677152" cy="45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TEAM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749299" y="705975"/>
            <a:ext cx="1581900" cy="39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PHOTO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4446750" y="727625"/>
            <a:ext cx="1581900" cy="39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PHOTO 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Google Shape;210;p30" title="работа в группе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88" y="54529"/>
            <a:ext cx="725225" cy="810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2209799" y="-120650"/>
            <a:ext cx="5380975" cy="539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Speaking </a:t>
            </a:r>
            <a:r>
              <a:rPr lang="ru" sz="28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Activit</a:t>
            </a:r>
            <a:r>
              <a:rPr lang="en-US" sz="28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y</a:t>
            </a:r>
            <a:endParaRPr sz="2800" b="1" dirty="0">
              <a:solidFill>
                <a:schemeClr val="bg1"/>
              </a:solidFill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50" y="970375"/>
            <a:ext cx="3699500" cy="30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2150" y="970375"/>
            <a:ext cx="3793499" cy="301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/>
          <p:nvPr/>
        </p:nvSpPr>
        <p:spPr>
          <a:xfrm>
            <a:off x="730250" y="4222400"/>
            <a:ext cx="7734300" cy="45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TEAM 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868950" y="865150"/>
            <a:ext cx="1581900" cy="39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PHOTO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4572000" y="865150"/>
            <a:ext cx="1581900" cy="39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PHOTO 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10;p30" title="работа в группе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88" y="54529"/>
            <a:ext cx="725225" cy="810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1498600" y="-158750"/>
            <a:ext cx="7223250" cy="60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50" b="1" dirty="0">
                <a:solidFill>
                  <a:schemeClr val="bg1"/>
                </a:solidFill>
                <a:latin typeface="Constantia" panose="02030602050306030303" pitchFamily="18" charset="0"/>
                <a:ea typeface="Impact"/>
                <a:cs typeface="Impact"/>
                <a:sym typeface="Impact"/>
              </a:rPr>
              <a:t>Homework instructions</a:t>
            </a:r>
            <a:endParaRPr sz="5300" b="1" dirty="0">
              <a:solidFill>
                <a:schemeClr val="bg1"/>
              </a:solidFill>
              <a:latin typeface="Constantia" panose="02030602050306030303" pitchFamily="18" charset="0"/>
              <a:ea typeface="Impact"/>
              <a:cs typeface="Impact"/>
              <a:sym typeface="Impact"/>
            </a:endParaRPr>
          </a:p>
        </p:txBody>
      </p:sp>
      <p:pic>
        <p:nvPicPr>
          <p:cNvPr id="224" name="Google Shape;224;p32" title="представьте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6999" y="-69850"/>
            <a:ext cx="889000" cy="1257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5" name="Google Shape;225;p32"/>
          <p:cNvGraphicFramePr/>
          <p:nvPr>
            <p:extLst>
              <p:ext uri="{D42A27DB-BD31-4B8C-83A1-F6EECF244321}">
                <p14:modId xmlns:p14="http://schemas.microsoft.com/office/powerpoint/2010/main" val="2804455128"/>
              </p:ext>
            </p:extLst>
          </p:nvPr>
        </p:nvGraphicFramePr>
        <p:xfrm>
          <a:off x="844725" y="1009650"/>
          <a:ext cx="7194375" cy="3200190"/>
        </p:xfrm>
        <a:graphic>
          <a:graphicData uri="http://schemas.openxmlformats.org/drawingml/2006/table">
            <a:tbl>
              <a:tblPr>
                <a:noFill/>
                <a:tableStyleId>{29EF3D84-6E3C-4E5A-9D3F-169E9E18C73D}</a:tableStyleId>
              </a:tblPr>
              <a:tblGrid>
                <a:gridCol w="31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b="1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Full name</a:t>
                      </a:r>
                      <a:endParaRPr sz="1700" b="1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Impact"/>
                        <a:sym typeface="Impac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highlight>
                          <a:srgbClr val="FDFDFD"/>
                        </a:highlight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Was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 from</a:t>
                      </a:r>
                      <a:endParaRPr sz="1700" b="1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Impact"/>
                        <a:sym typeface="Impac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highlight>
                          <a:srgbClr val="FDFDFD"/>
                        </a:highlight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b="1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Date of birth</a:t>
                      </a:r>
                      <a:endParaRPr sz="1700" b="1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Impact"/>
                        <a:sym typeface="Impac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rgbClr val="FDFDFD"/>
                        </a:highlight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700" b="1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 Actions during the war</a:t>
                      </a:r>
                      <a:endParaRPr sz="1700" b="1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Impact"/>
                        <a:sym typeface="Impac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highlight>
                          <a:srgbClr val="FDFDFD"/>
                        </a:highlight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700" b="1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Interesting facts</a:t>
                      </a:r>
                      <a:endParaRPr sz="1700" b="1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Impact"/>
                        <a:sym typeface="Impac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rgbClr val="FDFDFD"/>
                        </a:highlight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700" b="1" dirty="0" smtClean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Peace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 </a:t>
                      </a:r>
                      <a:r>
                        <a:rPr lang="ru" sz="1700" b="1" dirty="0" smtClean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time </a:t>
                      </a:r>
                      <a:r>
                        <a:rPr lang="ru" sz="1700" b="1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action</a:t>
                      </a:r>
                      <a:endParaRPr sz="1700" b="1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Impact"/>
                        <a:sym typeface="Impac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rgbClr val="FDFDFD"/>
                        </a:highlight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700" b="1" kern="12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Date of </a:t>
                      </a:r>
                      <a:r>
                        <a:rPr lang="ru" sz="1700" b="1" kern="1200" dirty="0" smtClean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dea</a:t>
                      </a:r>
                      <a:r>
                        <a:rPr lang="en-US" sz="1700" b="1" kern="1200" dirty="0" err="1" smtClean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Impact"/>
                          <a:sym typeface="Impact"/>
                        </a:rPr>
                        <a:t>th</a:t>
                      </a:r>
                      <a:endParaRPr sz="1700" b="1" kern="1200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Impact"/>
                        <a:sym typeface="Impac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highlight>
                          <a:srgbClr val="FDFDFD"/>
                        </a:highlight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Google Shape;223;p32"/>
          <p:cNvSpPr txBox="1">
            <a:spLocks/>
          </p:cNvSpPr>
          <p:nvPr/>
        </p:nvSpPr>
        <p:spPr>
          <a:xfrm>
            <a:off x="419100" y="412750"/>
            <a:ext cx="7905750" cy="93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sz="2400" b="1" dirty="0" smtClean="0">
                <a:latin typeface="Constantia" panose="02030602050306030303" pitchFamily="18" charset="0"/>
                <a:ea typeface="Impact"/>
                <a:cs typeface="Impact"/>
                <a:sym typeface="Impact"/>
              </a:rPr>
              <a:t>Fill the fact file about your relative (120-140 words)</a:t>
            </a:r>
            <a:endParaRPr lang="en-US" sz="2400" b="1" dirty="0">
              <a:solidFill>
                <a:schemeClr val="bg1"/>
              </a:solidFill>
              <a:latin typeface="Constantia" panose="02030602050306030303" pitchFamily="18" charset="0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1543050" y="-190500"/>
            <a:ext cx="6899400" cy="499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nstantia" panose="02030602050306030303" pitchFamily="18" charset="0"/>
                <a:ea typeface="Times New Roman"/>
                <a:cs typeface="Times New Roman"/>
                <a:sym typeface="Times New Roman"/>
              </a:rPr>
              <a:t>Now I know </a:t>
            </a:r>
            <a:r>
              <a:rPr lang="en-US" sz="4000" dirty="0" smtClean="0">
                <a:solidFill>
                  <a:schemeClr val="bg1"/>
                </a:solidFill>
                <a:latin typeface="Constantia" panose="02030602050306030303" pitchFamily="18" charset="0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Constantia" panose="02030602050306030303" pitchFamily="18" charset="0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onstantia" panose="02030602050306030303" pitchFamily="18" charset="0"/>
                <a:ea typeface="Times New Roman"/>
                <a:cs typeface="Times New Roman"/>
                <a:sym typeface="Times New Roman"/>
              </a:rPr>
            </a:br>
            <a:endParaRPr sz="4200" dirty="0">
              <a:solidFill>
                <a:schemeClr val="bg1"/>
              </a:solidFill>
              <a:latin typeface="Constantia" panose="0203060205030603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1041400" y="736600"/>
            <a:ext cx="7683962" cy="3829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14300" lvl="0" indent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None/>
            </a:pPr>
            <a:r>
              <a:rPr lang="en-US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Complete </a:t>
            </a:r>
            <a:r>
              <a:rPr lang="en-US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this</a:t>
            </a:r>
            <a:r>
              <a:rPr lang="ru-RU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 </a:t>
            </a:r>
            <a:r>
              <a:rPr lang="en-US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phrase: “Now I know how to…”</a:t>
            </a:r>
            <a:endParaRPr lang="ru-RU" b="1" dirty="0" smtClean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ru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speak </a:t>
            </a:r>
            <a:r>
              <a:rPr lang="ru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about...</a:t>
            </a:r>
            <a:endParaRPr sz="17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 panose="02070309020205020404" pitchFamily="49" charset="0"/>
              <a:buChar char="o"/>
            </a:pPr>
            <a:r>
              <a:rPr lang="ru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understand the information...</a:t>
            </a:r>
            <a:endParaRPr sz="17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 panose="02070309020205020404" pitchFamily="49" charset="0"/>
              <a:buChar char="o"/>
            </a:pPr>
            <a:r>
              <a:rPr lang="ru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explain the problem...</a:t>
            </a:r>
            <a:endParaRPr sz="17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 panose="02070309020205020404" pitchFamily="49" charset="0"/>
              <a:buChar char="o"/>
            </a:pPr>
            <a:r>
              <a:rPr lang="ru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exchanged views with classmates on the topic...</a:t>
            </a:r>
            <a:endParaRPr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 panose="02070309020205020404" pitchFamily="49" charset="0"/>
              <a:buChar char="o"/>
            </a:pPr>
            <a:r>
              <a:rPr lang="ru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give arguments...</a:t>
            </a:r>
            <a:endParaRPr sz="17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 panose="02070309020205020404" pitchFamily="49" charset="0"/>
              <a:buChar char="o"/>
            </a:pPr>
            <a:r>
              <a:rPr lang="ru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find necessary </a:t>
            </a:r>
            <a:r>
              <a:rPr lang="ru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information...</a:t>
            </a:r>
            <a:endParaRPr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2150" cy="8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3481" y="2102453"/>
            <a:ext cx="2970132" cy="2369430"/>
          </a:xfrm>
          <a:prstGeom prst="rect">
            <a:avLst/>
          </a:prstGeom>
          <a:solidFill>
            <a:srgbClr val="9C4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950" y="575950"/>
            <a:ext cx="6321600" cy="63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 done!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0112" y="1393031"/>
            <a:ext cx="6321600" cy="3205145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Thank you for the lesson.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2350" y="88900"/>
            <a:ext cx="6321600" cy="4508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45000" lnSpcReduction="20000"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2350" y="-92780"/>
            <a:ext cx="6321600" cy="4870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sz="2800" dirty="0" smtClean="0">
                <a:solidFill>
                  <a:schemeClr val="bg1"/>
                </a:solidFill>
              </a:rPr>
              <a:t>THE END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483" y="2349926"/>
            <a:ext cx="1880759" cy="17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45129" y="-207562"/>
            <a:ext cx="8498871" cy="656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3100" b="1" dirty="0">
                <a:solidFill>
                  <a:schemeClr val="bg1"/>
                </a:solidFill>
              </a:rPr>
              <a:t>Watch the video and answer the questions.</a:t>
            </a:r>
            <a:endParaRPr sz="4900" b="1" dirty="0">
              <a:solidFill>
                <a:schemeClr val="bg1"/>
              </a:solidFill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1111250" y="580616"/>
            <a:ext cx="6934200" cy="4017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>
              <a:lnSpc>
                <a:spcPct val="115000"/>
              </a:lnSpc>
              <a:spcBef>
                <a:spcPts val="700"/>
              </a:spcBef>
              <a:buClr>
                <a:srgbClr val="333333"/>
              </a:buClr>
              <a:buSzPts val="2600"/>
              <a:buNone/>
            </a:pPr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1.What holiday are we going to celebrate soon?</a:t>
            </a:r>
          </a:p>
          <a:p>
            <a:pPr marL="63500" indent="0">
              <a:lnSpc>
                <a:spcPct val="115000"/>
              </a:lnSpc>
              <a:spcBef>
                <a:spcPts val="700"/>
              </a:spcBef>
              <a:buClr>
                <a:srgbClr val="333333"/>
              </a:buClr>
              <a:buSzPts val="2600"/>
              <a:buNone/>
            </a:pP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2.Why </a:t>
            </a:r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is this holiday special for our country? </a:t>
            </a:r>
          </a:p>
          <a:p>
            <a:pPr marL="63500" lvl="0" indent="0">
              <a:lnSpc>
                <a:spcPct val="115000"/>
              </a:lnSpc>
              <a:spcBef>
                <a:spcPts val="700"/>
              </a:spcBef>
              <a:buClr>
                <a:srgbClr val="333333"/>
              </a:buClr>
              <a:buSzPts val="2600"/>
              <a:buNone/>
            </a:pPr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3.What is the topic of our lesson today? </a:t>
            </a:r>
            <a:endParaRPr lang="en-US" sz="3600" dirty="0">
              <a:highlight>
                <a:srgbClr val="FFFFFF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700"/>
              </a:spcBef>
              <a:spcAft>
                <a:spcPts val="1200"/>
              </a:spcAft>
              <a:buNone/>
            </a:pPr>
            <a:endParaRPr sz="3800" dirty="0"/>
          </a:p>
        </p:txBody>
      </p:sp>
      <p:pic>
        <p:nvPicPr>
          <p:cNvPr id="80" name="Google Shape;80;p14" title="фон 1 проект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562"/>
            <a:ext cx="690510" cy="79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774155" y="-168293"/>
            <a:ext cx="8453992" cy="302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700"/>
              </a:spcBef>
              <a:buSzPts val="990"/>
            </a:pPr>
            <a:r>
              <a:rPr lang="en-US" sz="2400" b="1" dirty="0">
                <a:solidFill>
                  <a:schemeClr val="bg1"/>
                </a:solidFill>
              </a:rPr>
              <a:t>Answer the questions to remember </a:t>
            </a:r>
            <a:r>
              <a:rPr lang="en-US" sz="2400" b="1" dirty="0" smtClean="0">
                <a:solidFill>
                  <a:schemeClr val="bg1"/>
                </a:solidFill>
              </a:rPr>
              <a:t>some</a:t>
            </a:r>
            <a:r>
              <a:rPr lang="en-US" sz="2400" b="1" dirty="0">
                <a:solidFill>
                  <a:schemeClr val="bg1"/>
                </a:solidFill>
              </a:rPr>
              <a:t> linking words</a:t>
            </a:r>
            <a:endParaRPr sz="2160" b="1" dirty="0">
              <a:solidFill>
                <a:schemeClr val="bg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903181" y="504883"/>
            <a:ext cx="7399348" cy="4224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114300" indent="0">
              <a:buNone/>
            </a:pPr>
            <a:r>
              <a:rPr lang="en-US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To my mind (</a:t>
            </a:r>
            <a:r>
              <a:rPr lang="ru-RU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по-моему)</a:t>
            </a:r>
          </a:p>
          <a:p>
            <a:pPr marL="114300" indent="0">
              <a:buNone/>
            </a:pPr>
            <a:r>
              <a:rPr lang="en-US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I think (</a:t>
            </a:r>
            <a:r>
              <a:rPr lang="ru-RU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я думаю)</a:t>
            </a:r>
          </a:p>
          <a:p>
            <a:pPr marL="114300" indent="0">
              <a:buNone/>
            </a:pPr>
            <a:r>
              <a:rPr lang="en-US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I am convinced (</a:t>
            </a:r>
            <a:r>
              <a:rPr lang="ru-RU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я убеждён) </a:t>
            </a:r>
          </a:p>
          <a:p>
            <a:pPr marL="114300" indent="0">
              <a:buNone/>
            </a:pPr>
            <a:r>
              <a:rPr lang="en-US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I suppose (</a:t>
            </a:r>
            <a:r>
              <a:rPr lang="ru-RU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я предполагаю)</a:t>
            </a:r>
          </a:p>
          <a:p>
            <a:pPr marL="114300" indent="0">
              <a:buNone/>
            </a:pPr>
            <a:r>
              <a:rPr lang="en-US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It seems to me (</a:t>
            </a:r>
            <a:r>
              <a:rPr lang="ru-RU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мне кажется) </a:t>
            </a:r>
          </a:p>
          <a:p>
            <a:pPr marL="114300" indent="0">
              <a:buNone/>
            </a:pPr>
            <a:r>
              <a:rPr lang="en-US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From </a:t>
            </a:r>
            <a:r>
              <a:rPr lang="en-US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my point of view (</a:t>
            </a:r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с моей точки зрения</a:t>
            </a:r>
            <a:r>
              <a:rPr lang="ru-RU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)</a:t>
            </a:r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 </a:t>
            </a:r>
          </a:p>
          <a:p>
            <a:pPr marL="114300" indent="0">
              <a:buNone/>
            </a:pPr>
            <a:r>
              <a:rPr lang="en-US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I guess (</a:t>
            </a:r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я полагаю</a:t>
            </a:r>
            <a:r>
              <a:rPr lang="ru-RU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)</a:t>
            </a:r>
            <a:endParaRPr lang="ru-RU" sz="2800" b="1" dirty="0">
              <a:latin typeface="Segoe UI Black" panose="020B0A02040204020203" pitchFamily="34" charset="0"/>
              <a:ea typeface="Segoe UI Black" panose="020B0A02040204020203" pitchFamily="34" charset="0"/>
              <a:cs typeface="Adobe Devanagari" pitchFamily="18" charset="0"/>
            </a:endParaRPr>
          </a:p>
          <a:p>
            <a:pPr marL="114300" indent="0">
              <a:buNone/>
            </a:pPr>
            <a:r>
              <a:rPr lang="en-US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In my opinion (</a:t>
            </a:r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по моему мнению</a:t>
            </a:r>
            <a:r>
              <a:rPr lang="ru-RU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)</a:t>
            </a:r>
            <a:endParaRPr lang="ru-RU" sz="2800" b="1" dirty="0">
              <a:latin typeface="Segoe UI Black" panose="020B0A02040204020203" pitchFamily="34" charset="0"/>
              <a:ea typeface="Segoe UI Black" panose="020B0A02040204020203" pitchFamily="34" charset="0"/>
              <a:cs typeface="Adobe Devanagari" pitchFamily="18" charset="0"/>
            </a:endParaRPr>
          </a:p>
          <a:p>
            <a:pPr marL="114300" indent="0">
              <a:buNone/>
            </a:pPr>
            <a:r>
              <a:rPr lang="en-US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I believe (</a:t>
            </a:r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я верю</a:t>
            </a:r>
            <a:r>
              <a:rPr lang="ru-RU" sz="28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)</a:t>
            </a:r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Adobe Devanagari" pitchFamily="18" charset="0"/>
              </a:rPr>
              <a:t> </a:t>
            </a:r>
            <a:endParaRPr lang="en-US" sz="28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Adobe Devanagari" pitchFamily="18" charset="0"/>
            </a:endParaRPr>
          </a:p>
          <a:p>
            <a:pPr marL="635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333333"/>
              </a:buClr>
              <a:buSzPts val="2600"/>
              <a:buNone/>
            </a:pPr>
            <a:r>
              <a:rPr lang="en-US" sz="51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1</a:t>
            </a:r>
            <a:r>
              <a:rPr lang="ru" sz="5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.What </a:t>
            </a:r>
            <a:r>
              <a:rPr lang="en-US" sz="5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holiday </a:t>
            </a:r>
            <a:r>
              <a:rPr lang="ru" sz="5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are </a:t>
            </a:r>
            <a:r>
              <a:rPr lang="ru" sz="51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we going to </a:t>
            </a:r>
            <a:r>
              <a:rPr lang="ru" sz="5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celebrate</a:t>
            </a:r>
            <a:r>
              <a:rPr lang="en-US" sz="5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 soon</a:t>
            </a:r>
            <a:r>
              <a:rPr lang="ru" sz="5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?</a:t>
            </a:r>
            <a:endParaRPr lang="en-US" sz="5100" dirty="0" smtClean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63500" indent="0">
              <a:lnSpc>
                <a:spcPct val="115000"/>
              </a:lnSpc>
              <a:spcBef>
                <a:spcPts val="700"/>
              </a:spcBef>
              <a:buClr>
                <a:srgbClr val="333333"/>
              </a:buClr>
              <a:buSzPts val="2600"/>
              <a:buNone/>
            </a:pPr>
            <a:r>
              <a:rPr lang="en-US" sz="5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2.Why is this holiday special </a:t>
            </a:r>
            <a:r>
              <a:rPr lang="en-US" sz="51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for our country? </a:t>
            </a:r>
            <a:endParaRPr lang="ru" sz="5100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635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333333"/>
              </a:buClr>
              <a:buSzPts val="2600"/>
              <a:buNone/>
            </a:pPr>
            <a:r>
              <a:rPr lang="ru" sz="5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3.What</a:t>
            </a:r>
            <a:r>
              <a:rPr lang="en-US" sz="5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 </a:t>
            </a:r>
            <a:r>
              <a:rPr lang="en-US" sz="51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i</a:t>
            </a:r>
            <a:r>
              <a:rPr lang="ru" sz="51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s </a:t>
            </a:r>
            <a:r>
              <a:rPr lang="ru" sz="51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the topic of our lesson today? </a:t>
            </a:r>
            <a:endParaRPr sz="5100" dirty="0">
              <a:highlight>
                <a:srgbClr val="FFFFFF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700"/>
              </a:spcBef>
              <a:spcAft>
                <a:spcPts val="1200"/>
              </a:spcAft>
              <a:buNone/>
            </a:pPr>
            <a:endParaRPr sz="3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7" name="Google Shape;87;p15" title="фон вопрос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709" y="289679"/>
            <a:ext cx="779764" cy="849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1553918" y="-89757"/>
            <a:ext cx="7707887" cy="664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chemeClr val="bg1"/>
                </a:solidFill>
              </a:rPr>
              <a:t>Match </a:t>
            </a:r>
            <a:r>
              <a:rPr lang="ru" sz="3200" dirty="0">
                <a:solidFill>
                  <a:schemeClr val="bg1"/>
                </a:solidFill>
              </a:rPr>
              <a:t>the word combinations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740496" y="387078"/>
            <a:ext cx="3952153" cy="3292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1.The Great Patriotic War                                                        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2. the Soviet nurses 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3. on an attack or on reconnaissance.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4. enemy bombers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5. give medical aid 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 6. the Nazis heavy fire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7. the wounded soldiers 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8. </a:t>
            </a:r>
            <a:r>
              <a:rPr lang="ru" sz="12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 </a:t>
            </a: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a sense of duty 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9. </a:t>
            </a:r>
            <a:r>
              <a:rPr lang="ru" sz="12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a </a:t>
            </a: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desire to “do their bit”.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10. difficult conditions.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11. to be badly hurt 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12. to be returned to the Red Army.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  <a:sym typeface="Times New Roman"/>
              </a:rPr>
              <a:t> 13. to continue for many hours, days and nights.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  <a:sym typeface="Times New Roman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753334" y="521713"/>
            <a:ext cx="3605292" cy="4190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33333"/>
              </a:solidFill>
              <a:highlight>
                <a:srgbClr val="FDFDFD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a.советские </a:t>
            </a: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медсестры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b. вражеские бомбардировщики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c. оказывать медицинскую помощь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d. нацистские обстрелы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e. вернуться в Красную Армию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f. раненые солдаты 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g. чувства долга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h. в атаке или на разведке.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</a:t>
            </a: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 желания “внести свою лепту”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j</a:t>
            </a: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тяжелые условия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</a:t>
            </a:r>
            <a:r>
              <a:rPr lang="ru" sz="12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r>
              <a:rPr lang="en-US" sz="12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" sz="12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быть </a:t>
            </a: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тяжело раненным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l. Великая Отечественная война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</a:t>
            </a:r>
            <a:r>
              <a:rPr lang="ru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продолжаться много часов, дней и ночей</a:t>
            </a:r>
            <a:endParaRPr sz="1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275"/>
              <a:buFont typeface="Arial"/>
              <a:buNone/>
            </a:pPr>
            <a:endParaRPr sz="1200" b="1" dirty="0">
              <a:solidFill>
                <a:schemeClr val="tx1"/>
              </a:solidFill>
              <a:highlight>
                <a:srgbClr val="FDFDFD"/>
              </a:highlight>
              <a:latin typeface="Wide Latin" panose="020A0A07050505020404" pitchFamily="18" charset="0"/>
            </a:endParaRPr>
          </a:p>
        </p:txBody>
      </p:sp>
      <p:pic>
        <p:nvPicPr>
          <p:cNvPr id="103" name="Google Shape;103;p17" title="команда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351" y="0"/>
            <a:ext cx="785847" cy="112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987328" y="-173904"/>
            <a:ext cx="8156671" cy="600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bg1"/>
                </a:solidFill>
              </a:rPr>
              <a:t>Check </a:t>
            </a:r>
            <a:r>
              <a:rPr lang="ru" dirty="0">
                <a:solidFill>
                  <a:schemeClr val="bg1"/>
                </a:solidFill>
              </a:rPr>
              <a:t>the word combinations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673100" y="517864"/>
            <a:ext cx="3937000" cy="3935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1.The Great Patriotic War                                                   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2. the Soviet nurses 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3. on an attack or on reconnaissance.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4. enemy bombers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5. give medical aid 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6. the Nazis heavy fire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7. the wounded soldiers 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8. </a:t>
            </a:r>
            <a:r>
              <a:rPr lang="ru" sz="1200" b="1" dirty="0" smtClean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a sense of duty 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9. </a:t>
            </a:r>
            <a:r>
              <a:rPr lang="ru" sz="1200" b="1" dirty="0" smtClean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desire </a:t>
            </a: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to “do their bit”.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10. difficult conditions.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11. to be badly hurt 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12. to be returned to the Red Army.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ru" sz="1200" b="1" dirty="0"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13. to continue for many hours, days and nights.</a:t>
            </a:r>
            <a:endParaRPr sz="12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4659342" y="454395"/>
            <a:ext cx="3875058" cy="4263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33333"/>
              </a:solidFill>
              <a:highlight>
                <a:srgbClr val="FDFDFD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333333"/>
              </a:solidFill>
              <a:highlight>
                <a:srgbClr val="FDFDFD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l. Великая Отечественная война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a. советские медсестры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h. в атаке или на разведке.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b. вражеские бомбардировщики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c. оказывать медицинскую помощь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d. нацистские обстрелы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f. раненые солдаты 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g. чувства долга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i.  желания “внести свою лепту”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j. тяжелые условия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k. быть тяжело раненным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e. вернуться в Красную Армию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</a:t>
            </a:r>
            <a:r>
              <a:rPr lang="ru" sz="12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продолжаться много часов, дней и ночей</a:t>
            </a:r>
            <a:endParaRPr sz="1200" b="1" dirty="0">
              <a:solidFill>
                <a:srgbClr val="33333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b="1" dirty="0">
              <a:solidFill>
                <a:srgbClr val="333333"/>
              </a:solidFill>
              <a:highlight>
                <a:srgbClr val="FDFDFD"/>
              </a:highligh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1" name="Google Shape;111;p18" title="проверка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1886"/>
            <a:ext cx="861581" cy="112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667569" y="-89757"/>
            <a:ext cx="8184722" cy="443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ru" sz="2400" dirty="0">
                <a:solidFill>
                  <a:schemeClr val="bg1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Grammar </a:t>
            </a:r>
            <a:r>
              <a:rPr lang="ru" sz="2400" dirty="0" smtClean="0">
                <a:solidFill>
                  <a:schemeClr val="bg1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Activity</a:t>
            </a:r>
            <a:r>
              <a:rPr lang="en-US" sz="2400" dirty="0">
                <a:solidFill>
                  <a:schemeClr val="bg1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.</a:t>
            </a:r>
            <a:r>
              <a:rPr lang="ru" sz="2400" dirty="0" smtClean="0">
                <a:solidFill>
                  <a:schemeClr val="bg1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U</a:t>
            </a:r>
            <a:r>
              <a:rPr lang="ru" sz="2400" dirty="0" smtClean="0">
                <a:solidFill>
                  <a:schemeClr val="bg1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e</a:t>
            </a:r>
            <a:r>
              <a:rPr lang="ru" sz="2400" dirty="0" smtClean="0">
                <a:solidFill>
                  <a:schemeClr val="bg1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 </a:t>
            </a:r>
            <a:r>
              <a:rPr lang="ru" sz="2400" dirty="0">
                <a:solidFill>
                  <a:schemeClr val="bg1"/>
                </a:solidFill>
                <a:latin typeface="Constantia" panose="02030602050306030303" pitchFamily="18" charset="0"/>
                <a:ea typeface="Arial"/>
                <a:cs typeface="Arial"/>
                <a:sym typeface="Arial"/>
              </a:rPr>
              <a:t>the words in the correct forms</a:t>
            </a:r>
            <a:endParaRPr sz="2400" dirty="0">
              <a:solidFill>
                <a:schemeClr val="bg1"/>
              </a:solidFill>
              <a:latin typeface="Constantia" panose="02030602050306030303" pitchFamily="18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300" dirty="0"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723900" y="355600"/>
            <a:ext cx="7677149" cy="4197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200" dirty="0" smtClean="0">
                <a:solidFill>
                  <a:srgbClr val="222222"/>
                </a:solidFill>
              </a:rPr>
              <a:t>      </a:t>
            </a:r>
            <a:r>
              <a:rPr lang="ru" sz="1200" dirty="0" smtClean="0">
                <a:solidFill>
                  <a:srgbClr val="222222"/>
                </a:solidFill>
              </a:rPr>
              <a:t> </a:t>
            </a:r>
            <a:r>
              <a:rPr lang="ru" sz="1400" dirty="0" smtClean="0">
                <a:solidFill>
                  <a:srgbClr val="22222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June </a:t>
            </a:r>
            <a:r>
              <a:rPr lang="ru" sz="1400" dirty="0">
                <a:solidFill>
                  <a:srgbClr val="22222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22, 1941, the day of the sudden invasion of the territory of the USSR </a:t>
            </a:r>
            <a:r>
              <a:rPr lang="ru" sz="1400" dirty="0" smtClean="0">
                <a:solidFill>
                  <a:srgbClr val="22222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by </a:t>
            </a:r>
            <a:r>
              <a:rPr lang="ru" sz="1400" dirty="0">
                <a:solidFill>
                  <a:srgbClr val="22222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German troops, </a:t>
            </a:r>
            <a:r>
              <a:rPr lang="ru" sz="155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T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he Great Patriotic War </a:t>
            </a:r>
            <a:r>
              <a:rPr lang="ru" sz="14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1. (be) 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a difficult time for Russia. The country was under constant attack, facing numerous attacks from its </a:t>
            </a:r>
            <a:r>
              <a:rPr lang="ru" sz="14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2. (enemy)</a:t>
            </a:r>
            <a:r>
              <a:rPr lang="ru" sz="1400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.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The soldiers </a:t>
            </a:r>
            <a:r>
              <a:rPr lang="ru" sz="14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3. (fight)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bravely, defending the Motherland, and they fought hard to win the battles. Women </a:t>
            </a:r>
            <a:r>
              <a:rPr lang="ru" sz="14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4. (play)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a vital role in the war, serving as nurses and caring for the wounded soldiers. During the Great Patriotic War many </a:t>
            </a:r>
            <a:r>
              <a:rPr lang="ru" sz="14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5. (woman)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in the Soviet Union fought bravely for their country.  They </a:t>
            </a:r>
            <a:r>
              <a:rPr lang="ru" sz="14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6. (help)</a:t>
            </a:r>
            <a:r>
              <a:rPr lang="ru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in many ways, including working in factories, driving trains. Many women also </a:t>
            </a:r>
            <a:r>
              <a:rPr lang="ru" sz="14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7. (join) 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the military. They</a:t>
            </a:r>
            <a:r>
              <a:rPr lang="ru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</a:t>
            </a:r>
            <a:r>
              <a:rPr lang="ru" sz="14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8. (serve)</a:t>
            </a:r>
            <a:r>
              <a:rPr lang="ru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as nurses, doctors and pilots. Some women even </a:t>
            </a:r>
            <a:r>
              <a:rPr lang="ru" sz="14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9. (become)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snipers and tank crew members.</a:t>
            </a:r>
            <a:r>
              <a:rPr lang="ru" sz="16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They faced numerous challenges, including harsh conditions, and 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Georgia"/>
                <a:sym typeface="Georgia"/>
              </a:rPr>
              <a:t>heavy loss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. Despite these obstacles, t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he </a:t>
            </a:r>
            <a:r>
              <a:rPr lang="ru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women</a:t>
            </a:r>
            <a:r>
              <a:rPr lang="en-US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lang="ru" sz="1400" b="1" dirty="0" smtClean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10</a:t>
            </a:r>
            <a:r>
              <a:rPr lang="ru" sz="14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. (show)</a:t>
            </a:r>
            <a:r>
              <a:rPr lang="ru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strength and heroism.</a:t>
            </a:r>
            <a:endParaRPr sz="1400" dirty="0"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Nowadays many </a:t>
            </a:r>
            <a:r>
              <a:rPr lang="ru" sz="1400" b="1" dirty="0">
                <a:solidFill>
                  <a:srgbClr val="333333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11. (Russian)</a:t>
            </a:r>
            <a:r>
              <a:rPr lang="ru" sz="1400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celebrate Victory Day on May 9. Victory Day in Russia </a:t>
            </a:r>
            <a:r>
              <a:rPr lang="ru" sz="14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12. (mark)</a:t>
            </a:r>
            <a:r>
              <a:rPr lang="ru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lang="ru" sz="1400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the end of the Great Patriotic War in 1945. Victory Day is the </a:t>
            </a:r>
            <a:r>
              <a:rPr lang="ru" sz="1400" b="1" dirty="0">
                <a:solidFill>
                  <a:srgbClr val="333333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13. (important)</a:t>
            </a:r>
            <a:r>
              <a:rPr lang="ru" sz="1400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national holiday in Russia. A lot of people attend  local military </a:t>
            </a:r>
            <a:r>
              <a:rPr lang="ru" sz="1400" b="1" dirty="0">
                <a:solidFill>
                  <a:srgbClr val="333333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14. (parade)</a:t>
            </a:r>
            <a:r>
              <a:rPr lang="ru" sz="1400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and watch the firework  displays at night on Victory Day. The </a:t>
            </a:r>
            <a:r>
              <a:rPr lang="ru" sz="1400" b="1" dirty="0">
                <a:solidFill>
                  <a:srgbClr val="333333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13. (big) </a:t>
            </a:r>
            <a:r>
              <a:rPr lang="ru" sz="1400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parade is in Moscow’s Red Square. </a:t>
            </a:r>
            <a:r>
              <a:rPr lang="ru" sz="1400" b="1" dirty="0">
                <a:solidFill>
                  <a:srgbClr val="333333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15. (Person)</a:t>
            </a:r>
            <a:r>
              <a:rPr lang="ru" sz="1400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lay wreaths at the war memorials and monuments. Many Russians wear St. George </a:t>
            </a:r>
            <a:r>
              <a:rPr lang="ru" sz="1400" b="1" dirty="0">
                <a:solidFill>
                  <a:srgbClr val="333333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16. (ribbon)</a:t>
            </a:r>
            <a:r>
              <a:rPr lang="ru" sz="14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lang="ru" sz="1400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and honor veterans. Veterans wear their </a:t>
            </a:r>
            <a:r>
              <a:rPr lang="ru" sz="1400" b="1" dirty="0">
                <a:solidFill>
                  <a:srgbClr val="333333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17. (medal)</a:t>
            </a:r>
            <a:r>
              <a:rPr lang="ru" sz="1400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and get red carnations. Families gather around  the dinner table and watch the </a:t>
            </a:r>
            <a:r>
              <a:rPr lang="ru" sz="1400" b="1" dirty="0">
                <a:solidFill>
                  <a:srgbClr val="333333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18. (favourite)</a:t>
            </a:r>
            <a:r>
              <a:rPr lang="ru" sz="1400" b="1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lang="ru" sz="1400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films about </a:t>
            </a:r>
            <a:r>
              <a:rPr lang="ru" sz="1400" dirty="0"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The Great Patriotic War</a:t>
            </a:r>
            <a:r>
              <a:rPr lang="ru" sz="1400" dirty="0">
                <a:solidFill>
                  <a:srgbClr val="3333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/>
                <a:sym typeface="Arial"/>
              </a:rPr>
              <a:t>.</a:t>
            </a:r>
            <a:endParaRPr sz="1400" dirty="0"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50" dirty="0">
              <a:highlight>
                <a:srgbClr val="FFFFFF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0"/>
            <a:ext cx="715381" cy="10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206600" y="-101600"/>
            <a:ext cx="8515200" cy="577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0740"/>
              <a:buFont typeface="Arial"/>
              <a:buNone/>
            </a:pPr>
            <a:r>
              <a:rPr lang="ru" sz="2700" dirty="0">
                <a:solidFill>
                  <a:srgbClr val="353E44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" sz="31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Grammar Activity       </a:t>
            </a:r>
            <a:r>
              <a:rPr lang="ru" sz="3100" dirty="0">
                <a:solidFill>
                  <a:schemeClr val="bg1"/>
                </a:solidFill>
              </a:rPr>
              <a:t>Check the </a:t>
            </a:r>
            <a:r>
              <a:rPr lang="ru" sz="3100" dirty="0" smtClean="0">
                <a:solidFill>
                  <a:schemeClr val="bg1"/>
                </a:solidFill>
              </a:rPr>
              <a:t>answer</a:t>
            </a:r>
            <a:r>
              <a:rPr lang="en-US" sz="3100" dirty="0" smtClean="0">
                <a:solidFill>
                  <a:schemeClr val="bg1"/>
                </a:solidFill>
              </a:rPr>
              <a:t>s</a:t>
            </a:r>
            <a:endParaRPr sz="31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1079500" y="527050"/>
            <a:ext cx="7717650" cy="4049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20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1. was</a:t>
            </a:r>
            <a:r>
              <a:rPr lang="ru" sz="2000" b="1" dirty="0">
                <a:highlight>
                  <a:schemeClr val="lt1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</a:t>
            </a:r>
            <a:endParaRPr sz="2000" dirty="0"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2. enemies</a:t>
            </a:r>
            <a:endParaRPr sz="2000" dirty="0"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3. fought</a:t>
            </a:r>
            <a:r>
              <a:rPr lang="ru" sz="2000" dirty="0">
                <a:highlight>
                  <a:schemeClr val="lt1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</a:t>
            </a:r>
            <a:endParaRPr sz="2000" dirty="0"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4. played</a:t>
            </a:r>
            <a:r>
              <a:rPr lang="ru" sz="2000" dirty="0">
                <a:highlight>
                  <a:schemeClr val="lt1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</a:t>
            </a:r>
            <a:endParaRPr sz="2000" dirty="0"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5. women</a:t>
            </a:r>
            <a:r>
              <a:rPr lang="ru" sz="2000" dirty="0">
                <a:highlight>
                  <a:schemeClr val="lt1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</a:t>
            </a:r>
            <a:endParaRPr sz="2000" dirty="0"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6. helped </a:t>
            </a:r>
            <a:r>
              <a:rPr lang="ru" sz="2000" dirty="0">
                <a:highlight>
                  <a:schemeClr val="lt1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</a:t>
            </a:r>
            <a:endParaRPr sz="2000" dirty="0"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7. joined </a:t>
            </a:r>
            <a:endParaRPr sz="2000" dirty="0"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8. served</a:t>
            </a:r>
            <a:endParaRPr sz="2000" b="1" dirty="0"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</a:t>
            </a:r>
            <a:r>
              <a:rPr lang="ru" sz="2000" b="1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9. became</a:t>
            </a:r>
            <a:r>
              <a:rPr lang="ru" sz="2000" dirty="0"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 </a:t>
            </a:r>
            <a:endParaRPr sz="2000" dirty="0">
              <a:highlight>
                <a:srgbClr val="FFFF00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275"/>
              <a:buFont typeface="Arial"/>
              <a:buNone/>
            </a:pPr>
            <a:endParaRPr sz="2000" b="1" dirty="0">
              <a:highlight>
                <a:srgbClr val="FFFF00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3929724" y="527050"/>
            <a:ext cx="4388775" cy="420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dirty="0">
              <a:solidFill>
                <a:schemeClr val="dk2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50" b="1" dirty="0">
              <a:solidFill>
                <a:schemeClr val="dk2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50" b="1" dirty="0">
              <a:solidFill>
                <a:schemeClr val="dk2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tx1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Roboto"/>
                <a:sym typeface="Roboto"/>
              </a:rPr>
              <a:t>10. showed</a:t>
            </a:r>
            <a:endParaRPr sz="2000" b="1" dirty="0">
              <a:solidFill>
                <a:schemeClr val="tx1"/>
              </a:solidFill>
              <a:highlight>
                <a:srgbClr val="FFFF00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2000" b="1" dirty="0">
                <a:solidFill>
                  <a:schemeClr val="tx1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</a:rPr>
              <a:t>11. Russians</a:t>
            </a:r>
            <a:r>
              <a:rPr lang="ru" sz="2000" dirty="0">
                <a:solidFill>
                  <a:schemeClr val="tx1"/>
                </a:solidFill>
                <a:highlight>
                  <a:srgbClr val="FFFFFF"/>
                </a:highligh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sz="2000" dirty="0">
              <a:solidFill>
                <a:schemeClr val="tx1"/>
              </a:solidFill>
              <a:highlight>
                <a:srgbClr val="FFFFFF"/>
              </a:highligh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2000" b="1" dirty="0">
                <a:solidFill>
                  <a:schemeClr val="tx1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</a:rPr>
              <a:t>12. marks </a:t>
            </a:r>
            <a:endParaRPr sz="2000" dirty="0">
              <a:solidFill>
                <a:schemeClr val="tx1"/>
              </a:solidFill>
              <a:highlight>
                <a:srgbClr val="FFFFFF"/>
              </a:highligh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2000" b="1" dirty="0">
                <a:solidFill>
                  <a:schemeClr val="tx1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</a:rPr>
              <a:t>13. parades</a:t>
            </a:r>
            <a:r>
              <a:rPr lang="ru" sz="2000" dirty="0">
                <a:solidFill>
                  <a:schemeClr val="tx1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sz="2000" dirty="0">
              <a:solidFill>
                <a:schemeClr val="tx1"/>
              </a:solidFill>
              <a:highlight>
                <a:srgbClr val="FFFFFF"/>
              </a:highligh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2000" b="1" dirty="0">
                <a:solidFill>
                  <a:schemeClr val="tx1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</a:rPr>
              <a:t>14. biggest </a:t>
            </a:r>
            <a:endParaRPr sz="2000" dirty="0">
              <a:solidFill>
                <a:schemeClr val="tx1"/>
              </a:solidFill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2000" b="1" dirty="0">
                <a:solidFill>
                  <a:schemeClr val="tx1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</a:rPr>
              <a:t>15. people</a:t>
            </a:r>
            <a:endParaRPr sz="2000" dirty="0">
              <a:solidFill>
                <a:schemeClr val="tx1"/>
              </a:solidFill>
              <a:highlight>
                <a:srgbClr val="FFFFFF"/>
              </a:highligh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2000" b="1" dirty="0">
                <a:solidFill>
                  <a:schemeClr val="tx1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</a:rPr>
              <a:t>16. ribbons </a:t>
            </a:r>
            <a:endParaRPr sz="2000" dirty="0">
              <a:solidFill>
                <a:schemeClr val="tx1"/>
              </a:solidFill>
              <a:highlight>
                <a:srgbClr val="FFFFFF"/>
              </a:highligh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2000" b="1" dirty="0">
                <a:solidFill>
                  <a:schemeClr val="tx1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</a:rPr>
              <a:t>17. medals</a:t>
            </a:r>
            <a:endParaRPr sz="2000" dirty="0">
              <a:solidFill>
                <a:schemeClr val="tx1"/>
              </a:solidFill>
              <a:highlight>
                <a:srgbClr val="FFFFFF"/>
              </a:highligh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ru" sz="2000" b="1" dirty="0">
                <a:solidFill>
                  <a:schemeClr val="tx1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</a:rPr>
              <a:t>18. most favourite</a:t>
            </a:r>
            <a:endParaRPr sz="2000" dirty="0">
              <a:solidFill>
                <a:schemeClr val="tx1"/>
              </a:solidFill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endParaRPr sz="1387" dirty="0">
              <a:solidFill>
                <a:schemeClr val="dk2"/>
              </a:solidFill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endParaRPr sz="1487" dirty="0">
              <a:solidFill>
                <a:schemeClr val="dk2"/>
              </a:solidFill>
              <a:highlight>
                <a:schemeClr val="lt1"/>
              </a:highlight>
              <a:latin typeface="Segoe UI Black" panose="020B0A02040204020203" pitchFamily="34" charset="0"/>
              <a:ea typeface="Segoe UI Black" panose="020B0A02040204020203" pitchFamily="34" charset="0"/>
              <a:cs typeface="Roboto"/>
              <a:sym typeface="Robo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Segoe UI Black" panose="020B0A02040204020203" pitchFamily="34" charset="0"/>
              <a:ea typeface="Segoe UI Black" panose="020B0A02040204020203" pitchFamily="34" charset="0"/>
              <a:cs typeface="Lato"/>
              <a:sym typeface="Lato"/>
            </a:endParaRPr>
          </a:p>
        </p:txBody>
      </p:sp>
      <p:pic>
        <p:nvPicPr>
          <p:cNvPr id="142" name="Google Shape;142;p22" title="проверка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99"/>
            <a:ext cx="831850" cy="92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749300" y="-184150"/>
            <a:ext cx="8769350" cy="80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chemeClr val="bg1"/>
                </a:solidFill>
              </a:rPr>
              <a:t>Reading </a:t>
            </a:r>
            <a:r>
              <a:rPr lang="ru" sz="3600" dirty="0" smtClean="0">
                <a:solidFill>
                  <a:schemeClr val="bg1"/>
                </a:solidFill>
              </a:rPr>
              <a:t>activity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r>
              <a:rPr lang="ru" sz="3600" dirty="0" smtClean="0">
                <a:solidFill>
                  <a:schemeClr val="bg1"/>
                </a:solidFill>
              </a:rPr>
              <a:t>  </a:t>
            </a:r>
            <a:r>
              <a:rPr lang="ru" sz="3600" dirty="0">
                <a:solidFill>
                  <a:schemeClr val="bg1"/>
                </a:solidFill>
              </a:rPr>
              <a:t>Answer the questions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787400" y="673100"/>
            <a:ext cx="8356500" cy="3946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b="1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b="1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b="1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When did the Great Patriotic </a:t>
            </a:r>
            <a:r>
              <a:rPr lang="ru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War </a:t>
            </a:r>
            <a:r>
              <a:rPr lang="ru" b="1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start?</a:t>
            </a:r>
            <a:endParaRPr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 Were those years of war tragic for Russia? Why?</a:t>
            </a:r>
            <a:endParaRPr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b="1" dirty="0">
                <a:latin typeface="Arial"/>
                <a:ea typeface="Arial"/>
                <a:cs typeface="Arial"/>
                <a:sym typeface="Arial"/>
              </a:rPr>
              <a:t>3. What role did women play during </a:t>
            </a:r>
            <a:r>
              <a:rPr lang="ru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Great </a:t>
            </a:r>
            <a:endParaRPr lang="en-US" b="1" dirty="0" smtClean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b="1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Patriotic </a:t>
            </a:r>
            <a:r>
              <a:rPr lang="ru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War?</a:t>
            </a:r>
            <a:endParaRPr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 What was the date when the war ended?</a:t>
            </a:r>
            <a:endParaRPr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5. What is the main symbol of Victory day?</a:t>
            </a:r>
            <a:endParaRPr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6. How do Russians celebrate this holiday? </a:t>
            </a:r>
            <a:endParaRPr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50" b="1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50" b="1" dirty="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9" name="Google Shape;149;p23" title="работа в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44451"/>
            <a:ext cx="939800" cy="84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0" y="-133350"/>
            <a:ext cx="9144000" cy="60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0740"/>
              <a:buFont typeface="Arial"/>
              <a:buNone/>
            </a:pPr>
            <a:r>
              <a:rPr lang="ru" sz="28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Pair Work /Speaking Activities   </a:t>
            </a:r>
            <a:r>
              <a:rPr lang="ru" sz="2800" dirty="0">
                <a:solidFill>
                  <a:schemeClr val="bg1"/>
                </a:solidFill>
              </a:rPr>
              <a:t>Check the answer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800099" y="241300"/>
            <a:ext cx="7740651" cy="3783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 dirty="0"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ru" sz="1500" b="1" dirty="0">
                <a:latin typeface="Ariac" panose="020B0506020202030204" pitchFamily="34" charset="0"/>
                <a:ea typeface="Times New Roman"/>
                <a:cs typeface="Times New Roman"/>
                <a:sym typeface="Times New Roman"/>
              </a:rPr>
              <a:t>Hi. What do you think about The Great Patriotic War?</a:t>
            </a:r>
            <a:endParaRPr sz="1500" b="1" dirty="0">
              <a:latin typeface="Ariac" panose="020B050602020203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 b="1" dirty="0">
                <a:latin typeface="Ariac" panose="020B0506020202030204" pitchFamily="34" charset="0"/>
                <a:ea typeface="Arial"/>
                <a:cs typeface="Arial"/>
                <a:sym typeface="Arial"/>
              </a:rPr>
              <a:t>B: </a:t>
            </a:r>
            <a:r>
              <a:rPr lang="ru" sz="1500" b="1" dirty="0">
                <a:latin typeface="Ariac" panose="020B0506020202030204" pitchFamily="34" charset="0"/>
                <a:ea typeface="Times New Roman"/>
                <a:cs typeface="Times New Roman"/>
                <a:sym typeface="Times New Roman"/>
              </a:rPr>
              <a:t>It was the most terrible war. Soviet soldiers, nurses and doctors heroically defended their homeland from Nazis heavy attack.</a:t>
            </a:r>
            <a:endParaRPr sz="1500" b="1" dirty="0">
              <a:latin typeface="Ariac" panose="020B050602020203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 b="1" dirty="0">
                <a:latin typeface="Ariac" panose="020B0506020202030204" pitchFamily="34" charset="0"/>
                <a:ea typeface="Arial"/>
                <a:cs typeface="Arial"/>
                <a:sym typeface="Arial"/>
              </a:rPr>
              <a:t>A: </a:t>
            </a:r>
            <a:r>
              <a:rPr lang="ru" sz="1500" b="1" dirty="0" smtClean="0">
                <a:latin typeface="Ariac" panose="020B0506020202030204" pitchFamily="34" charset="0"/>
                <a:ea typeface="Times New Roman"/>
                <a:cs typeface="Times New Roman"/>
                <a:sym typeface="Times New Roman"/>
              </a:rPr>
              <a:t>Were </a:t>
            </a:r>
            <a:r>
              <a:rPr lang="ru" sz="1500" b="1" dirty="0">
                <a:latin typeface="Ariac" panose="020B0506020202030204" pitchFamily="34" charset="0"/>
                <a:ea typeface="Times New Roman"/>
                <a:cs typeface="Times New Roman"/>
                <a:sym typeface="Times New Roman"/>
              </a:rPr>
              <a:t>there a lot of female medical workers?</a:t>
            </a:r>
            <a:endParaRPr sz="1500" b="1" dirty="0">
              <a:latin typeface="Ariac" panose="020B050602020203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 b="1" dirty="0">
                <a:latin typeface="Ariac" panose="020B0506020202030204" pitchFamily="34" charset="0"/>
                <a:ea typeface="Arial"/>
                <a:cs typeface="Arial"/>
                <a:sym typeface="Arial"/>
              </a:rPr>
              <a:t> B: </a:t>
            </a:r>
            <a:r>
              <a:rPr lang="ru" sz="1500" b="1" dirty="0">
                <a:latin typeface="Ariac" panose="020B0506020202030204" pitchFamily="34" charset="0"/>
                <a:ea typeface="Times New Roman"/>
                <a:cs typeface="Times New Roman"/>
                <a:sym typeface="Times New Roman"/>
              </a:rPr>
              <a:t>Of course, the female Soviet nurses and doctors worked under the Nazis heavy fire in the tent hospitals and battlefields.</a:t>
            </a:r>
            <a:endParaRPr sz="1500" b="1" dirty="0">
              <a:latin typeface="Ariac" panose="020B050602020203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 b="1" dirty="0">
                <a:latin typeface="Ariac" panose="020B0506020202030204" pitchFamily="34" charset="0"/>
                <a:ea typeface="Arial"/>
                <a:cs typeface="Arial"/>
                <a:sym typeface="Arial"/>
              </a:rPr>
              <a:t> A: </a:t>
            </a:r>
            <a:r>
              <a:rPr lang="ru" sz="1500" b="1" dirty="0">
                <a:latin typeface="Ariac" panose="020B0506020202030204" pitchFamily="34" charset="0"/>
                <a:ea typeface="Times New Roman"/>
                <a:cs typeface="Times New Roman"/>
                <a:sym typeface="Times New Roman"/>
              </a:rPr>
              <a:t>Was their exhausting work connected with risk?</a:t>
            </a:r>
            <a:endParaRPr sz="1500" b="1" dirty="0">
              <a:latin typeface="Ariac" panose="020B050602020203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 b="1" dirty="0">
                <a:latin typeface="Ariac" panose="020B0506020202030204" pitchFamily="34" charset="0"/>
                <a:ea typeface="Arial"/>
                <a:cs typeface="Arial"/>
                <a:sym typeface="Arial"/>
              </a:rPr>
              <a:t> B: </a:t>
            </a:r>
            <a:r>
              <a:rPr lang="ru" sz="1500" b="1" dirty="0">
                <a:latin typeface="Ariac" panose="020B0506020202030204" pitchFamily="34" charset="0"/>
                <a:ea typeface="Times New Roman"/>
                <a:cs typeface="Times New Roman"/>
                <a:sym typeface="Times New Roman"/>
              </a:rPr>
              <a:t>Sure. A lot of them lost their lives or were badly hurt when their hospitals came under the Nazis heavy fire.</a:t>
            </a:r>
            <a:endParaRPr sz="1500" b="1" dirty="0">
              <a:latin typeface="Ariac" panose="020B050602020203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 b="1" dirty="0">
                <a:latin typeface="Ariac" panose="020B0506020202030204" pitchFamily="34" charset="0"/>
                <a:ea typeface="Arial"/>
                <a:cs typeface="Arial"/>
                <a:sym typeface="Arial"/>
              </a:rPr>
              <a:t>A: </a:t>
            </a:r>
            <a:r>
              <a:rPr lang="ru" sz="1500" b="1" dirty="0">
                <a:latin typeface="Ariac" panose="020B0506020202030204" pitchFamily="34" charset="0"/>
                <a:ea typeface="Times New Roman"/>
                <a:cs typeface="Times New Roman"/>
                <a:sym typeface="Times New Roman"/>
              </a:rPr>
              <a:t>Did your great-grandma work as a nurse or a doctor during the Great Patriotic War?</a:t>
            </a:r>
            <a:endParaRPr sz="1500" b="1" dirty="0">
              <a:latin typeface="Ariac" panose="020B050602020203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 b="1" dirty="0">
                <a:latin typeface="Ariac" panose="020B0506020202030204" pitchFamily="34" charset="0"/>
                <a:ea typeface="Arial"/>
                <a:cs typeface="Arial"/>
                <a:sym typeface="Arial"/>
              </a:rPr>
              <a:t>B: </a:t>
            </a:r>
            <a:r>
              <a:rPr lang="ru" sz="1500" b="1" dirty="0">
                <a:latin typeface="Ariac" panose="020B0506020202030204" pitchFamily="34" charset="0"/>
                <a:ea typeface="Times New Roman"/>
                <a:cs typeface="Times New Roman"/>
                <a:sym typeface="Times New Roman"/>
              </a:rPr>
              <a:t>My great-grandma worked as a nurse in the military hospital in the war. She treated and took care of the wounded Soviet soldiers. She did everything to save their lives and to serve our Motherland.</a:t>
            </a:r>
            <a:endParaRPr sz="1500" b="1" dirty="0">
              <a:latin typeface="Ariac" panose="020B050602020203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 b="1" dirty="0">
                <a:latin typeface="Ariac" panose="020B0506020202030204" pitchFamily="34" charset="0"/>
                <a:ea typeface="Arial"/>
                <a:cs typeface="Arial"/>
                <a:sym typeface="Arial"/>
              </a:rPr>
              <a:t>A: </a:t>
            </a:r>
            <a:r>
              <a:rPr lang="ru" sz="1500" b="1" dirty="0">
                <a:latin typeface="Ariac" panose="020B0506020202030204" pitchFamily="34" charset="0"/>
                <a:ea typeface="Times New Roman"/>
                <a:cs typeface="Times New Roman"/>
                <a:sym typeface="Times New Roman"/>
              </a:rPr>
              <a:t>We must remember the heroism of The Great Patriotic War veterans. </a:t>
            </a:r>
            <a:endParaRPr sz="1500" b="1" dirty="0">
              <a:latin typeface="Ariac" panose="020B0506020202030204" pitchFamily="34" charset="0"/>
            </a:endParaRPr>
          </a:p>
        </p:txBody>
      </p:sp>
      <p:pic>
        <p:nvPicPr>
          <p:cNvPr id="156" name="Google Shape;156;p24" title="работа в паре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9450" y="-163300"/>
            <a:ext cx="1115750" cy="12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292</TotalTime>
  <Words>1440</Words>
  <Application>Microsoft Office PowerPoint</Application>
  <PresentationFormat>Экран (16:9)</PresentationFormat>
  <Paragraphs>163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Times New Roman</vt:lpstr>
      <vt:lpstr>Constantia</vt:lpstr>
      <vt:lpstr>Lato</vt:lpstr>
      <vt:lpstr>Arial</vt:lpstr>
      <vt:lpstr>Adobe Devanagari</vt:lpstr>
      <vt:lpstr>Rage Italic</vt:lpstr>
      <vt:lpstr>Wide Latin</vt:lpstr>
      <vt:lpstr>Ariac</vt:lpstr>
      <vt:lpstr>Franklin Gothic Book</vt:lpstr>
      <vt:lpstr>Roboto</vt:lpstr>
      <vt:lpstr>Brush Script MT</vt:lpstr>
      <vt:lpstr>Courier New</vt:lpstr>
      <vt:lpstr>Georgia</vt:lpstr>
      <vt:lpstr>Segoe UI Black</vt:lpstr>
      <vt:lpstr>Impact</vt:lpstr>
      <vt:lpstr>Кнопка</vt:lpstr>
      <vt:lpstr>Heroism of Women in the Great Patriotic War</vt:lpstr>
      <vt:lpstr>Watch the video and answer the questions.</vt:lpstr>
      <vt:lpstr>Answer the questions to remember some linking words</vt:lpstr>
      <vt:lpstr>Match the word combinations</vt:lpstr>
      <vt:lpstr>Check the word combinations</vt:lpstr>
      <vt:lpstr>Grammar Activity. Use the words in the correct forms </vt:lpstr>
      <vt:lpstr>        Grammar Activity       Check the answers </vt:lpstr>
      <vt:lpstr>Reading activity.  Answer the questions</vt:lpstr>
      <vt:lpstr>Pair Work /Speaking Activities   Check the answer</vt:lpstr>
      <vt:lpstr>Speaking Activity         Use the plan</vt:lpstr>
      <vt:lpstr>Speaking Activity </vt:lpstr>
      <vt:lpstr>Speaking Activity</vt:lpstr>
      <vt:lpstr>Homework instructions</vt:lpstr>
      <vt:lpstr>Now I know : 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Heroism of Women in the Great Patriotic War</dc:title>
  <cp:lastModifiedBy>I</cp:lastModifiedBy>
  <cp:revision>35</cp:revision>
  <dcterms:modified xsi:type="dcterms:W3CDTF">2025-05-16T10:56:43Z</dcterms:modified>
</cp:coreProperties>
</file>