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4" y="13716"/>
            <a:ext cx="12173712" cy="683666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2" y="8382"/>
            <a:ext cx="12183110" cy="6844030"/>
          </a:xfrm>
          <a:custGeom>
            <a:avLst/>
            <a:gdLst/>
            <a:ahLst/>
            <a:cxnLst/>
            <a:rect l="l" t="t" r="r" b="b"/>
            <a:pathLst>
              <a:path w="12183110" h="6844030">
                <a:moveTo>
                  <a:pt x="0" y="0"/>
                </a:moveTo>
                <a:lnTo>
                  <a:pt x="12182602" y="6843932"/>
                </a:lnTo>
              </a:path>
            </a:pathLst>
          </a:custGeom>
          <a:ln w="4999">
            <a:solidFill>
              <a:srgbClr val="DDE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24316" y="4948428"/>
            <a:ext cx="3564254" cy="1900555"/>
          </a:xfrm>
          <a:custGeom>
            <a:avLst/>
            <a:gdLst/>
            <a:ahLst/>
            <a:cxnLst/>
            <a:rect l="l" t="t" r="r" b="b"/>
            <a:pathLst>
              <a:path w="3564254" h="1900554">
                <a:moveTo>
                  <a:pt x="3563874" y="0"/>
                </a:moveTo>
                <a:lnTo>
                  <a:pt x="0" y="1900209"/>
                </a:lnTo>
              </a:path>
            </a:pathLst>
          </a:custGeom>
          <a:ln w="5999">
            <a:solidFill>
              <a:srgbClr val="E0E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624" y="139649"/>
            <a:ext cx="9782886" cy="92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39" y="0"/>
            <a:ext cx="12193905" cy="6858000"/>
            <a:chOff x="-1739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" y="13716"/>
              <a:ext cx="12173712" cy="68366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" y="8382"/>
              <a:ext cx="12183110" cy="6844030"/>
            </a:xfrm>
            <a:custGeom>
              <a:avLst/>
              <a:gdLst/>
              <a:ahLst/>
              <a:cxnLst/>
              <a:rect l="l" t="t" r="r" b="b"/>
              <a:pathLst>
                <a:path w="12183110" h="6844030">
                  <a:moveTo>
                    <a:pt x="0" y="0"/>
                  </a:moveTo>
                  <a:lnTo>
                    <a:pt x="12182602" y="6843928"/>
                  </a:lnTo>
                </a:path>
              </a:pathLst>
            </a:custGeom>
            <a:ln w="5003">
              <a:solidFill>
                <a:srgbClr val="DDE9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24315" y="4948428"/>
              <a:ext cx="3564254" cy="1900555"/>
            </a:xfrm>
            <a:custGeom>
              <a:avLst/>
              <a:gdLst/>
              <a:ahLst/>
              <a:cxnLst/>
              <a:rect l="l" t="t" r="r" b="b"/>
              <a:pathLst>
                <a:path w="3564254" h="1900554">
                  <a:moveTo>
                    <a:pt x="3563874" y="0"/>
                  </a:moveTo>
                  <a:lnTo>
                    <a:pt x="0" y="1900212"/>
                  </a:lnTo>
                </a:path>
              </a:pathLst>
            </a:custGeom>
            <a:ln w="5994">
              <a:solidFill>
                <a:srgbClr val="E0EB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654807" y="3139439"/>
            <a:ext cx="7125970" cy="589280"/>
            <a:chOff x="2654807" y="3139439"/>
            <a:chExt cx="7125970" cy="5892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807" y="3139439"/>
              <a:ext cx="7125461" cy="5890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5795" y="3177158"/>
              <a:ext cx="7084695" cy="5494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54554" y="2971241"/>
            <a:ext cx="7145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Статическое</a:t>
            </a:r>
            <a:r>
              <a:rPr sz="4800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Times New Roman"/>
                <a:cs typeface="Times New Roman"/>
              </a:rPr>
              <a:t>электричество</a:t>
            </a:r>
            <a:endParaRPr sz="4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289802"/>
            <a:ext cx="811098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Муниципальное</a:t>
            </a:r>
            <a:r>
              <a:rPr sz="16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бюджетное</a:t>
            </a:r>
            <a:r>
              <a:rPr sz="16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образовательное</a:t>
            </a:r>
            <a:r>
              <a:rPr sz="16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учреждение</a:t>
            </a:r>
            <a:r>
              <a:rPr sz="16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6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образования</a:t>
            </a:r>
            <a:endParaRPr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Детский</a:t>
            </a:r>
            <a:r>
              <a:rPr sz="16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подростковый</a:t>
            </a:r>
            <a:r>
              <a:rPr sz="16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центр</a:t>
            </a:r>
            <a:r>
              <a:rPr sz="16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</a:t>
            </a:r>
            <a:r>
              <a:rPr sz="16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Городского</a:t>
            </a:r>
            <a:r>
              <a:rPr sz="16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округа</a:t>
            </a:r>
            <a:r>
              <a:rPr sz="16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sz="1600" b="1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Город</a:t>
            </a:r>
            <a:r>
              <a:rPr sz="16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Якутск</a:t>
            </a:r>
            <a:r>
              <a:rPr sz="16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7600" y="5029200"/>
            <a:ext cx="406466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Старший</a:t>
            </a:r>
            <a:r>
              <a:rPr sz="1600" b="1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педагог</a:t>
            </a:r>
            <a:r>
              <a:rPr sz="1600" b="1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6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образования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Кривошапкина</a:t>
            </a:r>
            <a:r>
              <a:rPr sz="16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Туяра</a:t>
            </a:r>
            <a:r>
              <a:rPr sz="16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Николаевна,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Лаборатория</a:t>
            </a:r>
            <a:r>
              <a:rPr sz="16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«Ньютон»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891" y="1115123"/>
            <a:ext cx="5137150" cy="4071620"/>
            <a:chOff x="651891" y="1115123"/>
            <a:chExt cx="5137150" cy="4071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6" y="1124712"/>
              <a:ext cx="5117591" cy="40523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6653" y="1119886"/>
              <a:ext cx="5127625" cy="4062095"/>
            </a:xfrm>
            <a:custGeom>
              <a:avLst/>
              <a:gdLst/>
              <a:ahLst/>
              <a:cxnLst/>
              <a:rect l="l" t="t" r="r" b="b"/>
              <a:pathLst>
                <a:path w="5127625" h="4062095">
                  <a:moveTo>
                    <a:pt x="0" y="4061841"/>
                  </a:moveTo>
                  <a:lnTo>
                    <a:pt x="5127117" y="4061841"/>
                  </a:lnTo>
                  <a:lnTo>
                    <a:pt x="5127117" y="0"/>
                  </a:lnTo>
                  <a:lnTo>
                    <a:pt x="0" y="0"/>
                  </a:lnTo>
                  <a:lnTo>
                    <a:pt x="0" y="4061841"/>
                  </a:lnTo>
                  <a:close/>
                </a:path>
              </a:pathLst>
            </a:custGeom>
            <a:ln w="9525">
              <a:solidFill>
                <a:srgbClr val="A94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341173" y="2075560"/>
            <a:ext cx="5088890" cy="3955415"/>
            <a:chOff x="6341173" y="2075560"/>
            <a:chExt cx="5088890" cy="39554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4411" y="2078735"/>
              <a:ext cx="5082540" cy="39486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42760" y="2077148"/>
              <a:ext cx="5085715" cy="3952240"/>
            </a:xfrm>
            <a:custGeom>
              <a:avLst/>
              <a:gdLst/>
              <a:ahLst/>
              <a:cxnLst/>
              <a:rect l="l" t="t" r="r" b="b"/>
              <a:pathLst>
                <a:path w="5085715" h="3952240">
                  <a:moveTo>
                    <a:pt x="0" y="3951859"/>
                  </a:moveTo>
                  <a:lnTo>
                    <a:pt x="5085715" y="3951859"/>
                  </a:lnTo>
                  <a:lnTo>
                    <a:pt x="5085715" y="0"/>
                  </a:lnTo>
                  <a:lnTo>
                    <a:pt x="0" y="0"/>
                  </a:lnTo>
                  <a:lnTo>
                    <a:pt x="0" y="3951859"/>
                  </a:lnTo>
                  <a:close/>
                </a:path>
              </a:pathLst>
            </a:custGeom>
            <a:ln w="3175">
              <a:solidFill>
                <a:srgbClr val="690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248" y="393191"/>
            <a:ext cx="8196072" cy="5623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80" y="278891"/>
            <a:ext cx="6106160" cy="496570"/>
            <a:chOff x="563880" y="278891"/>
            <a:chExt cx="6106160" cy="49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" y="278891"/>
              <a:ext cx="6105906" cy="4960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235" y="313435"/>
              <a:ext cx="6068517" cy="4593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dirty="0"/>
              <a:t>Опыт</a:t>
            </a:r>
            <a:r>
              <a:rPr spc="-120" dirty="0"/>
              <a:t> </a:t>
            </a:r>
            <a:r>
              <a:rPr dirty="0"/>
              <a:t>№3:</a:t>
            </a:r>
            <a:r>
              <a:rPr spc="-135" dirty="0"/>
              <a:t> </a:t>
            </a:r>
            <a:r>
              <a:rPr dirty="0"/>
              <a:t>Помоги</a:t>
            </a:r>
            <a:r>
              <a:rPr spc="-135" dirty="0"/>
              <a:t> </a:t>
            </a:r>
            <a:r>
              <a:rPr spc="-10" dirty="0"/>
              <a:t>Золушке.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6394" y="1073353"/>
            <a:ext cx="4498975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Нам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понадобится: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Соль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Перец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Емкости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(2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шт)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Деревянная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палочка.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Ход</a:t>
            </a:r>
            <a:r>
              <a:rPr sz="1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работы: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столе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емкости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перемешанным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перцем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сахаром,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карандаши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деревянные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палочки.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Потрите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карандаши</a:t>
            </a:r>
            <a:endParaRPr sz="1800">
              <a:latin typeface="Times New Roman"/>
              <a:cs typeface="Times New Roman"/>
            </a:endParaRPr>
          </a:p>
          <a:p>
            <a:pPr marL="12700" marR="712470">
              <a:lnSpc>
                <a:spcPct val="15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(деревянные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палочки)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свои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волосы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прикоснитесь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смеси.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Что вы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видите?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12664" y="524255"/>
            <a:ext cx="5926455" cy="5511800"/>
            <a:chOff x="5312664" y="524255"/>
            <a:chExt cx="5926455" cy="5511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5112" y="4678679"/>
              <a:ext cx="3103626" cy="13571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2664" y="3427476"/>
              <a:ext cx="3170682" cy="15857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6092" y="524255"/>
              <a:ext cx="2327148" cy="3307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016" y="509016"/>
            <a:ext cx="6106160" cy="496570"/>
            <a:chOff x="890016" y="509016"/>
            <a:chExt cx="6106160" cy="49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6" y="509016"/>
              <a:ext cx="6105906" cy="496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803" y="543560"/>
              <a:ext cx="6068466" cy="4593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874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"/>
              </a:spcBef>
            </a:pPr>
            <a:r>
              <a:rPr dirty="0"/>
              <a:t>Опыт</a:t>
            </a:r>
            <a:r>
              <a:rPr spc="-135" dirty="0"/>
              <a:t> </a:t>
            </a:r>
            <a:r>
              <a:rPr dirty="0"/>
              <a:t>№3:</a:t>
            </a:r>
            <a:r>
              <a:rPr spc="-130" dirty="0"/>
              <a:t> </a:t>
            </a:r>
            <a:r>
              <a:rPr dirty="0"/>
              <a:t>Помоги</a:t>
            </a:r>
            <a:r>
              <a:rPr spc="-130" dirty="0"/>
              <a:t> </a:t>
            </a:r>
            <a:r>
              <a:rPr spc="-10" dirty="0"/>
              <a:t>Золушке.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900" y="1435608"/>
            <a:ext cx="7693914" cy="46184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8311" y="810768"/>
            <a:ext cx="4980432" cy="35143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59479" y="5027663"/>
            <a:ext cx="4756150" cy="403225"/>
            <a:chOff x="3459479" y="5027663"/>
            <a:chExt cx="4756150" cy="4032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9" y="5027663"/>
              <a:ext cx="4755641" cy="4031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8054" y="5062473"/>
              <a:ext cx="4717923" cy="3661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0496" y="4898593"/>
            <a:ext cx="4643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Спасибо</a:t>
            </a:r>
            <a:r>
              <a:rPr spc="-100" dirty="0"/>
              <a:t> </a:t>
            </a:r>
            <a:r>
              <a:rPr dirty="0"/>
              <a:t>за</a:t>
            </a:r>
            <a:r>
              <a:rPr spc="-105" dirty="0"/>
              <a:t> </a:t>
            </a:r>
            <a:r>
              <a:rPr spc="-10" dirty="0"/>
              <a:t>внимание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8188" y="3196615"/>
            <a:ext cx="1478026" cy="1559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1464" y="562368"/>
            <a:ext cx="5583555" cy="502284"/>
            <a:chOff x="3331464" y="562368"/>
            <a:chExt cx="5583555" cy="50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1464" y="562368"/>
              <a:ext cx="5583174" cy="5021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722" y="604265"/>
              <a:ext cx="5540502" cy="45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453" rIns="0" bIns="0" rtlCol="0">
            <a:spAutoFit/>
          </a:bodyPr>
          <a:lstStyle/>
          <a:p>
            <a:pPr marL="2839720">
              <a:lnSpc>
                <a:spcPct val="100000"/>
              </a:lnSpc>
              <a:spcBef>
                <a:spcPts val="95"/>
              </a:spcBef>
            </a:pPr>
            <a:r>
              <a:rPr dirty="0"/>
              <a:t>Что</a:t>
            </a:r>
            <a:r>
              <a:rPr spc="-150" dirty="0"/>
              <a:t> </a:t>
            </a:r>
            <a:r>
              <a:rPr dirty="0"/>
              <a:t>такое</a:t>
            </a:r>
            <a:r>
              <a:rPr spc="-170" dirty="0"/>
              <a:t> </a:t>
            </a:r>
            <a:r>
              <a:rPr spc="-10" dirty="0"/>
              <a:t>электричество?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4052" y="1644395"/>
            <a:ext cx="4049267" cy="30876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676" y="1453896"/>
            <a:ext cx="6184391" cy="3467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28750" y="5342331"/>
            <a:ext cx="8715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Само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«электричество»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появилось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2000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лет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назад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Древней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Греции.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1464" y="562368"/>
            <a:ext cx="5583555" cy="502284"/>
            <a:chOff x="3331464" y="562368"/>
            <a:chExt cx="5583555" cy="50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1464" y="562368"/>
              <a:ext cx="5583174" cy="5021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722" y="604265"/>
              <a:ext cx="5540502" cy="45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453" rIns="0" bIns="0" rtlCol="0">
            <a:spAutoFit/>
          </a:bodyPr>
          <a:lstStyle/>
          <a:p>
            <a:pPr marL="2839720">
              <a:lnSpc>
                <a:spcPct val="100000"/>
              </a:lnSpc>
              <a:spcBef>
                <a:spcPts val="95"/>
              </a:spcBef>
            </a:pPr>
            <a:r>
              <a:rPr dirty="0"/>
              <a:t>Что</a:t>
            </a:r>
            <a:r>
              <a:rPr spc="-150" dirty="0"/>
              <a:t> </a:t>
            </a:r>
            <a:r>
              <a:rPr dirty="0"/>
              <a:t>такое</a:t>
            </a:r>
            <a:r>
              <a:rPr spc="-170" dirty="0"/>
              <a:t> </a:t>
            </a:r>
            <a:r>
              <a:rPr spc="-10" dirty="0"/>
              <a:t>электричество?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39" y="1639823"/>
            <a:ext cx="2523744" cy="2523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8096" y="1399032"/>
            <a:ext cx="2822448" cy="42961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7888" y="3621023"/>
            <a:ext cx="2746248" cy="23271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9473" y="4388357"/>
            <a:ext cx="1413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Окружающие элементарных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6904" y="4388357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  <a:tabLst>
                <a:tab pos="1045844" algn="l"/>
                <a:tab pos="1172210" algn="l"/>
                <a:tab pos="2117090" algn="l"/>
                <a:tab pos="220535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предметы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состоят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частиц: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протонов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473" y="4936997"/>
            <a:ext cx="1739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18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электронов.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1704" y="4936997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334" algn="l"/>
                <a:tab pos="1155065" algn="l"/>
              </a:tabLst>
            </a:pP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два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вида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частичек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4483" y="5211013"/>
            <a:ext cx="1463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электрический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473" y="5211013"/>
            <a:ext cx="998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имеют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9555" y="5485891"/>
            <a:ext cx="237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2263775" algn="l"/>
              </a:tabLst>
            </a:pP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отрицательный,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820" y="5211013"/>
            <a:ext cx="1106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6583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заряд: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473" y="5760211"/>
            <a:ext cx="264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протона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положительный.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5842" y="1925828"/>
            <a:ext cx="40824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Притягиваясь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друг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другу,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тесно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взаимодействуют</a:t>
            </a:r>
            <a:r>
              <a:rPr sz="18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зависимости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количества</a:t>
            </a:r>
            <a:r>
              <a:rPr sz="1800" spc="28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протонов</a:t>
            </a:r>
            <a:r>
              <a:rPr sz="1800" spc="28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28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электронов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образуют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атомы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разных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материй.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3735" y="472452"/>
            <a:ext cx="6308725" cy="488950"/>
            <a:chOff x="3983735" y="472452"/>
            <a:chExt cx="6308725" cy="48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3735" y="472452"/>
              <a:ext cx="6127242" cy="488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1040" y="507238"/>
              <a:ext cx="6089777" cy="450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4120" y="533412"/>
              <a:ext cx="188226" cy="323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34472" y="570738"/>
              <a:ext cx="146050" cy="281305"/>
            </a:xfrm>
            <a:custGeom>
              <a:avLst/>
              <a:gdLst/>
              <a:ahLst/>
              <a:cxnLst/>
              <a:rect l="l" t="t" r="r" b="b"/>
              <a:pathLst>
                <a:path w="146050" h="281305">
                  <a:moveTo>
                    <a:pt x="75310" y="236600"/>
                  </a:moveTo>
                  <a:lnTo>
                    <a:pt x="62992" y="236600"/>
                  </a:lnTo>
                  <a:lnTo>
                    <a:pt x="57784" y="238760"/>
                  </a:lnTo>
                  <a:lnTo>
                    <a:pt x="53594" y="243077"/>
                  </a:lnTo>
                  <a:lnTo>
                    <a:pt x="49275" y="247396"/>
                  </a:lnTo>
                  <a:lnTo>
                    <a:pt x="47117" y="252729"/>
                  </a:lnTo>
                  <a:lnTo>
                    <a:pt x="47117" y="265049"/>
                  </a:lnTo>
                  <a:lnTo>
                    <a:pt x="49275" y="270128"/>
                  </a:lnTo>
                  <a:lnTo>
                    <a:pt x="53594" y="274447"/>
                  </a:lnTo>
                  <a:lnTo>
                    <a:pt x="57784" y="278764"/>
                  </a:lnTo>
                  <a:lnTo>
                    <a:pt x="62992" y="280924"/>
                  </a:lnTo>
                  <a:lnTo>
                    <a:pt x="75183" y="280924"/>
                  </a:lnTo>
                  <a:lnTo>
                    <a:pt x="80518" y="278764"/>
                  </a:lnTo>
                  <a:lnTo>
                    <a:pt x="89153" y="270128"/>
                  </a:lnTo>
                  <a:lnTo>
                    <a:pt x="91440" y="265049"/>
                  </a:lnTo>
                  <a:lnTo>
                    <a:pt x="91440" y="252729"/>
                  </a:lnTo>
                  <a:lnTo>
                    <a:pt x="89280" y="247396"/>
                  </a:lnTo>
                  <a:lnTo>
                    <a:pt x="80645" y="238760"/>
                  </a:lnTo>
                  <a:lnTo>
                    <a:pt x="75310" y="236600"/>
                  </a:lnTo>
                  <a:close/>
                </a:path>
                <a:path w="146050" h="281305">
                  <a:moveTo>
                    <a:pt x="116552" y="11175"/>
                  </a:moveTo>
                  <a:lnTo>
                    <a:pt x="62992" y="11175"/>
                  </a:lnTo>
                  <a:lnTo>
                    <a:pt x="72328" y="12104"/>
                  </a:lnTo>
                  <a:lnTo>
                    <a:pt x="80914" y="14890"/>
                  </a:lnTo>
                  <a:lnTo>
                    <a:pt x="108386" y="54217"/>
                  </a:lnTo>
                  <a:lnTo>
                    <a:pt x="109220" y="66166"/>
                  </a:lnTo>
                  <a:lnTo>
                    <a:pt x="109202" y="74549"/>
                  </a:lnTo>
                  <a:lnTo>
                    <a:pt x="95627" y="114393"/>
                  </a:lnTo>
                  <a:lnTo>
                    <a:pt x="90170" y="124967"/>
                  </a:lnTo>
                  <a:lnTo>
                    <a:pt x="83192" y="138753"/>
                  </a:lnTo>
                  <a:lnTo>
                    <a:pt x="67790" y="179298"/>
                  </a:lnTo>
                  <a:lnTo>
                    <a:pt x="63753" y="211962"/>
                  </a:lnTo>
                  <a:lnTo>
                    <a:pt x="71881" y="211962"/>
                  </a:lnTo>
                  <a:lnTo>
                    <a:pt x="72933" y="200697"/>
                  </a:lnTo>
                  <a:lnTo>
                    <a:pt x="74580" y="190706"/>
                  </a:lnTo>
                  <a:lnTo>
                    <a:pt x="91789" y="156210"/>
                  </a:lnTo>
                  <a:lnTo>
                    <a:pt x="115061" y="128397"/>
                  </a:lnTo>
                  <a:lnTo>
                    <a:pt x="123374" y="118369"/>
                  </a:lnTo>
                  <a:lnTo>
                    <a:pt x="142406" y="84810"/>
                  </a:lnTo>
                  <a:lnTo>
                    <a:pt x="146050" y="62611"/>
                  </a:lnTo>
                  <a:lnTo>
                    <a:pt x="145147" y="52200"/>
                  </a:lnTo>
                  <a:lnTo>
                    <a:pt x="142446" y="42291"/>
                  </a:lnTo>
                  <a:lnTo>
                    <a:pt x="137959" y="32857"/>
                  </a:lnTo>
                  <a:lnTo>
                    <a:pt x="131699" y="23875"/>
                  </a:lnTo>
                  <a:lnTo>
                    <a:pt x="120721" y="13448"/>
                  </a:lnTo>
                  <a:lnTo>
                    <a:pt x="116552" y="11175"/>
                  </a:lnTo>
                  <a:close/>
                </a:path>
                <a:path w="146050" h="281305">
                  <a:moveTo>
                    <a:pt x="71500" y="0"/>
                  </a:moveTo>
                  <a:lnTo>
                    <a:pt x="29781" y="9697"/>
                  </a:lnTo>
                  <a:lnTo>
                    <a:pt x="1194" y="46114"/>
                  </a:lnTo>
                  <a:lnTo>
                    <a:pt x="0" y="57023"/>
                  </a:lnTo>
                  <a:lnTo>
                    <a:pt x="0" y="66801"/>
                  </a:lnTo>
                  <a:lnTo>
                    <a:pt x="2285" y="74549"/>
                  </a:lnTo>
                  <a:lnTo>
                    <a:pt x="11429" y="85471"/>
                  </a:lnTo>
                  <a:lnTo>
                    <a:pt x="16509" y="88264"/>
                  </a:lnTo>
                  <a:lnTo>
                    <a:pt x="26416" y="88264"/>
                  </a:lnTo>
                  <a:lnTo>
                    <a:pt x="30099" y="86613"/>
                  </a:lnTo>
                  <a:lnTo>
                    <a:pt x="33147" y="83312"/>
                  </a:lnTo>
                  <a:lnTo>
                    <a:pt x="36195" y="80137"/>
                  </a:lnTo>
                  <a:lnTo>
                    <a:pt x="37719" y="76073"/>
                  </a:lnTo>
                  <a:lnTo>
                    <a:pt x="37719" y="67690"/>
                  </a:lnTo>
                  <a:lnTo>
                    <a:pt x="35686" y="62229"/>
                  </a:lnTo>
                  <a:lnTo>
                    <a:pt x="31750" y="54990"/>
                  </a:lnTo>
                  <a:lnTo>
                    <a:pt x="27812" y="47878"/>
                  </a:lnTo>
                  <a:lnTo>
                    <a:pt x="25780" y="41910"/>
                  </a:lnTo>
                  <a:lnTo>
                    <a:pt x="25780" y="30607"/>
                  </a:lnTo>
                  <a:lnTo>
                    <a:pt x="29082" y="24764"/>
                  </a:lnTo>
                  <a:lnTo>
                    <a:pt x="62992" y="11175"/>
                  </a:lnTo>
                  <a:lnTo>
                    <a:pt x="116552" y="11175"/>
                  </a:lnTo>
                  <a:lnTo>
                    <a:pt x="107029" y="5984"/>
                  </a:lnTo>
                  <a:lnTo>
                    <a:pt x="90622" y="1498"/>
                  </a:lnTo>
                  <a:lnTo>
                    <a:pt x="715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1425" y="567690"/>
              <a:ext cx="152146" cy="2870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373" rIns="0" bIns="0" rtlCol="0">
            <a:spAutoFit/>
          </a:bodyPr>
          <a:lstStyle/>
          <a:p>
            <a:pPr marL="347662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Где</a:t>
            </a:r>
            <a:r>
              <a:rPr spc="-135" dirty="0"/>
              <a:t> </a:t>
            </a:r>
            <a:r>
              <a:rPr dirty="0"/>
              <a:t>же</a:t>
            </a:r>
            <a:r>
              <a:rPr spc="-135" dirty="0"/>
              <a:t> </a:t>
            </a:r>
            <a:r>
              <a:rPr dirty="0"/>
              <a:t>живет</a:t>
            </a:r>
            <a:r>
              <a:rPr spc="-130" dirty="0"/>
              <a:t> </a:t>
            </a:r>
            <a:r>
              <a:rPr spc="-10" dirty="0"/>
              <a:t>электричество</a:t>
            </a:r>
            <a:r>
              <a:rPr sz="3200" spc="-10" dirty="0"/>
              <a:t>?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123444" y="1101852"/>
            <a:ext cx="11580495" cy="5693410"/>
            <a:chOff x="123444" y="1101852"/>
            <a:chExt cx="11580495" cy="56934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44" y="1101852"/>
              <a:ext cx="4676394" cy="34190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2923" y="4043169"/>
              <a:ext cx="6252210" cy="27515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9076" y="2025396"/>
              <a:ext cx="2932937" cy="19514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5948" y="1488948"/>
              <a:ext cx="3737609" cy="2487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1404" y="4956965"/>
            <a:ext cx="1720596" cy="18877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6498" y="487680"/>
            <a:ext cx="6313043" cy="4583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435" rIns="0" bIns="0" rtlCol="0">
            <a:spAutoFit/>
          </a:bodyPr>
          <a:lstStyle/>
          <a:p>
            <a:pPr marL="2441575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Где</a:t>
            </a:r>
            <a:r>
              <a:rPr spc="-140" dirty="0"/>
              <a:t> </a:t>
            </a:r>
            <a:r>
              <a:rPr dirty="0"/>
              <a:t>же</a:t>
            </a:r>
            <a:r>
              <a:rPr spc="-140" dirty="0"/>
              <a:t> </a:t>
            </a:r>
            <a:r>
              <a:rPr dirty="0"/>
              <a:t>живет</a:t>
            </a:r>
            <a:r>
              <a:rPr spc="-130" dirty="0"/>
              <a:t> </a:t>
            </a:r>
            <a:r>
              <a:rPr spc="-10" dirty="0"/>
              <a:t>электричество?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0047" y="2764535"/>
            <a:ext cx="5709665" cy="307619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6155" y="1461516"/>
            <a:ext cx="5670550" cy="4573270"/>
            <a:chOff x="486155" y="1461516"/>
            <a:chExt cx="5670550" cy="45732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55" y="1461516"/>
              <a:ext cx="5670042" cy="42511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672" y="5756084"/>
              <a:ext cx="4134002" cy="27830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21460" y="5649569"/>
            <a:ext cx="419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Электричество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живет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повсюду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914" y="1838960"/>
            <a:ext cx="50317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Электрический</a:t>
            </a:r>
            <a:r>
              <a:rPr sz="22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заряд,</a:t>
            </a:r>
            <a:r>
              <a:rPr sz="22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возникающий</a:t>
            </a:r>
            <a:r>
              <a:rPr sz="22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сам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200" spc="4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себе,</a:t>
            </a:r>
            <a:r>
              <a:rPr sz="2200" spc="4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200" spc="4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трении</a:t>
            </a:r>
            <a:r>
              <a:rPr sz="2200" spc="46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различных поверхностей.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198" y="506222"/>
            <a:ext cx="5900801" cy="4583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25311" y="1319783"/>
            <a:ext cx="5984240" cy="4964430"/>
            <a:chOff x="5925311" y="1319783"/>
            <a:chExt cx="5984240" cy="4964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3303" y="1319783"/>
              <a:ext cx="5285994" cy="36751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11" y="3557016"/>
              <a:ext cx="2701290" cy="27271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257238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Статическое</a:t>
            </a:r>
            <a:r>
              <a:rPr spc="-190" dirty="0"/>
              <a:t> </a:t>
            </a:r>
            <a:r>
              <a:rPr spc="-10" dirty="0"/>
              <a:t>электричество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8695" y="3712464"/>
            <a:ext cx="3763517" cy="2827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7722"/>
            <a:ext cx="10184892" cy="67802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3355" y="560819"/>
            <a:ext cx="2192655" cy="394335"/>
            <a:chOff x="943355" y="560819"/>
            <a:chExt cx="2192655" cy="394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55" y="560819"/>
              <a:ext cx="2192274" cy="393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686" y="595503"/>
              <a:ext cx="2155418" cy="3575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690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95"/>
              </a:spcBef>
            </a:pPr>
            <a:r>
              <a:rPr dirty="0"/>
              <a:t>Опыт</a:t>
            </a:r>
            <a:r>
              <a:rPr spc="-114" dirty="0"/>
              <a:t> </a:t>
            </a:r>
            <a:r>
              <a:rPr spc="-25" dirty="0"/>
              <a:t>№1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11723" y="316991"/>
            <a:ext cx="5866130" cy="6223635"/>
            <a:chOff x="5411723" y="316991"/>
            <a:chExt cx="5866130" cy="6223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2947" y="316991"/>
              <a:ext cx="4454652" cy="3064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723" y="3250691"/>
              <a:ext cx="5322570" cy="328955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0427" y="1219962"/>
            <a:ext cx="4594225" cy="4239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Нам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понадобится: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Пластмассовая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расческа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Волосы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Кусочки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бумаги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Ход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работы: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Возьмите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расческу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 marR="105410">
              <a:lnSpc>
                <a:spcPct val="15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раз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проведите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волосам.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слышим?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потом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оторви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маленьких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клочков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бумаги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поднеси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ним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расческу.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происходит?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5619" y="848867"/>
            <a:ext cx="4802123" cy="4599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171" y="575183"/>
            <a:ext cx="5008841" cy="4593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Опыт</a:t>
            </a:r>
            <a:r>
              <a:rPr spc="-85" dirty="0"/>
              <a:t> </a:t>
            </a:r>
            <a:r>
              <a:rPr dirty="0"/>
              <a:t>№2</a:t>
            </a:r>
            <a:r>
              <a:rPr spc="-85" dirty="0"/>
              <a:t> </a:t>
            </a:r>
            <a:r>
              <a:rPr spc="-10" dirty="0"/>
              <a:t>«Танцующие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769" y="1172717"/>
            <a:ext cx="2553919" cy="2468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8624" y="1997405"/>
            <a:ext cx="1597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Нам</a:t>
            </a:r>
            <a:r>
              <a:rPr sz="1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понадобится: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624" y="2241930"/>
            <a:ext cx="179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4.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5.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666" y="2241930"/>
            <a:ext cx="15709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421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Ножницы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Скрепка Бумага Стекло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Шелковая</a:t>
            </a:r>
            <a:r>
              <a:rPr sz="16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тряпка.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624" y="3611651"/>
            <a:ext cx="60375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45" dirty="0">
                <a:solidFill>
                  <a:srgbClr val="C00000"/>
                </a:solidFill>
                <a:latin typeface="Times New Roman"/>
                <a:cs typeface="Times New Roman"/>
              </a:rPr>
              <a:t>Ход</a:t>
            </a:r>
            <a:r>
              <a:rPr sz="16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работы</a:t>
            </a:r>
            <a:r>
              <a:rPr sz="1600" dirty="0">
                <a:solidFill>
                  <a:srgbClr val="D16248"/>
                </a:solidFill>
                <a:latin typeface="Times New Roman"/>
                <a:cs typeface="Times New Roman"/>
              </a:rPr>
              <a:t>:</a:t>
            </a:r>
            <a:r>
              <a:rPr sz="1600" spc="-85" dirty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Рисуем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бумаге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человека,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потом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раскрасить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потом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вырезаем.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каждой</a:t>
            </a:r>
            <a:r>
              <a:rPr sz="16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фигурке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прикрепляем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скрепки,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чтобы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«взлетели»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приклеились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стеклу.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Нужно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помощи</a:t>
            </a:r>
            <a:endParaRPr sz="1600">
              <a:latin typeface="Times New Roman"/>
              <a:cs typeface="Times New Roman"/>
            </a:endParaRPr>
          </a:p>
          <a:p>
            <a:pPr marL="12700" marR="141605" algn="just">
              <a:lnSpc>
                <a:spcPct val="150000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статического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электричества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заставить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двигаться.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того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чтобы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зарядить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стекло,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натри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хорошо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шерстяной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лучше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шелковой тряпкой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307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Office Theme</vt:lpstr>
      <vt:lpstr>Презентация PowerPoint</vt:lpstr>
      <vt:lpstr>Что такое электричество?</vt:lpstr>
      <vt:lpstr>Что такое электричество?</vt:lpstr>
      <vt:lpstr>Где же живет электричество?</vt:lpstr>
      <vt:lpstr>Где же живет электричество?</vt:lpstr>
      <vt:lpstr>Статическое электричество</vt:lpstr>
      <vt:lpstr>Презентация PowerPoint</vt:lpstr>
      <vt:lpstr>Опыт №1</vt:lpstr>
      <vt:lpstr>Опыт №2 «Танцующие</vt:lpstr>
      <vt:lpstr>Презентация PowerPoint</vt:lpstr>
      <vt:lpstr>Презентация PowerPoint</vt:lpstr>
      <vt:lpstr>Опыт №3: Помоги Золушке.</vt:lpstr>
      <vt:lpstr>Опыт №3: Помоги Золушке.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Статика</dc:title>
  <dc:creator>valeriamalgina@mail.ru</dc:creator>
  <cp:lastModifiedBy>Туяра Николаевна</cp:lastModifiedBy>
  <cp:revision>1</cp:revision>
  <dcterms:created xsi:type="dcterms:W3CDTF">2025-05-28T02:27:30Z</dcterms:created>
  <dcterms:modified xsi:type="dcterms:W3CDTF">2025-05-28T02:32:08Z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2024-01-20T00:00:00Z</vt:filetime>
  </property>
  <property fmtid="{D5CDD505-2E9C-101B-9397-08002B2CF9AE}" pid="3" name="Creator">
    <vt:lpwstr>Impress</vt:lpwstr>
  </property>
  <property fmtid="{D5CDD505-2E9C-101B-9397-08002B2CF9AE}" pid="4" name="LastSaved">
    <vt:filetime>2025-05-28T00:00:00Z</vt:filetime>
  </property>
  <property fmtid="{D5CDD505-2E9C-101B-9397-08002B2CF9AE}" pid="5" name="Producer">
    <vt:lpwstr>ConvertAPI</vt:lpwstr>
  </property>
</Properties>
</file>