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74" r:id="rId4"/>
    <p:sldId id="262" r:id="rId5"/>
    <p:sldId id="258" r:id="rId6"/>
    <p:sldId id="263" r:id="rId7"/>
    <p:sldId id="275" r:id="rId8"/>
    <p:sldId id="264" r:id="rId9"/>
    <p:sldId id="267" r:id="rId10"/>
    <p:sldId id="266" r:id="rId11"/>
    <p:sldId id="276" r:id="rId12"/>
    <p:sldId id="259" r:id="rId13"/>
    <p:sldId id="268" r:id="rId14"/>
    <p:sldId id="278" r:id="rId15"/>
    <p:sldId id="265" r:id="rId16"/>
    <p:sldId id="272" r:id="rId17"/>
    <p:sldId id="279" r:id="rId18"/>
    <p:sldId id="280" r:id="rId19"/>
    <p:sldId id="281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4CA"/>
    <a:srgbClr val="317F16"/>
    <a:srgbClr val="FF4BC9"/>
    <a:srgbClr val="5EBBF0"/>
    <a:srgbClr val="E8FF6E"/>
    <a:srgbClr val="C3F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25"/>
    <p:restoredTop sz="95552"/>
  </p:normalViewPr>
  <p:slideViewPr>
    <p:cSldViewPr snapToGrid="0">
      <p:cViewPr varScale="1">
        <p:scale>
          <a:sx n="113" d="100"/>
          <a:sy n="113" d="100"/>
        </p:scale>
        <p:origin x="12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8BBA0-04AD-ECCE-532E-C18557CFA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5715A-A00D-1322-0142-2373BF2B3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E8409-4DE1-1759-11C1-E8DD8683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7292E-F666-139A-9469-5C8F035B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5AFE2-A8AD-A414-7EF7-2B18F61F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9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3EBDD-858F-1678-F8C8-44C71FF4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E17DE7-C04E-4AB6-A375-0D41F077E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D55E-40E1-9564-B63D-47CD18C1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62FD03-72B7-05C3-344C-A7771185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06BB4-F17C-A0B6-E410-A6A6C459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7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19059B-F5A7-53DF-B394-7D34658A3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D8AC34-98C2-2043-F0BC-6AC406B5B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0E2CF-23AC-B53B-4E9F-94E387DA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11217-1D7D-E043-E518-E6F15727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FE785-3A49-7DD5-FF3F-72C8F3E7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BE13F-60D9-B364-C776-85FF56CD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CED6C-1BB6-7F8D-3B81-C14EF2C55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50ED4-60B3-1D35-E4C1-579351AB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3FAF1-E905-89E1-92CA-4081B150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CCF4D-A91E-01B0-6DB3-0DDB1002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E6EE9-1B20-B0F1-50F9-92BF1CC3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07A517-A379-064D-4659-700F6A348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D250B-39FE-7700-B636-2FE006DA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6975A-C7AC-C071-98C2-FCFE6BD7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E922FF-1149-9DEC-7B2E-050A4F74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9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CFD70-52AC-DC7B-EF90-DDB3FF6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1EF7D-DC99-427A-0566-A37907AFA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861CE9-52C8-FBE2-34F2-B66AAD126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2605AF-BBB4-102A-E4B3-C5E396C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7B80AA-1BF4-7AD1-FA04-3ECB4942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6DF201-80A4-D1FA-CA23-40F20380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3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EEBB6-7B40-F654-76B9-44BB5EA1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C79C8-7C8C-B3C2-67F3-295490CC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D92763-3DA9-75D4-8206-651CF6996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F283C8-56E5-F113-85D4-4FB49D6C1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6F14EC-F800-48F2-C997-95254AE29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DF4736-3445-D03F-FF38-93C3F90A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2947CD-2DB5-3BFE-AA6E-1E96DD48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F28BE6-4C26-3AB8-9E4C-D958ACA6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8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E08CA-AE37-C52B-E173-E05F68D5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2BFFCB-9BA2-6FF6-9C33-AA0170A1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1E0482-627F-A5A1-74DD-5D1A3017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ECB29E-D9FB-DB74-A806-29BEDCDC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1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A2F855-F04C-9927-7D44-C801D91E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046DD5-2A50-938E-B9D6-A35F706A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5D0095-C2BB-61EB-05FF-ECA19FA9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9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308AE-5848-FE48-01BA-C04FBAE8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47995-43E2-111B-3267-483A9877F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AED206-6B03-3566-99BD-4AB1FBBF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5A3A9-0615-3CA7-8A2F-30410E3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725868-C2E3-6896-6681-7B4039B0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B3A889-BD61-1BD9-0DAD-4BF9C64B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5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DC22A-28B1-A9DD-6C28-8993496A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0CC4AE-42B5-2855-6F42-62E048306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4EEE8F-E58C-6D39-1134-91DB6E51A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8CB6C2-6AE0-7C2A-3A29-3E82AE2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5293D-5A38-4C2A-FF1C-5C2EBEFE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D37AB-BDC1-805E-0546-4A9E5745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7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C8C30-23B3-C515-06FB-845104FD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79623-33CB-DF94-6FC8-3B741B9CE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D54B2-2430-91B6-6CE2-FDC1EAD8F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20AC-7077-944B-BDC7-D3939722556C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3683C7-0025-DE4C-15A5-7AF305734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D0DD46-B810-09E4-9323-6B39033F0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BD25-785E-C549-AB4E-D86FDF45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DCBA6B8C-2408-F737-9515-C33E7C2EF64D}"/>
              </a:ext>
            </a:extLst>
          </p:cNvPr>
          <p:cNvSpPr/>
          <p:nvPr/>
        </p:nvSpPr>
        <p:spPr>
          <a:xfrm>
            <a:off x="321973" y="295380"/>
            <a:ext cx="11365722" cy="28468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1024CA"/>
                </a:solidFill>
                <a:latin typeface="Times" pitchFamily="2" charset="0"/>
              </a:rPr>
              <a:t>ИССЛЕДОВАТЕЛЬСКИЙ ПРОЕКТ</a:t>
            </a:r>
          </a:p>
          <a:p>
            <a:pPr algn="ctr"/>
            <a:r>
              <a:rPr lang="ru-RU" sz="4400" b="1" dirty="0">
                <a:solidFill>
                  <a:srgbClr val="1024CA"/>
                </a:solidFill>
                <a:latin typeface="Times" pitchFamily="2" charset="0"/>
              </a:rPr>
              <a:t>НА ТЕМУ:</a:t>
            </a:r>
          </a:p>
          <a:p>
            <a:pPr algn="ctr"/>
            <a:r>
              <a:rPr lang="ru-RU" sz="4400" b="1" dirty="0">
                <a:solidFill>
                  <a:srgbClr val="1024CA"/>
                </a:solidFill>
                <a:latin typeface="Times" pitchFamily="2" charset="0"/>
              </a:rPr>
              <a:t>«РОЛЬ ИМЕНИ В ЖИЗНИ ЧЕЛОВЕКА»</a:t>
            </a:r>
            <a:endParaRPr lang="ru-RU" b="1" dirty="0">
              <a:solidFill>
                <a:srgbClr val="1024CA"/>
              </a:solidFill>
              <a:latin typeface="Times" pitchFamily="2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E08BCC2-9D76-AA27-03EC-FA01CEBF3432}"/>
              </a:ext>
            </a:extLst>
          </p:cNvPr>
          <p:cNvSpPr/>
          <p:nvPr/>
        </p:nvSpPr>
        <p:spPr>
          <a:xfrm>
            <a:off x="321972" y="3437581"/>
            <a:ext cx="11365722" cy="28468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" pitchFamily="2" charset="0"/>
              </a:rPr>
              <a:t>БЫТДАЕВА САМИРА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" pitchFamily="2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" pitchFamily="2" charset="0"/>
              </a:rPr>
              <a:t>УЧЕНИЦА 3 «А» класса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Средней образовательной школы №19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(Московская область, город Мытищи)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" pitchFamily="2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" pitchFamily="2" charset="0"/>
              </a:rPr>
              <a:t>Научный руководитель: </a:t>
            </a:r>
            <a:r>
              <a:rPr lang="ru-RU" sz="2800" b="1" dirty="0" err="1">
                <a:solidFill>
                  <a:srgbClr val="002060"/>
                </a:solidFill>
                <a:latin typeface="Times" pitchFamily="2" charset="0"/>
              </a:rPr>
              <a:t>Родачева</a:t>
            </a:r>
            <a:r>
              <a:rPr lang="ru-RU" sz="2800" b="1" dirty="0">
                <a:solidFill>
                  <a:srgbClr val="002060"/>
                </a:solidFill>
                <a:latin typeface="Times" pitchFamily="2" charset="0"/>
              </a:rPr>
              <a:t> Юлия Владимировна</a:t>
            </a:r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3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65252" y="-96830"/>
            <a:ext cx="12191979" cy="685799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7241D52-1124-7850-B14B-AA29A034A47D}"/>
              </a:ext>
            </a:extLst>
          </p:cNvPr>
          <p:cNvSpPr/>
          <p:nvPr/>
        </p:nvSpPr>
        <p:spPr>
          <a:xfrm>
            <a:off x="15687" y="1125060"/>
            <a:ext cx="12043307" cy="7429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III </a:t>
            </a:r>
            <a:r>
              <a:rPr lang="ru-RU" sz="2000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ЭТАП:</a:t>
            </a:r>
            <a:r>
              <a:rPr lang="en-US" sz="2000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 </a:t>
            </a:r>
            <a:r>
              <a:rPr lang="ru-RU" sz="2000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новый этап,  после Великой Октябрьской социалистической революции </a:t>
            </a:r>
            <a:r>
              <a:rPr lang="ru-RU" sz="1800" dirty="0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и ознаменовавшийся проникновением в русский именослов большого числа заимствованных имен и активным </a:t>
            </a:r>
            <a:r>
              <a:rPr lang="ru-RU" sz="1800" dirty="0" err="1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имятворчеством</a:t>
            </a:r>
            <a:r>
              <a:rPr lang="ru-RU" sz="1800" dirty="0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Times" pitchFamily="2" charset="0"/>
              </a:rPr>
              <a:t> </a:t>
            </a:r>
            <a:endParaRPr lang="ru-RU" sz="2000" b="1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B64F136-C602-1163-4899-AD592E286C15}"/>
              </a:ext>
            </a:extLst>
          </p:cNvPr>
          <p:cNvSpPr/>
          <p:nvPr/>
        </p:nvSpPr>
        <p:spPr>
          <a:xfrm>
            <a:off x="65273" y="210404"/>
            <a:ext cx="11940606" cy="8536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ИСТОРИЯ ВОЗНИКНОВЕНИЯ РУССКИХ ИМЕН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FBDFF58-4B79-ED4B-B2A3-6DBF13456363}"/>
              </a:ext>
            </a:extLst>
          </p:cNvPr>
          <p:cNvSpPr/>
          <p:nvPr/>
        </p:nvSpPr>
        <p:spPr>
          <a:xfrm>
            <a:off x="0" y="2080027"/>
            <a:ext cx="2253380" cy="468113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Регистрацию новорожденных стали вести </a:t>
            </a:r>
            <a:r>
              <a:rPr lang="ru-RU" sz="1800" b="1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отделы записи актов гражданского состояния (загсы)</a:t>
            </a:r>
            <a:r>
              <a:rPr lang="ru-RU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 родители могли теперь выбрать любое имя: старое (бывшее церковное), заимствованное имя (польское, немецкое и т. д.) и, наконец, могли даже изобрести новое имя</a:t>
            </a:r>
            <a:r>
              <a:rPr lang="ru-RU" dirty="0">
                <a:effectLst/>
              </a:rPr>
              <a:t> </a:t>
            </a:r>
            <a:endParaRPr lang="ru-RU" dirty="0">
              <a:effectLst/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040321F-436C-DCC9-3EE5-A1128E39C006}"/>
              </a:ext>
            </a:extLst>
          </p:cNvPr>
          <p:cNvSpPr/>
          <p:nvPr/>
        </p:nvSpPr>
        <p:spPr>
          <a:xfrm>
            <a:off x="2317278" y="1953000"/>
            <a:ext cx="3008186" cy="15645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ИНОСТРАННЫЕ ИМЕНА – ИМЕНА, ЗАИМСТВОВАННЫЕ У РАЗНЫХ НАРОДОВ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Роберт, Рудольф, Ричард, Жозефина, Эдуард, Жанна и т. д.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C06178AE-C0C8-4888-CC09-CC7DD434C6CD}"/>
              </a:ext>
            </a:extLst>
          </p:cNvPr>
          <p:cNvSpPr/>
          <p:nvPr/>
        </p:nvSpPr>
        <p:spPr>
          <a:xfrm>
            <a:off x="9087317" y="1967728"/>
            <a:ext cx="2918562" cy="154985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800"/>
              </a:lnSpc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ИМЕНА, СОСТОЯЩИЕ ИЗ ДВУХ И ДАЖЕ ИЗ НЕСКОЛЬКИХ СЛОВ: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Белая ночь, Артиллерийская академия, Серп-и-молот,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Жан-Поль-Марат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3C2C2ADC-BF7C-0E54-389E-218BD872641F}"/>
              </a:ext>
            </a:extLst>
          </p:cNvPr>
          <p:cNvSpPr/>
          <p:nvPr/>
        </p:nvSpPr>
        <p:spPr>
          <a:xfrm>
            <a:off x="5464399" y="1955917"/>
            <a:ext cx="3502069" cy="158623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ИМЕНА, НАЗВАННЫЕ «РОДИТЕЛЬСКИМИ».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родителей Михаила и Ольги сын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Миоль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дочь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Миолина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 Владимира и Екатерины три дочери –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Владикатра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Влена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Века, и т. д.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72822F2-50D8-241C-E8E3-13867B5D1C84}"/>
              </a:ext>
            </a:extLst>
          </p:cNvPr>
          <p:cNvSpPr/>
          <p:nvPr/>
        </p:nvSpPr>
        <p:spPr>
          <a:xfrm>
            <a:off x="5481302" y="4544683"/>
            <a:ext cx="3535280" cy="95882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ИМЕНА – ГЕОГРАФИЧЕСКИЕ НАЗВАНИЯ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(Алтай,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Гималай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Казбек, Арарат, Волга, Амур, Каир и т. д.);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5D85FB4-8FD7-20F2-403B-13DF9394F440}"/>
              </a:ext>
            </a:extLst>
          </p:cNvPr>
          <p:cNvSpPr/>
          <p:nvPr/>
        </p:nvSpPr>
        <p:spPr>
          <a:xfrm>
            <a:off x="5464399" y="5528556"/>
            <a:ext cx="3525516" cy="12031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ИМЕНА - ЭЛЕМЕНТЫ МЕНДЕЛЕЕВСКОЙ СИСТЕМЫ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(Радий, Ванадий, Вольфрам и т. д.),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МИНЕРАЛЫ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(Гранит, Рубин)</a:t>
            </a:r>
          </a:p>
          <a:p>
            <a:pPr algn="ctr"/>
            <a:endParaRPr lang="ru-RU" sz="1200" b="1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1426F4E-1E5F-54C9-C9FE-EA840D100988}"/>
              </a:ext>
            </a:extLst>
          </p:cNvPr>
          <p:cNvSpPr/>
          <p:nvPr/>
        </p:nvSpPr>
        <p:spPr>
          <a:xfrm>
            <a:off x="5481302" y="3590324"/>
            <a:ext cx="3525515" cy="92495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ИМЕНА – ОТ СЛОВ, </a:t>
            </a:r>
            <a:endParaRPr lang="en-US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ПРОЧИТАННЫХ С КОНЦА: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Нинель – Ленин,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Авксома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Москва;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535EE21-D03F-FB4D-2221-2AE50F512EAF}"/>
              </a:ext>
            </a:extLst>
          </p:cNvPr>
          <p:cNvSpPr/>
          <p:nvPr/>
        </p:nvSpPr>
        <p:spPr>
          <a:xfrm>
            <a:off x="9087317" y="3571181"/>
            <a:ext cx="2951772" cy="138073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800"/>
              </a:lnSpc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ИМЕНА – НАЗВАНИЯ МЕСЯЦЕВ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весной: в марте (Анастасия, Василиса), в апреле (Дарья, Ева), в мае (Юлия, Таисия)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FC10617-0D0E-E9D3-2B9B-21C2CA6F9314}"/>
              </a:ext>
            </a:extLst>
          </p:cNvPr>
          <p:cNvSpPr/>
          <p:nvPr/>
        </p:nvSpPr>
        <p:spPr>
          <a:xfrm>
            <a:off x="9109588" y="4989961"/>
            <a:ext cx="2949406" cy="174179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800"/>
              </a:lnSpc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ИМЕНА – МАТЕМАТИЧЕСКИЕ ТЕРМИНЫ И ТЕХНИЧЕСКИЕ НАЗВАНИЯ</a:t>
            </a:r>
          </a:p>
          <a:p>
            <a:pPr lvl="0" algn="ctr">
              <a:lnSpc>
                <a:spcPts val="1800"/>
              </a:lnSpc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(Медиана,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Алгебрина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Трактор, Турбина, Дрезина, Комбайн и т. д.)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2E9FFF8-99BC-0C25-0780-558EA590509A}"/>
              </a:ext>
            </a:extLst>
          </p:cNvPr>
          <p:cNvSpPr/>
          <p:nvPr/>
        </p:nvSpPr>
        <p:spPr>
          <a:xfrm>
            <a:off x="2333881" y="3602541"/>
            <a:ext cx="2991584" cy="31586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ИМЕНА, ОБРАЗОВАННЫЕ ОТ РЕВОЛЮЦИОННЫХ ЛОЗУНГОВ, НАЗВАНИЙ УЧРЕЖДЕНИЙ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Икки (Исполнительный Комитет Коммунистического Интернационала), Роблен (родился быть ленинцем),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Ревдит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(революционное дитя),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Цас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(Центральный аптечный склад),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Райтия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(районная типография)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ts val="1800"/>
              </a:lnSpc>
            </a:pP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CB876-C602-4641-11B3-9C936E6F3F00}"/>
              </a:ext>
            </a:extLst>
          </p:cNvPr>
          <p:cNvSpPr txBox="1"/>
          <p:nvPr/>
        </p:nvSpPr>
        <p:spPr>
          <a:xfrm>
            <a:off x="11408080" y="5483823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8398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7241D52-1124-7850-B14B-AA29A034A47D}"/>
              </a:ext>
            </a:extLst>
          </p:cNvPr>
          <p:cNvSpPr/>
          <p:nvPr/>
        </p:nvSpPr>
        <p:spPr>
          <a:xfrm>
            <a:off x="437804" y="1125059"/>
            <a:ext cx="11333018" cy="270187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В вопросе изучения русских имен и истории их происхождения много неразгаданных страниц. Наши предки относились к именам очень бережно.</a:t>
            </a:r>
            <a:r>
              <a:rPr lang="en-US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 </a:t>
            </a:r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Они верили, что имена обладают определенной таинственной силой, которая моет ему помочь, а может и навредить.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501B304-766A-43F3-0F0F-36D5B2FC23E7}"/>
              </a:ext>
            </a:extLst>
          </p:cNvPr>
          <p:cNvSpPr/>
          <p:nvPr/>
        </p:nvSpPr>
        <p:spPr>
          <a:xfrm>
            <a:off x="321426" y="3826933"/>
            <a:ext cx="11333018" cy="239406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Таким образом, имена даются не случайно. Выбор имени имеет большое значение. Родители дают имя своему ребенку с надеждой, что он будет умным, красивым, счастливым, чтобы с именем к ребенку перешли лучшие качества людей предыдущего поколения или в честь кого он назван.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B64F136-C602-1163-4899-AD592E286C15}"/>
              </a:ext>
            </a:extLst>
          </p:cNvPr>
          <p:cNvSpPr/>
          <p:nvPr/>
        </p:nvSpPr>
        <p:spPr>
          <a:xfrm>
            <a:off x="515390" y="210404"/>
            <a:ext cx="11139054" cy="8536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ВЫВОД: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1AA897-FF0F-9D34-3455-4B603872BBF9}"/>
              </a:ext>
            </a:extLst>
          </p:cNvPr>
          <p:cNvSpPr txBox="1"/>
          <p:nvPr/>
        </p:nvSpPr>
        <p:spPr>
          <a:xfrm>
            <a:off x="11410319" y="621166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7242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FB79E05-1234-F9B7-3252-2ED0237E72FC}"/>
              </a:ext>
            </a:extLst>
          </p:cNvPr>
          <p:cNvSpPr/>
          <p:nvPr/>
        </p:nvSpPr>
        <p:spPr>
          <a:xfrm>
            <a:off x="1751832" y="1047152"/>
            <a:ext cx="8024552" cy="91821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АНКЕТИРОВАНИЕ В МОЁМ КЛАССЕ (3 «А»)</a:t>
            </a:r>
          </a:p>
          <a:p>
            <a:pPr algn="ctr"/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Социологическое исследование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51235017-12AA-E512-507C-0653F4235BBB}"/>
              </a:ext>
            </a:extLst>
          </p:cNvPr>
          <p:cNvSpPr/>
          <p:nvPr/>
        </p:nvSpPr>
        <p:spPr>
          <a:xfrm>
            <a:off x="4454238" y="2081985"/>
            <a:ext cx="6991004" cy="470431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ВОПРОСЫ АНКЕТЫ 1 «НАШИ ИМЕНА» </a:t>
            </a:r>
          </a:p>
          <a:p>
            <a:pPr algn="ctr"/>
            <a:endParaRPr lang="ru-RU" sz="2000" b="1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Знаешь ли ты, что обозначает твоё имя?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Да, знаю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Нет, не знаю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Хотел бы ты узнать, что обозначает твоё имя?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Да, хотел(ла) бы узнать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Нет, не интересно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Нравится ли тебе твоё имя?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Да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Нет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Не очень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Почему тебе нравится твоё имя?</a:t>
            </a:r>
          </a:p>
          <a:p>
            <a:pPr marL="457200" indent="-457200">
              <a:buAutoNum type="arabicPeriod" startAt="4"/>
            </a:pPr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Как  ты думаешь, зачем человеку имя?</a:t>
            </a:r>
          </a:p>
          <a:p>
            <a:pPr marL="457200" indent="-457200">
              <a:buAutoNum type="arabicPeriod" startAt="4"/>
            </a:pPr>
            <a:endParaRPr lang="ru-RU" sz="2000" b="1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5D0AFBE-E1D5-67BA-0D4E-80B5B0099951}"/>
              </a:ext>
            </a:extLst>
          </p:cNvPr>
          <p:cNvSpPr/>
          <p:nvPr/>
        </p:nvSpPr>
        <p:spPr>
          <a:xfrm>
            <a:off x="0" y="2251310"/>
            <a:ext cx="4242262" cy="359109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Я  провела анкетирование среди  учащихся 3 «А» класса нашей школы, чтобы узнать –</a:t>
            </a:r>
          </a:p>
          <a:p>
            <a:pPr algn="ctr"/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знают ли  дети что означают их имена.</a:t>
            </a:r>
          </a:p>
          <a:p>
            <a:pPr algn="ctr"/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Было собрано 33 анкеты.</a:t>
            </a:r>
            <a:endParaRPr lang="ru-RU" sz="2000" b="1" dirty="0">
              <a:solidFill>
                <a:srgbClr val="7030A0"/>
              </a:solidFill>
            </a:endParaRPr>
          </a:p>
          <a:p>
            <a:pPr marL="457200" indent="-457200" algn="ctr">
              <a:buAutoNum type="arabicPeriod" startAt="4"/>
            </a:pPr>
            <a:endParaRPr lang="ru-RU" sz="2000" b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9955364-CEC2-F31E-00F8-81D80DF12863}"/>
              </a:ext>
            </a:extLst>
          </p:cNvPr>
          <p:cNvSpPr/>
          <p:nvPr/>
        </p:nvSpPr>
        <p:spPr>
          <a:xfrm>
            <a:off x="991987" y="212321"/>
            <a:ext cx="9781308" cy="62252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ПРАКТИЧЕСКАЯ ЧАСТЬ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4E438-29D9-8F23-A0B6-E163B0A8E83E}"/>
              </a:ext>
            </a:extLst>
          </p:cNvPr>
          <p:cNvSpPr txBox="1"/>
          <p:nvPr/>
        </p:nvSpPr>
        <p:spPr>
          <a:xfrm>
            <a:off x="11410319" y="621166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2294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33FDB0D-3425-F863-24EC-431D714C321A}"/>
              </a:ext>
            </a:extLst>
          </p:cNvPr>
          <p:cNvSpPr/>
          <p:nvPr/>
        </p:nvSpPr>
        <p:spPr>
          <a:xfrm>
            <a:off x="991986" y="106165"/>
            <a:ext cx="10423265" cy="651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РЕЗУЛЬТАТЫ АНКЕТИРОВАНИЯ В  3 «А» КЛАССЕ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99EF821-2AD6-B571-4FA4-4CCE94BFB78A}"/>
              </a:ext>
            </a:extLst>
          </p:cNvPr>
          <p:cNvSpPr/>
          <p:nvPr/>
        </p:nvSpPr>
        <p:spPr>
          <a:xfrm>
            <a:off x="406400" y="5587520"/>
            <a:ext cx="11616267" cy="12704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ts val="1800"/>
              </a:lnSpc>
              <a:tabLst>
                <a:tab pos="457200" algn="l"/>
              </a:tabLst>
            </a:pPr>
            <a:r>
              <a:rPr lang="ru-RU" sz="1400" b="1" dirty="0">
                <a:solidFill>
                  <a:srgbClr val="1024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ПЕРВЫЙ ВОПРОС: </a:t>
            </a:r>
            <a:r>
              <a:rPr lang="ru-RU" sz="1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Знаешь ли ты, что обозначает твоё имя?</a:t>
            </a:r>
            <a:r>
              <a:rPr lang="ru-RU" sz="1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en-US" sz="1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ru-RU" sz="1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100% опрошенных – 80% ответили «Да, знаю», 20% - «Нет, не знаю».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tabLst>
                <a:tab pos="457200" algn="l"/>
              </a:tabLst>
            </a:pPr>
            <a:r>
              <a:rPr lang="ru-RU" sz="1400" b="1" dirty="0">
                <a:solidFill>
                  <a:srgbClr val="1024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ВТОРОЙ ВОПРОС: </a:t>
            </a:r>
            <a:r>
              <a:rPr lang="ru-RU" sz="1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Хотел бы ты узнать, что обозначает твоё имя?</a:t>
            </a:r>
            <a:r>
              <a:rPr lang="ru-RU" sz="1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- из 100%опрошенных – 100% ответили «Да, хотел(ла) бы узнать», 0% - «Нет, не интересно».</a:t>
            </a:r>
            <a:endParaRPr lang="ru-RU" sz="1400" dirty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ru-RU" sz="1400" b="1" dirty="0">
                <a:solidFill>
                  <a:srgbClr val="1024CA"/>
                </a:solidFill>
                <a:latin typeface="Times New Roman" panose="02020603050405020304" pitchFamily="18" charset="0"/>
              </a:rPr>
              <a:t>НА ТРЕТИЙ ВОПРОС: </a:t>
            </a:r>
            <a:r>
              <a:rPr lang="ru-RU" sz="1400" b="1" dirty="0">
                <a:solidFill>
                  <a:srgbClr val="181818"/>
                </a:solidFill>
                <a:latin typeface="Times New Roman" panose="02020603050405020304" pitchFamily="18" charset="0"/>
              </a:rPr>
              <a:t>«Нравится ли тебе твоё имя?»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</a:rPr>
              <a:t>- из 100%опрошенных – 96% ответили «Да», 0% – «Нет», 4% – «не очень».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E46264F-EFBA-A570-C4C5-7980B75DA678}"/>
              </a:ext>
            </a:extLst>
          </p:cNvPr>
          <p:cNvSpPr/>
          <p:nvPr/>
        </p:nvSpPr>
        <p:spPr>
          <a:xfrm>
            <a:off x="169332" y="757445"/>
            <a:ext cx="12022668" cy="483054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990CEC-7D66-278A-B3DB-0EDB50C24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84" b="5822"/>
          <a:stretch/>
        </p:blipFill>
        <p:spPr>
          <a:xfrm>
            <a:off x="338665" y="946241"/>
            <a:ext cx="4352197" cy="24451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0FA7F2-C08C-E5B3-CCDF-70374059C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0" b="6880"/>
          <a:stretch/>
        </p:blipFill>
        <p:spPr>
          <a:xfrm>
            <a:off x="7426393" y="956826"/>
            <a:ext cx="4494506" cy="24346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D0442F-5361-BEF4-819C-ED134B76F1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18"/>
          <a:stretch/>
        </p:blipFill>
        <p:spPr>
          <a:xfrm>
            <a:off x="3983566" y="3152913"/>
            <a:ext cx="4394200" cy="2435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06412-18BB-F494-0575-66146942A498}"/>
              </a:ext>
            </a:extLst>
          </p:cNvPr>
          <p:cNvSpPr txBox="1"/>
          <p:nvPr/>
        </p:nvSpPr>
        <p:spPr>
          <a:xfrm>
            <a:off x="11336746" y="4941664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108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33FDB0D-3425-F863-24EC-431D714C321A}"/>
              </a:ext>
            </a:extLst>
          </p:cNvPr>
          <p:cNvSpPr/>
          <p:nvPr/>
        </p:nvSpPr>
        <p:spPr>
          <a:xfrm>
            <a:off x="991987" y="212321"/>
            <a:ext cx="9781308" cy="651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РЕЗУЛЬТАТЫ АНКЕТИРОВАНИЯ В  3 «А» КЛАССЕ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99EF821-2AD6-B571-4FA4-4CCE94BFB78A}"/>
              </a:ext>
            </a:extLst>
          </p:cNvPr>
          <p:cNvSpPr/>
          <p:nvPr/>
        </p:nvSpPr>
        <p:spPr>
          <a:xfrm>
            <a:off x="406400" y="5807488"/>
            <a:ext cx="11616267" cy="105050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tabLst>
                <a:tab pos="457200" algn="l"/>
              </a:tabLst>
            </a:pP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ВЫВОД: По результатам проведенного опроса выявлено, что 20% учеников моего класса не знают происхождение и значение своего имени и 100</a:t>
            </a:r>
            <a:r>
              <a:rPr lang="en-US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опрошенных хотели бы узнать, хотя 4% опрошенных учеников их имена не очень нравятся.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E46264F-EFBA-A570-C4C5-7980B75DA678}"/>
              </a:ext>
            </a:extLst>
          </p:cNvPr>
          <p:cNvSpPr/>
          <p:nvPr/>
        </p:nvSpPr>
        <p:spPr>
          <a:xfrm>
            <a:off x="169334" y="1075913"/>
            <a:ext cx="5537202" cy="45502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1470691-DC39-6351-8985-4D79B757A052}"/>
              </a:ext>
            </a:extLst>
          </p:cNvPr>
          <p:cNvSpPr/>
          <p:nvPr/>
        </p:nvSpPr>
        <p:spPr>
          <a:xfrm>
            <a:off x="5875867" y="1050511"/>
            <a:ext cx="6146800" cy="460522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392548-FA6F-4F2B-B068-3D1F9D50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85" y="1333495"/>
            <a:ext cx="4914900" cy="3683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C8277C-DE03-8FC7-A3BC-E65FBEEBF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967" y="1202268"/>
            <a:ext cx="5008033" cy="4267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12917C-BE61-C830-82AE-3803EC8B9EAD}"/>
              </a:ext>
            </a:extLst>
          </p:cNvPr>
          <p:cNvSpPr txBox="1"/>
          <p:nvPr/>
        </p:nvSpPr>
        <p:spPr>
          <a:xfrm>
            <a:off x="11430000" y="5239434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1437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213349" y="10534"/>
            <a:ext cx="12191979" cy="685799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33FDB0D-3425-F863-24EC-431D714C321A}"/>
              </a:ext>
            </a:extLst>
          </p:cNvPr>
          <p:cNvSpPr/>
          <p:nvPr/>
        </p:nvSpPr>
        <p:spPr>
          <a:xfrm>
            <a:off x="991987" y="1154248"/>
            <a:ext cx="9781308" cy="59033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ИМЕНА УЧЕНИКОВ 3 «А» КЛАССА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99EF821-2AD6-B571-4FA4-4CCE94BFB78A}"/>
              </a:ext>
            </a:extLst>
          </p:cNvPr>
          <p:cNvSpPr/>
          <p:nvPr/>
        </p:nvSpPr>
        <p:spPr>
          <a:xfrm>
            <a:off x="897015" y="1818746"/>
            <a:ext cx="3563388" cy="95215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ИМЕНА МАЛЬЧИКОВ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C0B8D15-5BF6-723F-ED34-C13353B5CA4A}"/>
              </a:ext>
            </a:extLst>
          </p:cNvPr>
          <p:cNvSpPr/>
          <p:nvPr/>
        </p:nvSpPr>
        <p:spPr>
          <a:xfrm>
            <a:off x="7264893" y="1819555"/>
            <a:ext cx="3563388" cy="96809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ИМЕНА ДЕВОЧЕК</a:t>
            </a:r>
          </a:p>
        </p:txBody>
      </p:sp>
      <p:sp>
        <p:nvSpPr>
          <p:cNvPr id="24" name="Google Shape;193;p9">
            <a:extLst>
              <a:ext uri="{FF2B5EF4-FFF2-40B4-BE49-F238E27FC236}">
                <a16:creationId xmlns:a16="http://schemas.microsoft.com/office/drawing/2014/main" id="{8E872681-DFBA-FC37-8925-1A8F860D10C3}"/>
              </a:ext>
            </a:extLst>
          </p:cNvPr>
          <p:cNvSpPr/>
          <p:nvPr/>
        </p:nvSpPr>
        <p:spPr>
          <a:xfrm>
            <a:off x="-25206" y="3663720"/>
            <a:ext cx="1269317" cy="841326"/>
          </a:xfrm>
          <a:custGeom>
            <a:avLst/>
            <a:gdLst/>
            <a:ahLst/>
            <a:cxnLst/>
            <a:rect l="l" t="t" r="r" b="b"/>
            <a:pathLst>
              <a:path w="2000250" h="1438275" extrusionOk="0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94;p9">
            <a:extLst>
              <a:ext uri="{FF2B5EF4-FFF2-40B4-BE49-F238E27FC236}">
                <a16:creationId xmlns:a16="http://schemas.microsoft.com/office/drawing/2014/main" id="{7A31A167-D923-D465-C6D4-7093D09F9553}"/>
              </a:ext>
            </a:extLst>
          </p:cNvPr>
          <p:cNvSpPr/>
          <p:nvPr/>
        </p:nvSpPr>
        <p:spPr>
          <a:xfrm>
            <a:off x="990809" y="3387757"/>
            <a:ext cx="1779725" cy="1363240"/>
          </a:xfrm>
          <a:custGeom>
            <a:avLst/>
            <a:gdLst/>
            <a:ahLst/>
            <a:cxnLst/>
            <a:rect l="l" t="t" r="r" b="b"/>
            <a:pathLst>
              <a:path w="2804574" h="2330504" extrusionOk="0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95;p9">
            <a:extLst>
              <a:ext uri="{FF2B5EF4-FFF2-40B4-BE49-F238E27FC236}">
                <a16:creationId xmlns:a16="http://schemas.microsoft.com/office/drawing/2014/main" id="{806BBAE6-7169-859F-1B3E-B681CCD9B2BD}"/>
              </a:ext>
            </a:extLst>
          </p:cNvPr>
          <p:cNvSpPr/>
          <p:nvPr/>
        </p:nvSpPr>
        <p:spPr>
          <a:xfrm>
            <a:off x="2504655" y="3386379"/>
            <a:ext cx="1538247" cy="1382627"/>
          </a:xfrm>
          <a:custGeom>
            <a:avLst/>
            <a:gdLst/>
            <a:ahLst/>
            <a:cxnLst/>
            <a:rect l="l" t="t" r="r" b="b"/>
            <a:pathLst>
              <a:path w="2424043" h="2363647" extrusionOk="0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96;p9">
            <a:extLst>
              <a:ext uri="{FF2B5EF4-FFF2-40B4-BE49-F238E27FC236}">
                <a16:creationId xmlns:a16="http://schemas.microsoft.com/office/drawing/2014/main" id="{C732BAE2-A602-8068-1EDC-5F58E37BE357}"/>
              </a:ext>
            </a:extLst>
          </p:cNvPr>
          <p:cNvSpPr/>
          <p:nvPr/>
        </p:nvSpPr>
        <p:spPr>
          <a:xfrm>
            <a:off x="3784253" y="3646319"/>
            <a:ext cx="1269317" cy="1087980"/>
          </a:xfrm>
          <a:custGeom>
            <a:avLst/>
            <a:gdLst/>
            <a:ahLst/>
            <a:cxnLst/>
            <a:rect l="l" t="t" r="r" b="b"/>
            <a:pathLst>
              <a:path w="2000250" h="1859938" extrusionOk="0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97;p9">
            <a:extLst>
              <a:ext uri="{FF2B5EF4-FFF2-40B4-BE49-F238E27FC236}">
                <a16:creationId xmlns:a16="http://schemas.microsoft.com/office/drawing/2014/main" id="{86C857F0-FA0A-054B-AEBF-32C5A0A1C0D8}"/>
              </a:ext>
            </a:extLst>
          </p:cNvPr>
          <p:cNvSpPr/>
          <p:nvPr/>
        </p:nvSpPr>
        <p:spPr>
          <a:xfrm>
            <a:off x="-25527" y="4242778"/>
            <a:ext cx="1269317" cy="1076461"/>
          </a:xfrm>
          <a:custGeom>
            <a:avLst/>
            <a:gdLst/>
            <a:ahLst/>
            <a:cxnLst/>
            <a:rect l="l" t="t" r="r" b="b"/>
            <a:pathLst>
              <a:path w="2000250" h="1840246" extrusionOk="0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98;p9">
            <a:extLst>
              <a:ext uri="{FF2B5EF4-FFF2-40B4-BE49-F238E27FC236}">
                <a16:creationId xmlns:a16="http://schemas.microsoft.com/office/drawing/2014/main" id="{A2891507-DEF4-4C57-466D-5D63AA4B2B0E}"/>
              </a:ext>
            </a:extLst>
          </p:cNvPr>
          <p:cNvSpPr/>
          <p:nvPr/>
        </p:nvSpPr>
        <p:spPr>
          <a:xfrm>
            <a:off x="990808" y="4488678"/>
            <a:ext cx="1779725" cy="841326"/>
          </a:xfrm>
          <a:custGeom>
            <a:avLst/>
            <a:gdLst/>
            <a:ahLst/>
            <a:cxnLst/>
            <a:rect l="l" t="t" r="r" b="b"/>
            <a:pathLst>
              <a:path w="2804574" h="1438275" extrusionOk="0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99;p9">
            <a:extLst>
              <a:ext uri="{FF2B5EF4-FFF2-40B4-BE49-F238E27FC236}">
                <a16:creationId xmlns:a16="http://schemas.microsoft.com/office/drawing/2014/main" id="{2CF628D6-D9D4-AB10-8FC5-2ADC42BEF3EB}"/>
              </a:ext>
            </a:extLst>
          </p:cNvPr>
          <p:cNvSpPr/>
          <p:nvPr/>
        </p:nvSpPr>
        <p:spPr>
          <a:xfrm>
            <a:off x="2489269" y="4503234"/>
            <a:ext cx="1269317" cy="841326"/>
          </a:xfrm>
          <a:custGeom>
            <a:avLst/>
            <a:gdLst/>
            <a:ahLst/>
            <a:cxnLst/>
            <a:rect l="l" t="t" r="r" b="b"/>
            <a:pathLst>
              <a:path w="2000250" h="1438275" extrusionOk="0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00;p9">
            <a:extLst>
              <a:ext uri="{FF2B5EF4-FFF2-40B4-BE49-F238E27FC236}">
                <a16:creationId xmlns:a16="http://schemas.microsoft.com/office/drawing/2014/main" id="{4BFC1DAB-EDC1-EF83-D06E-DB0F1E538991}"/>
              </a:ext>
            </a:extLst>
          </p:cNvPr>
          <p:cNvSpPr/>
          <p:nvPr/>
        </p:nvSpPr>
        <p:spPr>
          <a:xfrm>
            <a:off x="-39977" y="5043917"/>
            <a:ext cx="1503620" cy="1102718"/>
          </a:xfrm>
          <a:custGeom>
            <a:avLst/>
            <a:gdLst/>
            <a:ahLst/>
            <a:cxnLst/>
            <a:rect l="l" t="t" r="r" b="b"/>
            <a:pathLst>
              <a:path w="2369475" h="1885134" extrusionOk="0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01;p9">
            <a:extLst>
              <a:ext uri="{FF2B5EF4-FFF2-40B4-BE49-F238E27FC236}">
                <a16:creationId xmlns:a16="http://schemas.microsoft.com/office/drawing/2014/main" id="{6F741D1D-75F9-4BB3-FBFB-FB15B9222A3F}"/>
              </a:ext>
            </a:extLst>
          </p:cNvPr>
          <p:cNvSpPr/>
          <p:nvPr/>
        </p:nvSpPr>
        <p:spPr>
          <a:xfrm>
            <a:off x="1245146" y="5063736"/>
            <a:ext cx="1269317" cy="1117213"/>
          </a:xfrm>
          <a:custGeom>
            <a:avLst/>
            <a:gdLst/>
            <a:ahLst/>
            <a:cxnLst/>
            <a:rect l="l" t="t" r="r" b="b"/>
            <a:pathLst>
              <a:path w="2000250" h="1894658" extrusionOk="0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02;p9">
            <a:extLst>
              <a:ext uri="{FF2B5EF4-FFF2-40B4-BE49-F238E27FC236}">
                <a16:creationId xmlns:a16="http://schemas.microsoft.com/office/drawing/2014/main" id="{D9247C74-8C9A-8A67-80AE-051E21B1D3D4}"/>
              </a:ext>
            </a:extLst>
          </p:cNvPr>
          <p:cNvSpPr/>
          <p:nvPr/>
        </p:nvSpPr>
        <p:spPr>
          <a:xfrm>
            <a:off x="2277328" y="5066947"/>
            <a:ext cx="1742449" cy="1096546"/>
          </a:xfrm>
          <a:custGeom>
            <a:avLst/>
            <a:gdLst/>
            <a:ahLst/>
            <a:cxnLst/>
            <a:rect l="l" t="t" r="r" b="b"/>
            <a:pathLst>
              <a:path w="2745834" h="1874583" extrusionOk="0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03;p9">
            <a:extLst>
              <a:ext uri="{FF2B5EF4-FFF2-40B4-BE49-F238E27FC236}">
                <a16:creationId xmlns:a16="http://schemas.microsoft.com/office/drawing/2014/main" id="{39719EC7-1A31-E80E-585A-68C061DB2B04}"/>
              </a:ext>
            </a:extLst>
          </p:cNvPr>
          <p:cNvSpPr/>
          <p:nvPr/>
        </p:nvSpPr>
        <p:spPr>
          <a:xfrm>
            <a:off x="3767851" y="5059440"/>
            <a:ext cx="1269317" cy="1087980"/>
          </a:xfrm>
          <a:custGeom>
            <a:avLst/>
            <a:gdLst/>
            <a:ahLst/>
            <a:cxnLst/>
            <a:rect l="l" t="t" r="r" b="b"/>
            <a:pathLst>
              <a:path w="2000250" h="1859938" extrusionOk="0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04;p9">
            <a:extLst>
              <a:ext uri="{FF2B5EF4-FFF2-40B4-BE49-F238E27FC236}">
                <a16:creationId xmlns:a16="http://schemas.microsoft.com/office/drawing/2014/main" id="{7508DA33-8E17-84EB-2FAD-8913C3C6C557}"/>
              </a:ext>
            </a:extLst>
          </p:cNvPr>
          <p:cNvSpPr/>
          <p:nvPr/>
        </p:nvSpPr>
        <p:spPr>
          <a:xfrm>
            <a:off x="3545434" y="4495172"/>
            <a:ext cx="1491734" cy="841326"/>
          </a:xfrm>
          <a:custGeom>
            <a:avLst/>
            <a:gdLst/>
            <a:ahLst/>
            <a:cxnLst/>
            <a:rect l="l" t="t" r="r" b="b"/>
            <a:pathLst>
              <a:path w="2350745" h="1438275" extrusionOk="0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06;p9">
            <a:extLst>
              <a:ext uri="{FF2B5EF4-FFF2-40B4-BE49-F238E27FC236}">
                <a16:creationId xmlns:a16="http://schemas.microsoft.com/office/drawing/2014/main" id="{EC6A009F-4678-F807-9490-A7911B5388EF}"/>
              </a:ext>
            </a:extLst>
          </p:cNvPr>
          <p:cNvSpPr/>
          <p:nvPr/>
        </p:nvSpPr>
        <p:spPr>
          <a:xfrm>
            <a:off x="3561531" y="2834913"/>
            <a:ext cx="1510795" cy="1096546"/>
          </a:xfrm>
          <a:custGeom>
            <a:avLst/>
            <a:gdLst/>
            <a:ahLst/>
            <a:cxnLst/>
            <a:rect l="l" t="t" r="r" b="b"/>
            <a:pathLst>
              <a:path w="2380781" h="1874583" extrusionOk="0">
                <a:moveTo>
                  <a:pt x="380531" y="0"/>
                </a:moveTo>
                <a:lnTo>
                  <a:pt x="2380781" y="0"/>
                </a:lnTo>
                <a:lnTo>
                  <a:pt x="2380781" y="1438275"/>
                </a:lnTo>
                <a:lnTo>
                  <a:pt x="1521397" y="1438275"/>
                </a:lnTo>
                <a:lnTo>
                  <a:pt x="1532460" y="1454194"/>
                </a:lnTo>
                <a:cubicBezTo>
                  <a:pt x="1584677" y="1535292"/>
                  <a:pt x="1635700" y="1644395"/>
                  <a:pt x="1628556" y="1698370"/>
                </a:cubicBezTo>
                <a:cubicBezTo>
                  <a:pt x="1617126" y="1784730"/>
                  <a:pt x="1517679" y="1874583"/>
                  <a:pt x="1380906" y="1874583"/>
                </a:cubicBezTo>
                <a:cubicBezTo>
                  <a:pt x="1244133" y="1874583"/>
                  <a:pt x="1148178" y="1783460"/>
                  <a:pt x="1133256" y="1698370"/>
                </a:cubicBezTo>
                <a:cubicBezTo>
                  <a:pt x="1123930" y="1645189"/>
                  <a:pt x="1171902" y="1539360"/>
                  <a:pt x="1219270" y="1460297"/>
                </a:cubicBezTo>
                <a:lnTo>
                  <a:pt x="1233357" y="1438275"/>
                </a:lnTo>
                <a:lnTo>
                  <a:pt x="380531" y="1438275"/>
                </a:lnTo>
                <a:lnTo>
                  <a:pt x="380531" y="894277"/>
                </a:lnTo>
                <a:lnTo>
                  <a:pt x="369035" y="901673"/>
                </a:lnTo>
                <a:cubicBezTo>
                  <a:pt x="297855" y="941241"/>
                  <a:pt x="219393" y="972753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18758" y="464277"/>
                  <a:pt x="294997" y="493487"/>
                  <a:pt x="364272" y="529722"/>
                </a:cubicBezTo>
                <a:lnTo>
                  <a:pt x="380531" y="539434"/>
                </a:ln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08;p9">
            <a:extLst>
              <a:ext uri="{FF2B5EF4-FFF2-40B4-BE49-F238E27FC236}">
                <a16:creationId xmlns:a16="http://schemas.microsoft.com/office/drawing/2014/main" id="{CF7476E8-8C13-56E4-CC78-93956518CDC0}"/>
              </a:ext>
            </a:extLst>
          </p:cNvPr>
          <p:cNvSpPr/>
          <p:nvPr/>
        </p:nvSpPr>
        <p:spPr>
          <a:xfrm>
            <a:off x="2337180" y="2834913"/>
            <a:ext cx="1469168" cy="841326"/>
          </a:xfrm>
          <a:custGeom>
            <a:avLst/>
            <a:gdLst/>
            <a:ahLst/>
            <a:cxnLst/>
            <a:rect l="l" t="t" r="r" b="b"/>
            <a:pathLst>
              <a:path w="2315183" h="1438275" extrusionOk="0">
                <a:moveTo>
                  <a:pt x="314933" y="0"/>
                </a:moveTo>
                <a:lnTo>
                  <a:pt x="2315183" y="0"/>
                </a:lnTo>
                <a:lnTo>
                  <a:pt x="2315183" y="539434"/>
                </a:lnTo>
                <a:lnTo>
                  <a:pt x="2298924" y="529722"/>
                </a:lnTo>
                <a:cubicBezTo>
                  <a:pt x="2229650" y="493487"/>
                  <a:pt x="2153410" y="464277"/>
                  <a:pt x="2110865" y="471738"/>
                </a:cubicBezTo>
                <a:cubicBezTo>
                  <a:pt x="2025775" y="486660"/>
                  <a:pt x="1934652" y="582615"/>
                  <a:pt x="1934652" y="719388"/>
                </a:cubicBezTo>
                <a:cubicBezTo>
                  <a:pt x="1934652" y="856161"/>
                  <a:pt x="2024505" y="955608"/>
                  <a:pt x="2110865" y="967038"/>
                </a:cubicBezTo>
                <a:cubicBezTo>
                  <a:pt x="2154045" y="972753"/>
                  <a:pt x="2232508" y="941241"/>
                  <a:pt x="2303687" y="901673"/>
                </a:cubicBezTo>
                <a:lnTo>
                  <a:pt x="2315183" y="894277"/>
                </a:lnTo>
                <a:lnTo>
                  <a:pt x="2315183" y="1438275"/>
                </a:lnTo>
                <a:lnTo>
                  <a:pt x="1428792" y="1438275"/>
                </a:lnTo>
                <a:lnTo>
                  <a:pt x="1433462" y="1432731"/>
                </a:lnTo>
                <a:cubicBezTo>
                  <a:pt x="1493960" y="1352847"/>
                  <a:pt x="1569149" y="1208692"/>
                  <a:pt x="1560576" y="1143922"/>
                </a:cubicBezTo>
                <a:cubicBezTo>
                  <a:pt x="1549146" y="1057562"/>
                  <a:pt x="1449699" y="967709"/>
                  <a:pt x="1312926" y="967709"/>
                </a:cubicBezTo>
                <a:cubicBezTo>
                  <a:pt x="1176153" y="967709"/>
                  <a:pt x="1080198" y="1058832"/>
                  <a:pt x="1065276" y="1143922"/>
                </a:cubicBezTo>
                <a:cubicBezTo>
                  <a:pt x="1054085" y="1207740"/>
                  <a:pt x="1125403" y="1347370"/>
                  <a:pt x="1179174" y="1425586"/>
                </a:cubicBezTo>
                <a:lnTo>
                  <a:pt x="1188670" y="1438275"/>
                </a:lnTo>
                <a:lnTo>
                  <a:pt x="314933" y="1438275"/>
                </a:lnTo>
                <a:lnTo>
                  <a:pt x="314933" y="929390"/>
                </a:lnTo>
                <a:lnTo>
                  <a:pt x="262124" y="951337"/>
                </a:lnTo>
                <a:cubicBezTo>
                  <a:pt x="228213" y="963446"/>
                  <a:pt x="197803" y="969896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08122" y="466142"/>
                  <a:pt x="258983" y="481174"/>
                  <a:pt x="311645" y="504326"/>
                </a:cubicBezTo>
                <a:lnTo>
                  <a:pt x="314933" y="505913"/>
                </a:ln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10;p9">
            <a:extLst>
              <a:ext uri="{FF2B5EF4-FFF2-40B4-BE49-F238E27FC236}">
                <a16:creationId xmlns:a16="http://schemas.microsoft.com/office/drawing/2014/main" id="{E229516D-2BF9-7E06-A2F5-C1BFEA97952E}"/>
              </a:ext>
            </a:extLst>
          </p:cNvPr>
          <p:cNvSpPr/>
          <p:nvPr/>
        </p:nvSpPr>
        <p:spPr>
          <a:xfrm>
            <a:off x="1252094" y="2835166"/>
            <a:ext cx="1269317" cy="841326"/>
          </a:xfrm>
          <a:custGeom>
            <a:avLst/>
            <a:gdLst/>
            <a:ahLst/>
            <a:cxnLst/>
            <a:rect l="l" t="t" r="r" b="b"/>
            <a:pathLst>
              <a:path w="2000250" h="1438275" extrusionOk="0">
                <a:moveTo>
                  <a:pt x="0" y="0"/>
                </a:moveTo>
                <a:lnTo>
                  <a:pt x="2000250" y="0"/>
                </a:lnTo>
                <a:lnTo>
                  <a:pt x="2000250" y="505913"/>
                </a:lnTo>
                <a:lnTo>
                  <a:pt x="1996963" y="504326"/>
                </a:lnTo>
                <a:cubicBezTo>
                  <a:pt x="1944301" y="481174"/>
                  <a:pt x="1893439" y="466142"/>
                  <a:pt x="1861530" y="471738"/>
                </a:cubicBezTo>
                <a:cubicBezTo>
                  <a:pt x="1776440" y="486660"/>
                  <a:pt x="1685317" y="582615"/>
                  <a:pt x="1685317" y="719388"/>
                </a:cubicBezTo>
                <a:cubicBezTo>
                  <a:pt x="1685317" y="856161"/>
                  <a:pt x="1775170" y="955608"/>
                  <a:pt x="1861530" y="967038"/>
                </a:cubicBezTo>
                <a:cubicBezTo>
                  <a:pt x="1883120" y="969896"/>
                  <a:pt x="1913531" y="963446"/>
                  <a:pt x="1947441" y="951337"/>
                </a:cubicBezTo>
                <a:lnTo>
                  <a:pt x="2000250" y="929390"/>
                </a:lnTo>
                <a:lnTo>
                  <a:pt x="2000250" y="1438275"/>
                </a:lnTo>
                <a:lnTo>
                  <a:pt x="1113859" y="1438275"/>
                </a:lnTo>
                <a:lnTo>
                  <a:pt x="1118529" y="1432731"/>
                </a:lnTo>
                <a:cubicBezTo>
                  <a:pt x="1179027" y="1352847"/>
                  <a:pt x="1254216" y="1208692"/>
                  <a:pt x="1245643" y="1143922"/>
                </a:cubicBezTo>
                <a:cubicBezTo>
                  <a:pt x="1234213" y="1057562"/>
                  <a:pt x="1134766" y="967709"/>
                  <a:pt x="997993" y="967709"/>
                </a:cubicBezTo>
                <a:cubicBezTo>
                  <a:pt x="861220" y="967709"/>
                  <a:pt x="765265" y="1058832"/>
                  <a:pt x="750343" y="1143922"/>
                </a:cubicBezTo>
                <a:cubicBezTo>
                  <a:pt x="739152" y="1207740"/>
                  <a:pt x="810470" y="1347370"/>
                  <a:pt x="864241" y="1425586"/>
                </a:cubicBezTo>
                <a:lnTo>
                  <a:pt x="873737" y="1438275"/>
                </a:lnTo>
                <a:lnTo>
                  <a:pt x="0" y="1438275"/>
                </a:lnTo>
                <a:lnTo>
                  <a:pt x="0" y="871575"/>
                </a:lnTo>
                <a:lnTo>
                  <a:pt x="26130" y="888385"/>
                </a:lnTo>
                <a:cubicBezTo>
                  <a:pt x="97310" y="927953"/>
                  <a:pt x="175772" y="959465"/>
                  <a:pt x="218952" y="953750"/>
                </a:cubicBezTo>
                <a:cubicBezTo>
                  <a:pt x="305312" y="942320"/>
                  <a:pt x="395165" y="842873"/>
                  <a:pt x="395165" y="706100"/>
                </a:cubicBezTo>
                <a:cubicBezTo>
                  <a:pt x="395165" y="569327"/>
                  <a:pt x="304042" y="473372"/>
                  <a:pt x="218952" y="458450"/>
                </a:cubicBezTo>
                <a:cubicBezTo>
                  <a:pt x="176407" y="450989"/>
                  <a:pt x="100168" y="480199"/>
                  <a:pt x="30893" y="516434"/>
                </a:cubicBezTo>
                <a:lnTo>
                  <a:pt x="0" y="534888"/>
                </a:ln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11;p9">
            <a:extLst>
              <a:ext uri="{FF2B5EF4-FFF2-40B4-BE49-F238E27FC236}">
                <a16:creationId xmlns:a16="http://schemas.microsoft.com/office/drawing/2014/main" id="{2B91319E-514C-EAF5-76ED-3FEA75AE980A}"/>
              </a:ext>
            </a:extLst>
          </p:cNvPr>
          <p:cNvSpPr/>
          <p:nvPr/>
        </p:nvSpPr>
        <p:spPr>
          <a:xfrm rot="16200000">
            <a:off x="189185" y="2620887"/>
            <a:ext cx="1092029" cy="1520081"/>
          </a:xfrm>
          <a:custGeom>
            <a:avLst/>
            <a:gdLst/>
            <a:ahLst/>
            <a:cxnLst/>
            <a:rect l="l" t="t" r="r" b="b"/>
            <a:pathLst>
              <a:path w="1866860" h="2395415" extrusionOk="0">
                <a:moveTo>
                  <a:pt x="1866860" y="0"/>
                </a:moveTo>
                <a:lnTo>
                  <a:pt x="1866860" y="2000250"/>
                </a:lnTo>
                <a:lnTo>
                  <a:pt x="1333113" y="2000250"/>
                </a:lnTo>
                <a:lnTo>
                  <a:pt x="1350426" y="2031143"/>
                </a:lnTo>
                <a:cubicBezTo>
                  <a:pt x="1386661" y="2100418"/>
                  <a:pt x="1415871" y="2176657"/>
                  <a:pt x="1408410" y="2219202"/>
                </a:cubicBezTo>
                <a:cubicBezTo>
                  <a:pt x="1393488" y="2304292"/>
                  <a:pt x="1297533" y="2395415"/>
                  <a:pt x="1160760" y="2395415"/>
                </a:cubicBezTo>
                <a:cubicBezTo>
                  <a:pt x="1023987" y="2395415"/>
                  <a:pt x="924540" y="2305562"/>
                  <a:pt x="913110" y="2219202"/>
                </a:cubicBezTo>
                <a:cubicBezTo>
                  <a:pt x="907395" y="2176022"/>
                  <a:pt x="938907" y="2097560"/>
                  <a:pt x="978475" y="2026380"/>
                </a:cubicBezTo>
                <a:lnTo>
                  <a:pt x="994112" y="2000250"/>
                </a:lnTo>
                <a:lnTo>
                  <a:pt x="428585" y="2000250"/>
                </a:lnTo>
                <a:lnTo>
                  <a:pt x="428585" y="1095245"/>
                </a:lnTo>
                <a:lnTo>
                  <a:pt x="420389" y="1100940"/>
                </a:lnTo>
                <a:cubicBezTo>
                  <a:pt x="339291" y="1153157"/>
                  <a:pt x="230188" y="1204181"/>
                  <a:pt x="176213" y="1197037"/>
                </a:cubicBezTo>
                <a:cubicBezTo>
                  <a:pt x="89853" y="1185607"/>
                  <a:pt x="0" y="1086160"/>
                  <a:pt x="0" y="949387"/>
                </a:cubicBezTo>
                <a:cubicBezTo>
                  <a:pt x="0" y="812614"/>
                  <a:pt x="91123" y="716659"/>
                  <a:pt x="176213" y="701737"/>
                </a:cubicBezTo>
                <a:cubicBezTo>
                  <a:pt x="229394" y="692411"/>
                  <a:pt x="335223" y="740383"/>
                  <a:pt x="414286" y="787751"/>
                </a:cubicBezTo>
                <a:lnTo>
                  <a:pt x="428585" y="796897"/>
                </a:lnTo>
                <a:lnTo>
                  <a:pt x="428585" y="0"/>
                </a:lnTo>
                <a:close/>
              </a:path>
            </a:pathLst>
          </a:custGeom>
          <a:solidFill>
            <a:srgbClr val="5EBBF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98;p9">
            <a:extLst>
              <a:ext uri="{FF2B5EF4-FFF2-40B4-BE49-F238E27FC236}">
                <a16:creationId xmlns:a16="http://schemas.microsoft.com/office/drawing/2014/main" id="{2395BC1F-D4FF-DFD3-1153-5B2DAD0CC143}"/>
              </a:ext>
            </a:extLst>
          </p:cNvPr>
          <p:cNvSpPr/>
          <p:nvPr/>
        </p:nvSpPr>
        <p:spPr>
          <a:xfrm>
            <a:off x="6960733" y="3735423"/>
            <a:ext cx="1779725" cy="841326"/>
          </a:xfrm>
          <a:custGeom>
            <a:avLst/>
            <a:gdLst/>
            <a:ahLst/>
            <a:cxnLst/>
            <a:rect l="l" t="t" r="r" b="b"/>
            <a:pathLst>
              <a:path w="2804574" h="1438275" extrusionOk="0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FF4BC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00;p9">
            <a:extLst>
              <a:ext uri="{FF2B5EF4-FFF2-40B4-BE49-F238E27FC236}">
                <a16:creationId xmlns:a16="http://schemas.microsoft.com/office/drawing/2014/main" id="{EE85CE72-342D-D419-3F7D-CEA9044BCB85}"/>
              </a:ext>
            </a:extLst>
          </p:cNvPr>
          <p:cNvSpPr/>
          <p:nvPr/>
        </p:nvSpPr>
        <p:spPr>
          <a:xfrm>
            <a:off x="5965495" y="4327993"/>
            <a:ext cx="1503620" cy="1102718"/>
          </a:xfrm>
          <a:custGeom>
            <a:avLst/>
            <a:gdLst/>
            <a:ahLst/>
            <a:cxnLst/>
            <a:rect l="l" t="t" r="r" b="b"/>
            <a:pathLst>
              <a:path w="2369475" h="1885134" extrusionOk="0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FF4BC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206;p9">
            <a:extLst>
              <a:ext uri="{FF2B5EF4-FFF2-40B4-BE49-F238E27FC236}">
                <a16:creationId xmlns:a16="http://schemas.microsoft.com/office/drawing/2014/main" id="{D1075352-2C3B-1EE6-515E-13B4522CA9AF}"/>
              </a:ext>
            </a:extLst>
          </p:cNvPr>
          <p:cNvSpPr/>
          <p:nvPr/>
        </p:nvSpPr>
        <p:spPr>
          <a:xfrm>
            <a:off x="9509581" y="2840096"/>
            <a:ext cx="1538247" cy="1225178"/>
          </a:xfrm>
          <a:custGeom>
            <a:avLst/>
            <a:gdLst/>
            <a:ahLst/>
            <a:cxnLst/>
            <a:rect l="l" t="t" r="r" b="b"/>
            <a:pathLst>
              <a:path w="2380781" h="1874583" extrusionOk="0">
                <a:moveTo>
                  <a:pt x="380531" y="0"/>
                </a:moveTo>
                <a:lnTo>
                  <a:pt x="2380781" y="0"/>
                </a:lnTo>
                <a:lnTo>
                  <a:pt x="2380781" y="1438275"/>
                </a:lnTo>
                <a:lnTo>
                  <a:pt x="1521397" y="1438275"/>
                </a:lnTo>
                <a:lnTo>
                  <a:pt x="1532460" y="1454194"/>
                </a:lnTo>
                <a:cubicBezTo>
                  <a:pt x="1584677" y="1535292"/>
                  <a:pt x="1635700" y="1644395"/>
                  <a:pt x="1628556" y="1698370"/>
                </a:cubicBezTo>
                <a:cubicBezTo>
                  <a:pt x="1617126" y="1784730"/>
                  <a:pt x="1517679" y="1874583"/>
                  <a:pt x="1380906" y="1874583"/>
                </a:cubicBezTo>
                <a:cubicBezTo>
                  <a:pt x="1244133" y="1874583"/>
                  <a:pt x="1148178" y="1783460"/>
                  <a:pt x="1133256" y="1698370"/>
                </a:cubicBezTo>
                <a:cubicBezTo>
                  <a:pt x="1123930" y="1645189"/>
                  <a:pt x="1171902" y="1539360"/>
                  <a:pt x="1219270" y="1460297"/>
                </a:cubicBezTo>
                <a:lnTo>
                  <a:pt x="1233357" y="1438275"/>
                </a:lnTo>
                <a:lnTo>
                  <a:pt x="380531" y="1438275"/>
                </a:lnTo>
                <a:lnTo>
                  <a:pt x="380531" y="894277"/>
                </a:lnTo>
                <a:lnTo>
                  <a:pt x="369035" y="901673"/>
                </a:lnTo>
                <a:cubicBezTo>
                  <a:pt x="297855" y="941241"/>
                  <a:pt x="219393" y="972753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18758" y="464277"/>
                  <a:pt x="294997" y="493487"/>
                  <a:pt x="364272" y="529722"/>
                </a:cubicBezTo>
                <a:lnTo>
                  <a:pt x="380531" y="539434"/>
                </a:lnTo>
                <a:close/>
              </a:path>
            </a:pathLst>
          </a:custGeom>
          <a:solidFill>
            <a:srgbClr val="FF4BC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201;p9">
            <a:extLst>
              <a:ext uri="{FF2B5EF4-FFF2-40B4-BE49-F238E27FC236}">
                <a16:creationId xmlns:a16="http://schemas.microsoft.com/office/drawing/2014/main" id="{0FF039D5-903B-AC59-1697-96634F3CF7BE}"/>
              </a:ext>
            </a:extLst>
          </p:cNvPr>
          <p:cNvSpPr/>
          <p:nvPr/>
        </p:nvSpPr>
        <p:spPr>
          <a:xfrm>
            <a:off x="7212850" y="4308866"/>
            <a:ext cx="1269317" cy="1117213"/>
          </a:xfrm>
          <a:custGeom>
            <a:avLst/>
            <a:gdLst/>
            <a:ahLst/>
            <a:cxnLst/>
            <a:rect l="l" t="t" r="r" b="b"/>
            <a:pathLst>
              <a:path w="2000250" h="1894658" extrusionOk="0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FF4BC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193;p9">
            <a:extLst>
              <a:ext uri="{FF2B5EF4-FFF2-40B4-BE49-F238E27FC236}">
                <a16:creationId xmlns:a16="http://schemas.microsoft.com/office/drawing/2014/main" id="{4A43293D-CEC2-6517-E393-5FC3625EFD9B}"/>
              </a:ext>
            </a:extLst>
          </p:cNvPr>
          <p:cNvSpPr/>
          <p:nvPr/>
        </p:nvSpPr>
        <p:spPr>
          <a:xfrm flipH="1">
            <a:off x="9682615" y="3760866"/>
            <a:ext cx="1421626" cy="834704"/>
          </a:xfrm>
          <a:custGeom>
            <a:avLst/>
            <a:gdLst/>
            <a:ahLst/>
            <a:cxnLst/>
            <a:rect l="l" t="t" r="r" b="b"/>
            <a:pathLst>
              <a:path w="2000250" h="1438275" extrusionOk="0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FF4BC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201;p9">
            <a:extLst>
              <a:ext uri="{FF2B5EF4-FFF2-40B4-BE49-F238E27FC236}">
                <a16:creationId xmlns:a16="http://schemas.microsoft.com/office/drawing/2014/main" id="{7A0128C2-D26D-A2C2-98A5-B9F0ACEF3B92}"/>
              </a:ext>
            </a:extLst>
          </p:cNvPr>
          <p:cNvSpPr/>
          <p:nvPr/>
        </p:nvSpPr>
        <p:spPr>
          <a:xfrm flipV="1">
            <a:off x="7227270" y="2820639"/>
            <a:ext cx="1286685" cy="1184485"/>
          </a:xfrm>
          <a:custGeom>
            <a:avLst/>
            <a:gdLst/>
            <a:ahLst/>
            <a:cxnLst/>
            <a:rect l="l" t="t" r="r" b="b"/>
            <a:pathLst>
              <a:path w="2000250" h="1894658" extrusionOk="0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FF4BC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11;p9">
            <a:extLst>
              <a:ext uri="{FF2B5EF4-FFF2-40B4-BE49-F238E27FC236}">
                <a16:creationId xmlns:a16="http://schemas.microsoft.com/office/drawing/2014/main" id="{236DA8D5-263F-B550-ADA3-A6559636F0D3}"/>
              </a:ext>
            </a:extLst>
          </p:cNvPr>
          <p:cNvSpPr/>
          <p:nvPr/>
        </p:nvSpPr>
        <p:spPr>
          <a:xfrm rot="16200000">
            <a:off x="6119510" y="2679605"/>
            <a:ext cx="1184486" cy="1519290"/>
          </a:xfrm>
          <a:custGeom>
            <a:avLst/>
            <a:gdLst/>
            <a:ahLst/>
            <a:cxnLst/>
            <a:rect l="l" t="t" r="r" b="b"/>
            <a:pathLst>
              <a:path w="1866860" h="2395415" extrusionOk="0">
                <a:moveTo>
                  <a:pt x="1866860" y="0"/>
                </a:moveTo>
                <a:lnTo>
                  <a:pt x="1866860" y="2000250"/>
                </a:lnTo>
                <a:lnTo>
                  <a:pt x="1333113" y="2000250"/>
                </a:lnTo>
                <a:lnTo>
                  <a:pt x="1350426" y="2031143"/>
                </a:lnTo>
                <a:cubicBezTo>
                  <a:pt x="1386661" y="2100418"/>
                  <a:pt x="1415871" y="2176657"/>
                  <a:pt x="1408410" y="2219202"/>
                </a:cubicBezTo>
                <a:cubicBezTo>
                  <a:pt x="1393488" y="2304292"/>
                  <a:pt x="1297533" y="2395415"/>
                  <a:pt x="1160760" y="2395415"/>
                </a:cubicBezTo>
                <a:cubicBezTo>
                  <a:pt x="1023987" y="2395415"/>
                  <a:pt x="924540" y="2305562"/>
                  <a:pt x="913110" y="2219202"/>
                </a:cubicBezTo>
                <a:cubicBezTo>
                  <a:pt x="907395" y="2176022"/>
                  <a:pt x="938907" y="2097560"/>
                  <a:pt x="978475" y="2026380"/>
                </a:cubicBezTo>
                <a:lnTo>
                  <a:pt x="994112" y="2000250"/>
                </a:lnTo>
                <a:lnTo>
                  <a:pt x="428585" y="2000250"/>
                </a:lnTo>
                <a:lnTo>
                  <a:pt x="428585" y="1095245"/>
                </a:lnTo>
                <a:lnTo>
                  <a:pt x="420389" y="1100940"/>
                </a:lnTo>
                <a:cubicBezTo>
                  <a:pt x="339291" y="1153157"/>
                  <a:pt x="230188" y="1204181"/>
                  <a:pt x="176213" y="1197037"/>
                </a:cubicBezTo>
                <a:cubicBezTo>
                  <a:pt x="89853" y="1185607"/>
                  <a:pt x="0" y="1086160"/>
                  <a:pt x="0" y="949387"/>
                </a:cubicBezTo>
                <a:cubicBezTo>
                  <a:pt x="0" y="812614"/>
                  <a:pt x="91123" y="716659"/>
                  <a:pt x="176213" y="701737"/>
                </a:cubicBezTo>
                <a:cubicBezTo>
                  <a:pt x="229394" y="692411"/>
                  <a:pt x="335223" y="740383"/>
                  <a:pt x="414286" y="787751"/>
                </a:cubicBezTo>
                <a:lnTo>
                  <a:pt x="428585" y="796897"/>
                </a:lnTo>
                <a:lnTo>
                  <a:pt x="428585" y="0"/>
                </a:lnTo>
                <a:close/>
              </a:path>
            </a:pathLst>
          </a:custGeom>
          <a:solidFill>
            <a:srgbClr val="FF4BC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193;p9">
            <a:extLst>
              <a:ext uri="{FF2B5EF4-FFF2-40B4-BE49-F238E27FC236}">
                <a16:creationId xmlns:a16="http://schemas.microsoft.com/office/drawing/2014/main" id="{B99BF8A6-EDCA-02F3-CC03-66F75A444754}"/>
              </a:ext>
            </a:extLst>
          </p:cNvPr>
          <p:cNvSpPr/>
          <p:nvPr/>
        </p:nvSpPr>
        <p:spPr>
          <a:xfrm>
            <a:off x="5952153" y="3745805"/>
            <a:ext cx="1269317" cy="841326"/>
          </a:xfrm>
          <a:custGeom>
            <a:avLst/>
            <a:gdLst/>
            <a:ahLst/>
            <a:cxnLst/>
            <a:rect l="l" t="t" r="r" b="b"/>
            <a:pathLst>
              <a:path w="2000250" h="1438275" extrusionOk="0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FF4BC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208;p9">
            <a:extLst>
              <a:ext uri="{FF2B5EF4-FFF2-40B4-BE49-F238E27FC236}">
                <a16:creationId xmlns:a16="http://schemas.microsoft.com/office/drawing/2014/main" id="{D79D76DA-D8CA-FE0E-7BEF-2D8646C62FEF}"/>
              </a:ext>
            </a:extLst>
          </p:cNvPr>
          <p:cNvSpPr/>
          <p:nvPr/>
        </p:nvSpPr>
        <p:spPr>
          <a:xfrm>
            <a:off x="8283271" y="2836225"/>
            <a:ext cx="1469168" cy="968098"/>
          </a:xfrm>
          <a:custGeom>
            <a:avLst/>
            <a:gdLst/>
            <a:ahLst/>
            <a:cxnLst/>
            <a:rect l="l" t="t" r="r" b="b"/>
            <a:pathLst>
              <a:path w="2315183" h="1438275" extrusionOk="0">
                <a:moveTo>
                  <a:pt x="314933" y="0"/>
                </a:moveTo>
                <a:lnTo>
                  <a:pt x="2315183" y="0"/>
                </a:lnTo>
                <a:lnTo>
                  <a:pt x="2315183" y="539434"/>
                </a:lnTo>
                <a:lnTo>
                  <a:pt x="2298924" y="529722"/>
                </a:lnTo>
                <a:cubicBezTo>
                  <a:pt x="2229650" y="493487"/>
                  <a:pt x="2153410" y="464277"/>
                  <a:pt x="2110865" y="471738"/>
                </a:cubicBezTo>
                <a:cubicBezTo>
                  <a:pt x="2025775" y="486660"/>
                  <a:pt x="1934652" y="582615"/>
                  <a:pt x="1934652" y="719388"/>
                </a:cubicBezTo>
                <a:cubicBezTo>
                  <a:pt x="1934652" y="856161"/>
                  <a:pt x="2024505" y="955608"/>
                  <a:pt x="2110865" y="967038"/>
                </a:cubicBezTo>
                <a:cubicBezTo>
                  <a:pt x="2154045" y="972753"/>
                  <a:pt x="2232508" y="941241"/>
                  <a:pt x="2303687" y="901673"/>
                </a:cubicBezTo>
                <a:lnTo>
                  <a:pt x="2315183" y="894277"/>
                </a:lnTo>
                <a:lnTo>
                  <a:pt x="2315183" y="1438275"/>
                </a:lnTo>
                <a:lnTo>
                  <a:pt x="1428792" y="1438275"/>
                </a:lnTo>
                <a:lnTo>
                  <a:pt x="1433462" y="1432731"/>
                </a:lnTo>
                <a:cubicBezTo>
                  <a:pt x="1493960" y="1352847"/>
                  <a:pt x="1569149" y="1208692"/>
                  <a:pt x="1560576" y="1143922"/>
                </a:cubicBezTo>
                <a:cubicBezTo>
                  <a:pt x="1549146" y="1057562"/>
                  <a:pt x="1449699" y="967709"/>
                  <a:pt x="1312926" y="967709"/>
                </a:cubicBezTo>
                <a:cubicBezTo>
                  <a:pt x="1176153" y="967709"/>
                  <a:pt x="1080198" y="1058832"/>
                  <a:pt x="1065276" y="1143922"/>
                </a:cubicBezTo>
                <a:cubicBezTo>
                  <a:pt x="1054085" y="1207740"/>
                  <a:pt x="1125403" y="1347370"/>
                  <a:pt x="1179174" y="1425586"/>
                </a:cubicBezTo>
                <a:lnTo>
                  <a:pt x="1188670" y="1438275"/>
                </a:lnTo>
                <a:lnTo>
                  <a:pt x="314933" y="1438275"/>
                </a:lnTo>
                <a:lnTo>
                  <a:pt x="314933" y="929390"/>
                </a:lnTo>
                <a:lnTo>
                  <a:pt x="262124" y="951337"/>
                </a:lnTo>
                <a:cubicBezTo>
                  <a:pt x="228213" y="963446"/>
                  <a:pt x="197803" y="969896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08122" y="466142"/>
                  <a:pt x="258983" y="481174"/>
                  <a:pt x="311645" y="504326"/>
                </a:cubicBezTo>
                <a:lnTo>
                  <a:pt x="314933" y="505913"/>
                </a:lnTo>
                <a:close/>
              </a:path>
            </a:pathLst>
          </a:custGeom>
          <a:solidFill>
            <a:srgbClr val="FF4BC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195;p9">
            <a:extLst>
              <a:ext uri="{FF2B5EF4-FFF2-40B4-BE49-F238E27FC236}">
                <a16:creationId xmlns:a16="http://schemas.microsoft.com/office/drawing/2014/main" id="{1AC03A34-3C07-9407-CCC2-336E625AF200}"/>
              </a:ext>
            </a:extLst>
          </p:cNvPr>
          <p:cNvSpPr/>
          <p:nvPr/>
        </p:nvSpPr>
        <p:spPr>
          <a:xfrm>
            <a:off x="8493610" y="3486904"/>
            <a:ext cx="1538247" cy="1382627"/>
          </a:xfrm>
          <a:custGeom>
            <a:avLst/>
            <a:gdLst/>
            <a:ahLst/>
            <a:cxnLst/>
            <a:rect l="l" t="t" r="r" b="b"/>
            <a:pathLst>
              <a:path w="2424043" h="2363647" extrusionOk="0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FF4BC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08;p9">
            <a:extLst>
              <a:ext uri="{FF2B5EF4-FFF2-40B4-BE49-F238E27FC236}">
                <a16:creationId xmlns:a16="http://schemas.microsoft.com/office/drawing/2014/main" id="{19B32129-C107-EFC6-CEBF-702A5F5D80D6}"/>
              </a:ext>
            </a:extLst>
          </p:cNvPr>
          <p:cNvSpPr/>
          <p:nvPr/>
        </p:nvSpPr>
        <p:spPr>
          <a:xfrm rot="10800000" flipH="1">
            <a:off x="8265435" y="4562706"/>
            <a:ext cx="1553214" cy="834704"/>
          </a:xfrm>
          <a:custGeom>
            <a:avLst/>
            <a:gdLst/>
            <a:ahLst/>
            <a:cxnLst/>
            <a:rect l="l" t="t" r="r" b="b"/>
            <a:pathLst>
              <a:path w="2315183" h="1438275" extrusionOk="0">
                <a:moveTo>
                  <a:pt x="314933" y="0"/>
                </a:moveTo>
                <a:lnTo>
                  <a:pt x="2315183" y="0"/>
                </a:lnTo>
                <a:lnTo>
                  <a:pt x="2315183" y="539434"/>
                </a:lnTo>
                <a:lnTo>
                  <a:pt x="2298924" y="529722"/>
                </a:lnTo>
                <a:cubicBezTo>
                  <a:pt x="2229650" y="493487"/>
                  <a:pt x="2153410" y="464277"/>
                  <a:pt x="2110865" y="471738"/>
                </a:cubicBezTo>
                <a:cubicBezTo>
                  <a:pt x="2025775" y="486660"/>
                  <a:pt x="1934652" y="582615"/>
                  <a:pt x="1934652" y="719388"/>
                </a:cubicBezTo>
                <a:cubicBezTo>
                  <a:pt x="1934652" y="856161"/>
                  <a:pt x="2024505" y="955608"/>
                  <a:pt x="2110865" y="967038"/>
                </a:cubicBezTo>
                <a:cubicBezTo>
                  <a:pt x="2154045" y="972753"/>
                  <a:pt x="2232508" y="941241"/>
                  <a:pt x="2303687" y="901673"/>
                </a:cubicBezTo>
                <a:lnTo>
                  <a:pt x="2315183" y="894277"/>
                </a:lnTo>
                <a:lnTo>
                  <a:pt x="2315183" y="1438275"/>
                </a:lnTo>
                <a:lnTo>
                  <a:pt x="1428792" y="1438275"/>
                </a:lnTo>
                <a:lnTo>
                  <a:pt x="1433462" y="1432731"/>
                </a:lnTo>
                <a:cubicBezTo>
                  <a:pt x="1493960" y="1352847"/>
                  <a:pt x="1569149" y="1208692"/>
                  <a:pt x="1560576" y="1143922"/>
                </a:cubicBezTo>
                <a:cubicBezTo>
                  <a:pt x="1549146" y="1057562"/>
                  <a:pt x="1449699" y="967709"/>
                  <a:pt x="1312926" y="967709"/>
                </a:cubicBezTo>
                <a:cubicBezTo>
                  <a:pt x="1176153" y="967709"/>
                  <a:pt x="1080198" y="1058832"/>
                  <a:pt x="1065276" y="1143922"/>
                </a:cubicBezTo>
                <a:cubicBezTo>
                  <a:pt x="1054085" y="1207740"/>
                  <a:pt x="1125403" y="1347370"/>
                  <a:pt x="1179174" y="1425586"/>
                </a:cubicBezTo>
                <a:lnTo>
                  <a:pt x="1188670" y="1438275"/>
                </a:lnTo>
                <a:lnTo>
                  <a:pt x="314933" y="1438275"/>
                </a:lnTo>
                <a:lnTo>
                  <a:pt x="314933" y="929390"/>
                </a:lnTo>
                <a:lnTo>
                  <a:pt x="262124" y="951337"/>
                </a:lnTo>
                <a:cubicBezTo>
                  <a:pt x="228213" y="963446"/>
                  <a:pt x="197803" y="969896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08122" y="466142"/>
                  <a:pt x="258983" y="481174"/>
                  <a:pt x="311645" y="504326"/>
                </a:cubicBezTo>
                <a:lnTo>
                  <a:pt x="314933" y="505913"/>
                </a:lnTo>
                <a:close/>
              </a:path>
            </a:pathLst>
          </a:custGeom>
          <a:solidFill>
            <a:srgbClr val="FF4BC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DE61BB4-3D5E-AC2D-6A20-BB1FB3BD498E}"/>
              </a:ext>
            </a:extLst>
          </p:cNvPr>
          <p:cNvSpPr txBox="1"/>
          <p:nvPr/>
        </p:nvSpPr>
        <p:spPr>
          <a:xfrm>
            <a:off x="6112446" y="3166203"/>
            <a:ext cx="812438" cy="276999"/>
          </a:xfrm>
          <a:prstGeom prst="rect">
            <a:avLst/>
          </a:prstGeom>
          <a:solidFill>
            <a:srgbClr val="FF4BC9"/>
          </a:solidFill>
          <a:ln>
            <a:solidFill>
              <a:srgbClr val="FF4BC9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Самира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5752690-0E7E-2A09-E9FE-700F3D7D9CA5}"/>
              </a:ext>
            </a:extLst>
          </p:cNvPr>
          <p:cNvSpPr txBox="1"/>
          <p:nvPr/>
        </p:nvSpPr>
        <p:spPr>
          <a:xfrm>
            <a:off x="197873" y="3927506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Иван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651F9F-BAFB-8906-5CB8-38DF75BE68BF}"/>
              </a:ext>
            </a:extLst>
          </p:cNvPr>
          <p:cNvSpPr txBox="1"/>
          <p:nvPr/>
        </p:nvSpPr>
        <p:spPr>
          <a:xfrm>
            <a:off x="218661" y="4650770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Никита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F17C8D-B61A-86CA-7FA6-A70A25A944AC}"/>
              </a:ext>
            </a:extLst>
          </p:cNvPr>
          <p:cNvSpPr txBox="1"/>
          <p:nvPr/>
        </p:nvSpPr>
        <p:spPr>
          <a:xfrm>
            <a:off x="245168" y="5575904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Алексей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EA9BF8-4BE5-1829-7DF3-5AF46DAFF33E}"/>
              </a:ext>
            </a:extLst>
          </p:cNvPr>
          <p:cNvSpPr txBox="1"/>
          <p:nvPr/>
        </p:nvSpPr>
        <p:spPr>
          <a:xfrm>
            <a:off x="1517483" y="3001261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Николай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02283DC-7C7B-BDE4-1D3A-1E0E86374EC4}"/>
              </a:ext>
            </a:extLst>
          </p:cNvPr>
          <p:cNvSpPr txBox="1"/>
          <p:nvPr/>
        </p:nvSpPr>
        <p:spPr>
          <a:xfrm>
            <a:off x="1476765" y="3867001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Максим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E20324-0DA1-8621-2612-FE320A04E3C9}"/>
              </a:ext>
            </a:extLst>
          </p:cNvPr>
          <p:cNvSpPr txBox="1"/>
          <p:nvPr/>
        </p:nvSpPr>
        <p:spPr>
          <a:xfrm>
            <a:off x="1561492" y="4757274"/>
            <a:ext cx="59040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Егор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CD51AB-D0C6-0EE2-D5C9-194FAE743BAE}"/>
              </a:ext>
            </a:extLst>
          </p:cNvPr>
          <p:cNvSpPr txBox="1"/>
          <p:nvPr/>
        </p:nvSpPr>
        <p:spPr>
          <a:xfrm>
            <a:off x="1526399" y="5507666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Макар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C63E10-05E7-5EC1-D6C9-208ECB502CAD}"/>
              </a:ext>
            </a:extLst>
          </p:cNvPr>
          <p:cNvSpPr txBox="1"/>
          <p:nvPr/>
        </p:nvSpPr>
        <p:spPr>
          <a:xfrm>
            <a:off x="2725308" y="5545137"/>
            <a:ext cx="933977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Владимир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431310-F746-E7B3-1D23-1FBF0FA6C09C}"/>
              </a:ext>
            </a:extLst>
          </p:cNvPr>
          <p:cNvSpPr txBox="1"/>
          <p:nvPr/>
        </p:nvSpPr>
        <p:spPr>
          <a:xfrm>
            <a:off x="2968935" y="4797311"/>
            <a:ext cx="540979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Лев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6A11010-E498-7428-CBCF-CB3CB056CEAE}"/>
              </a:ext>
            </a:extLst>
          </p:cNvPr>
          <p:cNvSpPr txBox="1"/>
          <p:nvPr/>
        </p:nvSpPr>
        <p:spPr>
          <a:xfrm>
            <a:off x="2890326" y="3892626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Марк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03F501B-AC33-5DBD-E442-97A3F4949EE3}"/>
              </a:ext>
            </a:extLst>
          </p:cNvPr>
          <p:cNvSpPr txBox="1"/>
          <p:nvPr/>
        </p:nvSpPr>
        <p:spPr>
          <a:xfrm>
            <a:off x="2705837" y="2964171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Асадбек</a:t>
            </a:r>
            <a:endParaRPr lang="ru-RU" sz="1200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161087-92BD-A20A-39B4-6CD45BB0854A}"/>
              </a:ext>
            </a:extLst>
          </p:cNvPr>
          <p:cNvSpPr txBox="1"/>
          <p:nvPr/>
        </p:nvSpPr>
        <p:spPr>
          <a:xfrm>
            <a:off x="3999485" y="3064652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Дмитрий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6D14E02-581C-F2A5-0D5B-11F393C88C6D}"/>
              </a:ext>
            </a:extLst>
          </p:cNvPr>
          <p:cNvSpPr txBox="1"/>
          <p:nvPr/>
        </p:nvSpPr>
        <p:spPr>
          <a:xfrm>
            <a:off x="4080514" y="3927506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Матвей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03709A2-3A29-CBB5-10DB-C98486A04BDC}"/>
              </a:ext>
            </a:extLst>
          </p:cNvPr>
          <p:cNvSpPr txBox="1"/>
          <p:nvPr/>
        </p:nvSpPr>
        <p:spPr>
          <a:xfrm>
            <a:off x="4030388" y="4760196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Хрисанф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D66B327-19F4-7CFB-14F8-3445C7389897}"/>
              </a:ext>
            </a:extLst>
          </p:cNvPr>
          <p:cNvSpPr txBox="1"/>
          <p:nvPr/>
        </p:nvSpPr>
        <p:spPr>
          <a:xfrm>
            <a:off x="4127665" y="5523139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Артем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C22469-E5A4-6E4E-1694-CB269702EB3E}"/>
              </a:ext>
            </a:extLst>
          </p:cNvPr>
          <p:cNvSpPr txBox="1"/>
          <p:nvPr/>
        </p:nvSpPr>
        <p:spPr>
          <a:xfrm>
            <a:off x="179549" y="3054343"/>
            <a:ext cx="812438" cy="276999"/>
          </a:xfrm>
          <a:prstGeom prst="rect">
            <a:avLst/>
          </a:prstGeom>
          <a:solidFill>
            <a:srgbClr val="5EBBF0"/>
          </a:solidFill>
          <a:ln>
            <a:solidFill>
              <a:srgbClr val="5EBB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Ярослав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37789CC-F4B3-D89A-D9CB-D85D4604D354}"/>
              </a:ext>
            </a:extLst>
          </p:cNvPr>
          <p:cNvSpPr txBox="1"/>
          <p:nvPr/>
        </p:nvSpPr>
        <p:spPr>
          <a:xfrm>
            <a:off x="7404052" y="2998950"/>
            <a:ext cx="812438" cy="276999"/>
          </a:xfrm>
          <a:prstGeom prst="rect">
            <a:avLst/>
          </a:prstGeom>
          <a:solidFill>
            <a:srgbClr val="FF4BC9"/>
          </a:solidFill>
          <a:ln>
            <a:solidFill>
              <a:srgbClr val="FF4BC9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Армине</a:t>
            </a:r>
            <a:endParaRPr lang="ru-RU" sz="12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9C939A9-C93F-23AA-CA12-BD099F4889E8}"/>
              </a:ext>
            </a:extLst>
          </p:cNvPr>
          <p:cNvSpPr txBox="1"/>
          <p:nvPr/>
        </p:nvSpPr>
        <p:spPr>
          <a:xfrm>
            <a:off x="6129548" y="4024444"/>
            <a:ext cx="812438" cy="276999"/>
          </a:xfrm>
          <a:prstGeom prst="rect">
            <a:avLst/>
          </a:prstGeom>
          <a:solidFill>
            <a:srgbClr val="FF4BC9"/>
          </a:solidFill>
          <a:ln>
            <a:solidFill>
              <a:srgbClr val="FF4BC9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Софья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CD80820-46FC-95E6-4976-8F2655AE8587}"/>
              </a:ext>
            </a:extLst>
          </p:cNvPr>
          <p:cNvSpPr txBox="1"/>
          <p:nvPr/>
        </p:nvSpPr>
        <p:spPr>
          <a:xfrm>
            <a:off x="6280816" y="4785821"/>
            <a:ext cx="812438" cy="276999"/>
          </a:xfrm>
          <a:prstGeom prst="rect">
            <a:avLst/>
          </a:prstGeom>
          <a:solidFill>
            <a:srgbClr val="FF4BC9"/>
          </a:solidFill>
          <a:ln>
            <a:solidFill>
              <a:srgbClr val="FF4BC9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Алёна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B638992-EFE3-D238-F8B0-908767773227}"/>
              </a:ext>
            </a:extLst>
          </p:cNvPr>
          <p:cNvSpPr txBox="1"/>
          <p:nvPr/>
        </p:nvSpPr>
        <p:spPr>
          <a:xfrm>
            <a:off x="7513919" y="4005500"/>
            <a:ext cx="812438" cy="276999"/>
          </a:xfrm>
          <a:prstGeom prst="rect">
            <a:avLst/>
          </a:prstGeom>
          <a:solidFill>
            <a:srgbClr val="FF4BC9"/>
          </a:solidFill>
          <a:ln>
            <a:solidFill>
              <a:srgbClr val="FF4BC9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Алина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61F760E-B182-C314-F55C-080218BF57A4}"/>
              </a:ext>
            </a:extLst>
          </p:cNvPr>
          <p:cNvSpPr txBox="1"/>
          <p:nvPr/>
        </p:nvSpPr>
        <p:spPr>
          <a:xfrm>
            <a:off x="9929743" y="3139760"/>
            <a:ext cx="1043196" cy="276999"/>
          </a:xfrm>
          <a:prstGeom prst="rect">
            <a:avLst/>
          </a:prstGeom>
          <a:solidFill>
            <a:srgbClr val="FF4BC9"/>
          </a:solidFill>
          <a:ln>
            <a:solidFill>
              <a:srgbClr val="FF4BC9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Александра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236C2DE-FB14-C87A-E4F1-C2B4DE4CF9E3}"/>
              </a:ext>
            </a:extLst>
          </p:cNvPr>
          <p:cNvSpPr txBox="1"/>
          <p:nvPr/>
        </p:nvSpPr>
        <p:spPr>
          <a:xfrm>
            <a:off x="7500951" y="4823669"/>
            <a:ext cx="812438" cy="276999"/>
          </a:xfrm>
          <a:prstGeom prst="rect">
            <a:avLst/>
          </a:prstGeom>
          <a:solidFill>
            <a:srgbClr val="FF4BC9"/>
          </a:solidFill>
          <a:ln>
            <a:solidFill>
              <a:srgbClr val="FF4BC9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Майя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2559E9-2F47-E1BF-6BBC-DB2437198698}"/>
              </a:ext>
            </a:extLst>
          </p:cNvPr>
          <p:cNvSpPr txBox="1"/>
          <p:nvPr/>
        </p:nvSpPr>
        <p:spPr>
          <a:xfrm>
            <a:off x="8605549" y="3074063"/>
            <a:ext cx="812438" cy="276999"/>
          </a:xfrm>
          <a:prstGeom prst="rect">
            <a:avLst/>
          </a:prstGeom>
          <a:solidFill>
            <a:srgbClr val="FF4BC9"/>
          </a:solidFill>
          <a:ln>
            <a:solidFill>
              <a:srgbClr val="FF4BC9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Валерия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3BD877C-A42B-3574-B582-C06C4361FD31}"/>
              </a:ext>
            </a:extLst>
          </p:cNvPr>
          <p:cNvSpPr txBox="1"/>
          <p:nvPr/>
        </p:nvSpPr>
        <p:spPr>
          <a:xfrm>
            <a:off x="8709087" y="4970039"/>
            <a:ext cx="974456" cy="276999"/>
          </a:xfrm>
          <a:prstGeom prst="rect">
            <a:avLst/>
          </a:prstGeom>
          <a:solidFill>
            <a:srgbClr val="FF4BC9"/>
          </a:solidFill>
          <a:ln>
            <a:solidFill>
              <a:srgbClr val="FF4BC9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Елизавета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D6F1298-B4F2-8C2A-E6E7-EC4A3AA9C880}"/>
              </a:ext>
            </a:extLst>
          </p:cNvPr>
          <p:cNvSpPr txBox="1"/>
          <p:nvPr/>
        </p:nvSpPr>
        <p:spPr>
          <a:xfrm>
            <a:off x="8740458" y="3955255"/>
            <a:ext cx="812438" cy="276999"/>
          </a:xfrm>
          <a:prstGeom prst="rect">
            <a:avLst/>
          </a:prstGeom>
          <a:solidFill>
            <a:srgbClr val="FF4BC9"/>
          </a:solidFill>
          <a:ln>
            <a:solidFill>
              <a:srgbClr val="FF4BC9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Виолетта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7399DEA-9E22-0C67-7909-06CB9B3422AE}"/>
              </a:ext>
            </a:extLst>
          </p:cNvPr>
          <p:cNvSpPr txBox="1"/>
          <p:nvPr/>
        </p:nvSpPr>
        <p:spPr>
          <a:xfrm>
            <a:off x="10092573" y="4051904"/>
            <a:ext cx="928300" cy="276999"/>
          </a:xfrm>
          <a:prstGeom prst="rect">
            <a:avLst/>
          </a:prstGeom>
          <a:solidFill>
            <a:srgbClr val="FF4BC9"/>
          </a:solidFill>
          <a:ln>
            <a:solidFill>
              <a:srgbClr val="FF4BC9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/>
              <a:t>Анастасия</a:t>
            </a:r>
          </a:p>
        </p:txBody>
      </p:sp>
      <p:sp>
        <p:nvSpPr>
          <p:cNvPr id="96" name="Скругленный прямоугольник 95">
            <a:extLst>
              <a:ext uri="{FF2B5EF4-FFF2-40B4-BE49-F238E27FC236}">
                <a16:creationId xmlns:a16="http://schemas.microsoft.com/office/drawing/2014/main" id="{6CB7B8D4-D163-0F0A-2BEE-380C5A7DADE6}"/>
              </a:ext>
            </a:extLst>
          </p:cNvPr>
          <p:cNvSpPr/>
          <p:nvPr/>
        </p:nvSpPr>
        <p:spPr>
          <a:xfrm>
            <a:off x="991987" y="212320"/>
            <a:ext cx="9781308" cy="74351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ПРАКТИЧЕСКАЯ ЧАСТЬ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50C6E52-DCCB-815C-90C9-05318F7630F7}"/>
              </a:ext>
            </a:extLst>
          </p:cNvPr>
          <p:cNvSpPr/>
          <p:nvPr/>
        </p:nvSpPr>
        <p:spPr>
          <a:xfrm>
            <a:off x="-39977" y="6230312"/>
            <a:ext cx="11869614" cy="54061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tabLst>
                <a:tab pos="457200" algn="l"/>
              </a:tabLst>
            </a:pP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ВЫВОД: определены популярные имена в нашем классе – </a:t>
            </a:r>
          </a:p>
          <a:p>
            <a:pPr marL="342900" indent="-342900" algn="ctr">
              <a:tabLst>
                <a:tab pos="457200" algn="l"/>
              </a:tabLst>
            </a:pP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Иван (3), </a:t>
            </a:r>
            <a:r>
              <a:rPr lang="ru-RU" sz="2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(3), Матвей (2) и Софья (2).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87F906-6450-9034-C7EA-D0DB722CDBD7}"/>
              </a:ext>
            </a:extLst>
          </p:cNvPr>
          <p:cNvSpPr txBox="1"/>
          <p:nvPr/>
        </p:nvSpPr>
        <p:spPr>
          <a:xfrm>
            <a:off x="11295856" y="5603430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39062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33FDB0D-3425-F863-24EC-431D714C321A}"/>
              </a:ext>
            </a:extLst>
          </p:cNvPr>
          <p:cNvSpPr/>
          <p:nvPr/>
        </p:nvSpPr>
        <p:spPr>
          <a:xfrm>
            <a:off x="355601" y="212320"/>
            <a:ext cx="11480798" cy="112541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ПРАКТИЧЕСКАЯ ЧАСТЬ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99EF821-2AD6-B571-4FA4-4CCE94BFB78A}"/>
              </a:ext>
            </a:extLst>
          </p:cNvPr>
          <p:cNvSpPr/>
          <p:nvPr/>
        </p:nvSpPr>
        <p:spPr>
          <a:xfrm>
            <a:off x="355601" y="1758478"/>
            <a:ext cx="11616266" cy="27965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 fontAlgn="base"/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Изучив имена учеников моего класса, я сделала следующий вывод: выявлено много имён, которые пришли из разных зыков: русского, греческого, латинского, арабского, еврейского:</a:t>
            </a:r>
          </a:p>
          <a:p>
            <a:pPr marL="342900" lvl="0" indent="-342900" algn="just" fontAlgn="base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имен пришли к нам из греческого и русского языка </a:t>
            </a: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(Алёна, Александра, Анастасия, Майя, Софья, Алексей, Артём, Хрисанф, Дмитрий, Лев, Макар и Никита)</a:t>
            </a:r>
          </a:p>
          <a:p>
            <a:pPr marL="342900" lvl="0" indent="-342900" algn="just" fontAlgn="base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имен русского происхождения </a:t>
            </a: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(Анастасия, Владимир, Иван, Ярослав, Николай, Матвей и Егор);</a:t>
            </a:r>
          </a:p>
          <a:p>
            <a:pPr marL="342900" lvl="0" indent="-342900" algn="just" fontAlgn="base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имен пришли к нам из латинского языка </a:t>
            </a: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(Виолетта, Валерия, Майя, Алина, Максим, Марк);</a:t>
            </a:r>
          </a:p>
          <a:p>
            <a:pPr marL="342900" lvl="0" indent="-342900" algn="just" fontAlgn="base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имени пришли к нам из арабского языка </a:t>
            </a: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(Самира, Алина, </a:t>
            </a:r>
            <a:r>
              <a:rPr lang="ru-RU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Асадбек</a:t>
            </a: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342900" lvl="0" indent="-342900" algn="just" fontAlgn="base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имени пришли к нам из еврейского языка </a:t>
            </a: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(Матвей и Елизавета);</a:t>
            </a:r>
          </a:p>
          <a:p>
            <a:pPr marL="342900" lvl="0" indent="-342900" algn="just" fontAlgn="base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имя пришло к нам из армянского языка </a:t>
            </a: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Армине</a:t>
            </a: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ctr"/>
            <a:endParaRPr lang="ru-RU" sz="2000" b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42BD91-E0E1-D630-93A7-EEB6D07AD1D1}"/>
              </a:ext>
            </a:extLst>
          </p:cNvPr>
          <p:cNvSpPr/>
          <p:nvPr/>
        </p:nvSpPr>
        <p:spPr>
          <a:xfrm>
            <a:off x="355601" y="4767379"/>
            <a:ext cx="11616266" cy="209061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Каждому имени свойственны определенные черты характера. Но свойств характера очень много даже внутри одного имени, поэтому на человека оказывает влияние не только само имя, но и семья, его друзья, учителя. Очень важно развить в человеке положительные черты и, наоборот, сгладить отрицательные.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614DE-E575-70BF-E82B-6F4EC119254C}"/>
              </a:ext>
            </a:extLst>
          </p:cNvPr>
          <p:cNvSpPr txBox="1"/>
          <p:nvPr/>
        </p:nvSpPr>
        <p:spPr>
          <a:xfrm>
            <a:off x="11410319" y="621166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6098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FB79E05-1234-F9B7-3252-2ED0237E72FC}"/>
              </a:ext>
            </a:extLst>
          </p:cNvPr>
          <p:cNvSpPr/>
          <p:nvPr/>
        </p:nvSpPr>
        <p:spPr>
          <a:xfrm>
            <a:off x="1870365" y="951331"/>
            <a:ext cx="8024552" cy="91821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АНКЕТИРОВАНИЕ В МОЁМ КЛАССЕ (3 «А»)</a:t>
            </a:r>
          </a:p>
          <a:p>
            <a:pPr algn="ctr"/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Социологическое исследование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51235017-12AA-E512-507C-0653F4235BBB}"/>
              </a:ext>
            </a:extLst>
          </p:cNvPr>
          <p:cNvSpPr/>
          <p:nvPr/>
        </p:nvSpPr>
        <p:spPr>
          <a:xfrm>
            <a:off x="4301982" y="1986031"/>
            <a:ext cx="7222242" cy="159661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ВОПРОС АНКЕТЫ 2 «Черты характера по имени» </a:t>
            </a:r>
          </a:p>
          <a:p>
            <a:pPr lvl="0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Подходит ли тебе твоё личное имя?</a:t>
            </a:r>
          </a:p>
          <a:p>
            <a:pPr lvl="0"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Имя подходит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Имя частично подходит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Имя не подходит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5D0AFBE-E1D5-67BA-0D4E-80B5B0099951}"/>
              </a:ext>
            </a:extLst>
          </p:cNvPr>
          <p:cNvSpPr/>
          <p:nvPr/>
        </p:nvSpPr>
        <p:spPr>
          <a:xfrm>
            <a:off x="0" y="2137109"/>
            <a:ext cx="4278899" cy="422286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собрала информацию об именах </a:t>
            </a: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</a:rPr>
              <a:t>учащихся 3 «А» класса </a:t>
            </a:r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на классном часе познакомила ребят с происхождением и чертами характера каждого имени. </a:t>
            </a:r>
          </a:p>
          <a:p>
            <a:pPr algn="ctr"/>
            <a:endParaRPr lang="ru-RU" sz="1800" b="1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затем ученики определили соответствие своего имени и черт характера по разработанной мною анкете 2.</a:t>
            </a:r>
          </a:p>
          <a:p>
            <a:pPr algn="ctr"/>
            <a:endParaRPr lang="ru-RU" sz="2000" b="1" i="0" dirty="0">
              <a:solidFill>
                <a:srgbClr val="181818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sz="20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Было собрано 33 анкеты.</a:t>
            </a:r>
            <a:endParaRPr lang="ru-RU" sz="2000" b="1" dirty="0"/>
          </a:p>
          <a:p>
            <a:pPr marL="457200" indent="-457200" algn="ctr">
              <a:buAutoNum type="arabicPeriod" startAt="4"/>
            </a:pPr>
            <a:endParaRPr lang="ru-RU" sz="20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9955364-CEC2-F31E-00F8-81D80DF12863}"/>
              </a:ext>
            </a:extLst>
          </p:cNvPr>
          <p:cNvSpPr/>
          <p:nvPr/>
        </p:nvSpPr>
        <p:spPr>
          <a:xfrm>
            <a:off x="991987" y="212321"/>
            <a:ext cx="9781308" cy="62252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ПРАКТИЧЕСКАЯ ЧАСТЬ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60066C6-00A4-99B2-96DA-295095198FA6}"/>
              </a:ext>
            </a:extLst>
          </p:cNvPr>
          <p:cNvSpPr/>
          <p:nvPr/>
        </p:nvSpPr>
        <p:spPr>
          <a:xfrm>
            <a:off x="4301982" y="3618550"/>
            <a:ext cx="7222242" cy="31041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ПРИМЕР АНКЕТЫ 2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1A532C-4730-3539-A486-46ADF3E94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97" y="4220478"/>
            <a:ext cx="6725611" cy="2383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B7085D-F1C6-8C01-833A-6EE19CDC4C0A}"/>
              </a:ext>
            </a:extLst>
          </p:cNvPr>
          <p:cNvSpPr txBox="1"/>
          <p:nvPr/>
        </p:nvSpPr>
        <p:spPr>
          <a:xfrm>
            <a:off x="11410319" y="621166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7101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33FDB0D-3425-F863-24EC-431D714C321A}"/>
              </a:ext>
            </a:extLst>
          </p:cNvPr>
          <p:cNvSpPr/>
          <p:nvPr/>
        </p:nvSpPr>
        <p:spPr>
          <a:xfrm>
            <a:off x="991987" y="106164"/>
            <a:ext cx="10770522" cy="651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РЕЗУЛЬТАТЫ АНКЕТИРОВАНИЯ В  3 «А» КЛАССЕ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99EF821-2AD6-B571-4FA4-4CCE94BFB78A}"/>
              </a:ext>
            </a:extLst>
          </p:cNvPr>
          <p:cNvSpPr/>
          <p:nvPr/>
        </p:nvSpPr>
        <p:spPr>
          <a:xfrm>
            <a:off x="7116938" y="1060400"/>
            <a:ext cx="4645571" cy="36086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ВЫВОД:  </a:t>
            </a:r>
          </a:p>
          <a:p>
            <a:pPr algn="just"/>
            <a:r>
              <a:rPr lang="ru-RU" sz="2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Изучив значения имён, я пришла к выводу, что у 83% учащихся значение имени совпало с чертами характера.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13% учащихся значение имени частично совпало с чертами характера, а у 4% - совсем не подходит</a:t>
            </a:r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E46264F-EFBA-A570-C4C5-7980B75DA678}"/>
              </a:ext>
            </a:extLst>
          </p:cNvPr>
          <p:cNvSpPr/>
          <p:nvPr/>
        </p:nvSpPr>
        <p:spPr>
          <a:xfrm>
            <a:off x="766916" y="757446"/>
            <a:ext cx="6124951" cy="443398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CC7DD62C-5C21-F45B-C12C-DE0D13A30C4D}"/>
              </a:ext>
            </a:extLst>
          </p:cNvPr>
          <p:cNvSpPr/>
          <p:nvPr/>
        </p:nvSpPr>
        <p:spPr>
          <a:xfrm>
            <a:off x="429491" y="5308779"/>
            <a:ext cx="10770522" cy="143187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Изучив, происхождение и значение имён, а также изучив основные черты характера, которые соотносятся с каждым именем, все полученные данные и результаты я использовала для составления </a:t>
            </a:r>
            <a:r>
              <a:rPr lang="ru-RU" sz="1800" b="1" dirty="0">
                <a:solidFill>
                  <a:srgbClr val="1024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КАТАЛОГА ИМЁН </a:t>
            </a:r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это продукт моей исследовательской работы. </a:t>
            </a:r>
            <a:endParaRPr lang="ru-RU" sz="28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F3418F-DBD7-74D7-BFC5-93143910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53" y="1060399"/>
            <a:ext cx="5547640" cy="3608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4B1E12-0F78-937E-8F2F-226A867BB719}"/>
              </a:ext>
            </a:extLst>
          </p:cNvPr>
          <p:cNvSpPr txBox="1"/>
          <p:nvPr/>
        </p:nvSpPr>
        <p:spPr>
          <a:xfrm>
            <a:off x="11410319" y="621166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862230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33FDB0D-3425-F863-24EC-431D714C321A}"/>
              </a:ext>
            </a:extLst>
          </p:cNvPr>
          <p:cNvSpPr/>
          <p:nvPr/>
        </p:nvSpPr>
        <p:spPr>
          <a:xfrm>
            <a:off x="991987" y="212320"/>
            <a:ext cx="9781308" cy="133384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КАТАЛОГ ИМЕН УЧАНИКОВ 3 «А» КЛАССА ШКОЛЫ №19 г. о. Мытищи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99EF821-2AD6-B571-4FA4-4CCE94BFB78A}"/>
              </a:ext>
            </a:extLst>
          </p:cNvPr>
          <p:cNvSpPr/>
          <p:nvPr/>
        </p:nvSpPr>
        <p:spPr>
          <a:xfrm>
            <a:off x="413657" y="1758477"/>
            <a:ext cx="11277600" cy="457582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640413" y="2066237"/>
            <a:ext cx="3670330" cy="394060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4963886" y="2085934"/>
            <a:ext cx="6574972" cy="3920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C3186B-BCD9-B519-6A89-62BA5A74F7F7}"/>
              </a:ext>
            </a:extLst>
          </p:cNvPr>
          <p:cNvSpPr txBox="1"/>
          <p:nvPr/>
        </p:nvSpPr>
        <p:spPr>
          <a:xfrm>
            <a:off x="11410319" y="621166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7241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E263D92-9E24-DAA9-F62A-D0AB0E3E3663}"/>
              </a:ext>
            </a:extLst>
          </p:cNvPr>
          <p:cNvSpPr/>
          <p:nvPr/>
        </p:nvSpPr>
        <p:spPr>
          <a:xfrm>
            <a:off x="200691" y="178307"/>
            <a:ext cx="11509528" cy="10198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ЗАГАДКИ К ТЕМЕ ИССЛЕДОВАНИЯ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87B2771C-2117-3F33-603D-974B7F05B690}"/>
              </a:ext>
            </a:extLst>
          </p:cNvPr>
          <p:cNvSpPr/>
          <p:nvPr/>
        </p:nvSpPr>
        <p:spPr>
          <a:xfrm>
            <a:off x="200690" y="1540432"/>
            <a:ext cx="4836823" cy="188856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Тебе дано, а люди пользуются?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5EC1449-682F-7203-3376-ED1CED141896}"/>
              </a:ext>
            </a:extLst>
          </p:cNvPr>
          <p:cNvSpPr/>
          <p:nvPr/>
        </p:nvSpPr>
        <p:spPr>
          <a:xfrm>
            <a:off x="2725992" y="3266759"/>
            <a:ext cx="5192686" cy="24052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Нас не было – оно было,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нас не будет – оно будет;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никто ни у кого его не видел,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а у каждого оно есть.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0F9082E-141D-C32E-F9A7-318C6E84AF29}"/>
              </a:ext>
            </a:extLst>
          </p:cNvPr>
          <p:cNvSpPr/>
          <p:nvPr/>
        </p:nvSpPr>
        <p:spPr>
          <a:xfrm>
            <a:off x="7997587" y="1157469"/>
            <a:ext cx="4172968" cy="511231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n w="0">
                <a:noFill/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 у бабушки есть, 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 у </a:t>
            </a:r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дед</a:t>
            </a:r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ушки есть, 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 у мамы есть,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 у папы есть,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 у дочки есть,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 у внучки есть, 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 у лошадки есть, 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 у собачки есть, 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Чтобы его узнать, 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Надо вслух назвать.</a:t>
            </a:r>
            <a:r>
              <a:rPr lang="ru-RU" sz="28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endParaRPr lang="ru-RU" sz="2800" b="1" dirty="0">
              <a:ln w="0">
                <a:noFill/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endParaRPr lang="ru-RU" sz="2800" b="1" dirty="0">
              <a:ln w="0">
                <a:noFill/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558D1CA-F370-0E1E-9238-1701A54D857D}"/>
              </a:ext>
            </a:extLst>
          </p:cNvPr>
          <p:cNvSpPr/>
          <p:nvPr/>
        </p:nvSpPr>
        <p:spPr>
          <a:xfrm rot="10800000">
            <a:off x="0" y="5730116"/>
            <a:ext cx="3972300" cy="115833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ОТВЕТ: ИМЯ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5E552-67EA-ECEC-3499-3D276BB54A4F}"/>
              </a:ext>
            </a:extLst>
          </p:cNvPr>
          <p:cNvSpPr txBox="1"/>
          <p:nvPr/>
        </p:nvSpPr>
        <p:spPr>
          <a:xfrm>
            <a:off x="11421393" y="6180243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159A8F2-57C9-B598-5B2E-C2BB49E07E8D}"/>
              </a:ext>
            </a:extLst>
          </p:cNvPr>
          <p:cNvSpPr/>
          <p:nvPr/>
        </p:nvSpPr>
        <p:spPr>
          <a:xfrm>
            <a:off x="1208945" y="1108178"/>
            <a:ext cx="8764788" cy="464164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СПАСИБО ЗА ВНИМАНИЕ!</a:t>
            </a:r>
            <a:br>
              <a:rPr lang="ru-RU" sz="4400" b="1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400" b="1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ДОКЛАД ОКОНЧЕН!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8638C-1282-A934-E7D3-986519939DBB}"/>
              </a:ext>
            </a:extLst>
          </p:cNvPr>
          <p:cNvSpPr txBox="1"/>
          <p:nvPr/>
        </p:nvSpPr>
        <p:spPr>
          <a:xfrm>
            <a:off x="11410319" y="621166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9045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33FDB0D-3425-F863-24EC-431D714C321A}"/>
              </a:ext>
            </a:extLst>
          </p:cNvPr>
          <p:cNvSpPr/>
          <p:nvPr/>
        </p:nvSpPr>
        <p:spPr>
          <a:xfrm>
            <a:off x="376845" y="212319"/>
            <a:ext cx="11676610" cy="47254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АКТУАЛЬНОСТЬ ТЕМЫ ИССЛЕДОВАТЕЛЬСКОЙ РАБОТЫ</a:t>
            </a:r>
            <a:endParaRPr lang="ru-RU" sz="2400" b="1" dirty="0">
              <a:ln w="0">
                <a:noFill/>
              </a:ln>
              <a:solidFill>
                <a:srgbClr val="1024C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  <a:p>
            <a:pPr algn="ctr"/>
            <a:r>
              <a:rPr lang="ru-RU" sz="2000" b="0" i="0" dirty="0">
                <a:solidFill>
                  <a:srgbClr val="181818"/>
                </a:solidFill>
                <a:effectLst/>
                <a:latin typeface="Times" pitchFamily="2" charset="0"/>
              </a:rPr>
              <a:t>	</a:t>
            </a:r>
            <a:r>
              <a:rPr lang="ru-RU" sz="2800" b="1" i="0" dirty="0">
                <a:solidFill>
                  <a:srgbClr val="181818"/>
                </a:solidFill>
                <a:effectLst/>
                <a:latin typeface="Times" pitchFamily="2" charset="0"/>
              </a:rPr>
              <a:t>С давних времен люди придавали большое значение имени человека. Имя с самого рождения давало характеристику его владельцу и сопровождало его всю жизнь, обязывая подтверждать его значение. И  какое бы не было имя, оно имеет своё толкование, имеет своё происхождение и своё значение. Вопрос о том, что означает мое имя</a:t>
            </a:r>
            <a:r>
              <a:rPr lang="ru-RU" sz="2800" b="1" i="1" dirty="0">
                <a:solidFill>
                  <a:srgbClr val="181818"/>
                </a:solidFill>
                <a:effectLst/>
                <a:latin typeface="Times" pitchFamily="2" charset="0"/>
              </a:rPr>
              <a:t>,</a:t>
            </a:r>
            <a:r>
              <a:rPr lang="ru-RU" sz="2800" b="1" i="0" dirty="0">
                <a:solidFill>
                  <a:srgbClr val="181818"/>
                </a:solidFill>
                <a:effectLst/>
                <a:latin typeface="Times" pitchFamily="2" charset="0"/>
              </a:rPr>
              <a:t> наверное, задавал себе любой человек. Ведь каждому хочется знать, каково значение имени, которое дали ему родители, в чем тайна имени, с которым человек связан всю свою жизнь. </a:t>
            </a:r>
            <a:endParaRPr lang="ru-RU" sz="16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99EF821-2AD6-B571-4FA4-4CCE94BFB78A}"/>
              </a:ext>
            </a:extLst>
          </p:cNvPr>
          <p:cNvSpPr/>
          <p:nvPr/>
        </p:nvSpPr>
        <p:spPr>
          <a:xfrm>
            <a:off x="584673" y="5187141"/>
            <a:ext cx="4353087" cy="16836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Объект исследования: </a:t>
            </a:r>
            <a:r>
              <a:rPr lang="ru-RU" sz="2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имена учеников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 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0DEC54E-6C26-B757-21FF-DF4C4A55B6F1}"/>
              </a:ext>
            </a:extLst>
          </p:cNvPr>
          <p:cNvSpPr/>
          <p:nvPr/>
        </p:nvSpPr>
        <p:spPr>
          <a:xfrm>
            <a:off x="6215150" y="5150069"/>
            <a:ext cx="4937760" cy="16836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Предмет исследования:  </a:t>
            </a:r>
            <a:r>
              <a:rPr lang="ru-RU" sz="2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выявление значений имён</a:t>
            </a:r>
          </a:p>
          <a:p>
            <a:pPr algn="ctr"/>
            <a:r>
              <a:rPr lang="ru-RU" sz="28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BF08C-84AD-BF60-1921-906BCF17F025}"/>
              </a:ext>
            </a:extLst>
          </p:cNvPr>
          <p:cNvSpPr txBox="1"/>
          <p:nvPr/>
        </p:nvSpPr>
        <p:spPr>
          <a:xfrm>
            <a:off x="11421393" y="621165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786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EA4FC37-A4A3-0FFD-39CF-823E6EF26156}"/>
              </a:ext>
            </a:extLst>
          </p:cNvPr>
          <p:cNvSpPr/>
          <p:nvPr/>
        </p:nvSpPr>
        <p:spPr>
          <a:xfrm>
            <a:off x="161540" y="109358"/>
            <a:ext cx="11578176" cy="14521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ЦЕЛИ И ЗАДАЧИ ИССЛЕДОВАНИЯ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B790080-B062-D4CA-3D42-BE522A418600}"/>
              </a:ext>
            </a:extLst>
          </p:cNvPr>
          <p:cNvSpPr/>
          <p:nvPr/>
        </p:nvSpPr>
        <p:spPr>
          <a:xfrm>
            <a:off x="161539" y="1838406"/>
            <a:ext cx="11797685" cy="14521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ЦЕЛЬ: </a:t>
            </a:r>
            <a:r>
              <a:rPr lang="ru-RU" sz="28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ИССЛЕДОВАТЬ РОЛЬ ИМЕНИ В ЖИЗНИ ЧЕЛОВЕКА, </a:t>
            </a:r>
          </a:p>
          <a:p>
            <a:pPr algn="just"/>
            <a:r>
              <a:rPr lang="ru-RU" sz="28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                 РАСКРЫТЬ ТАЙНЫ ИМЁН УЧЕНИКОВ КЛАССА.</a:t>
            </a:r>
            <a:endParaRPr lang="ru-RU" sz="3600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E5B4AC3-6127-928E-B45B-1938CEBC1945}"/>
              </a:ext>
            </a:extLst>
          </p:cNvPr>
          <p:cNvSpPr/>
          <p:nvPr/>
        </p:nvSpPr>
        <p:spPr>
          <a:xfrm>
            <a:off x="2839489" y="3342746"/>
            <a:ext cx="7786235" cy="3429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ЗАДАЧИ: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Узнать, как возникли имена.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Выяснить, знают ли ребята моего класса значения своего имени и историю его происхождения.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Изучить имена учеников третьего класса нашей школы.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Привить любовь к своему имени и имени окружающих.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67214-45F3-F3BC-6833-8949AC9CDCE6}"/>
              </a:ext>
            </a:extLst>
          </p:cNvPr>
          <p:cNvSpPr txBox="1"/>
          <p:nvPr/>
        </p:nvSpPr>
        <p:spPr>
          <a:xfrm>
            <a:off x="11354422" y="6217457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434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EA4FC37-A4A3-0FFD-39CF-823E6EF26156}"/>
              </a:ext>
            </a:extLst>
          </p:cNvPr>
          <p:cNvSpPr/>
          <p:nvPr/>
        </p:nvSpPr>
        <p:spPr>
          <a:xfrm>
            <a:off x="435757" y="32972"/>
            <a:ext cx="11320486" cy="9201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ГИПОТЕЗА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7D533C5-74FE-FB01-3EE5-C38E7F16C310}"/>
              </a:ext>
            </a:extLst>
          </p:cNvPr>
          <p:cNvSpPr/>
          <p:nvPr/>
        </p:nvSpPr>
        <p:spPr>
          <a:xfrm>
            <a:off x="435757" y="1100822"/>
            <a:ext cx="11320486" cy="17421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Мы предположили, что имя человека играет важнейшую роль в его жизни.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E7781B5-D4A1-120E-FF25-95B5B5D99D46}"/>
              </a:ext>
            </a:extLst>
          </p:cNvPr>
          <p:cNvSpPr/>
          <p:nvPr/>
        </p:nvSpPr>
        <p:spPr>
          <a:xfrm>
            <a:off x="435757" y="3252890"/>
            <a:ext cx="4058791" cy="23330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МЕТОДЫ ИССЛЕДОВАНИЯ: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B2EACB6-E76E-4B54-0609-FFCCCEA38108}"/>
              </a:ext>
            </a:extLst>
          </p:cNvPr>
          <p:cNvSpPr/>
          <p:nvPr/>
        </p:nvSpPr>
        <p:spPr>
          <a:xfrm>
            <a:off x="4930287" y="2964925"/>
            <a:ext cx="6825956" cy="283449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2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Изучение литературы по предмету;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Анкетирование учеников;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Анализ и обобщение;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Исследование происхождения значений имён.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DFCC937-D8A1-1769-5BAE-014E95746C16}"/>
              </a:ext>
            </a:extLst>
          </p:cNvPr>
          <p:cNvSpPr/>
          <p:nvPr/>
        </p:nvSpPr>
        <p:spPr>
          <a:xfrm>
            <a:off x="1368237" y="5921392"/>
            <a:ext cx="9227128" cy="95308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Продукт: каталог имен учеников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E2E20-6F78-519D-C7BB-0E0E7497B66C}"/>
              </a:ext>
            </a:extLst>
          </p:cNvPr>
          <p:cNvSpPr txBox="1"/>
          <p:nvPr/>
        </p:nvSpPr>
        <p:spPr>
          <a:xfrm>
            <a:off x="11421393" y="619261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7858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EA4FC37-A4A3-0FFD-39CF-823E6EF26156}"/>
              </a:ext>
            </a:extLst>
          </p:cNvPr>
          <p:cNvSpPr/>
          <p:nvPr/>
        </p:nvSpPr>
        <p:spPr>
          <a:xfrm>
            <a:off x="116378" y="156890"/>
            <a:ext cx="11659203" cy="10863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ОТКУДА МЫ МОЖЕМ УЗНАТЬ </a:t>
            </a:r>
          </a:p>
          <a:p>
            <a:pPr algn="ctr"/>
            <a:r>
              <a:rPr lang="ru-RU" sz="36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ЗНАЧЕНИЯ НАШИХ ИМЁН?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56D9D833-F24E-B34E-0B8B-691E3F44B0BB}"/>
              </a:ext>
            </a:extLst>
          </p:cNvPr>
          <p:cNvSpPr/>
          <p:nvPr/>
        </p:nvSpPr>
        <p:spPr>
          <a:xfrm>
            <a:off x="116378" y="1340926"/>
            <a:ext cx="12075601" cy="5517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n w="0">
                <a:solidFill>
                  <a:sysClr val="windowText" lastClr="000000"/>
                </a:solidFill>
              </a:ln>
              <a:solidFill>
                <a:srgbClr val="0BBC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A617C0-FDE7-88FB-C5A1-697A773F9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03" y="1443104"/>
            <a:ext cx="1776609" cy="26533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CC4EEA-C064-7823-5EA3-07F5A8D7F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096" y="1457267"/>
            <a:ext cx="1983950" cy="26902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B00068-361D-0DF7-6DAA-179E4B149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330" y="1443104"/>
            <a:ext cx="2330173" cy="27185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93245A-3B3C-AAAC-1FAF-32AAFBA6B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448" y="3958000"/>
            <a:ext cx="1876726" cy="28854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83071D-5C36-9988-71DA-10EA8278F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9551" y="1536238"/>
            <a:ext cx="2096031" cy="28654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B33BCF-FAD1-D9A1-3ADD-A44A25791C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025" y="3824839"/>
            <a:ext cx="1983950" cy="30515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5E083F-9C10-B7CD-3F13-DA1ED230C2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1259" y="3990876"/>
            <a:ext cx="2250434" cy="2865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0DBE2-690D-9DFA-7851-9CAC0BBDD934}"/>
              </a:ext>
            </a:extLst>
          </p:cNvPr>
          <p:cNvSpPr txBox="1"/>
          <p:nvPr/>
        </p:nvSpPr>
        <p:spPr>
          <a:xfrm>
            <a:off x="11390287" y="6192645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702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11073" y="10"/>
            <a:ext cx="12191979" cy="6857990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15DBB2C-6A70-8B67-0966-0213D22FC927}"/>
              </a:ext>
            </a:extLst>
          </p:cNvPr>
          <p:cNvSpPr/>
          <p:nvPr/>
        </p:nvSpPr>
        <p:spPr>
          <a:xfrm>
            <a:off x="497320" y="3567612"/>
            <a:ext cx="5104013" cy="26434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Существует специальная наука, изучающая имена – ОНОМАСТИКА.</a:t>
            </a:r>
          </a:p>
          <a:p>
            <a:pPr algn="ctr"/>
            <a:endParaRPr lang="ru-RU" sz="2400" b="1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  <a:p>
            <a:pPr algn="ctr"/>
            <a:r>
              <a:rPr lang="ru-RU" sz="24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Возникновение термина связано с греческом словом «ОНОМА» – «ИМЯ».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E302B4C-B971-69E2-A4A8-BAEA6FBEC141}"/>
              </a:ext>
            </a:extLst>
          </p:cNvPr>
          <p:cNvSpPr/>
          <p:nvPr/>
        </p:nvSpPr>
        <p:spPr>
          <a:xfrm>
            <a:off x="6145866" y="1216428"/>
            <a:ext cx="5724709" cy="216068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Словарь С.И. Ожегова дает такое определение имени – это личное название человека, даваемое при рождении.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AA9EC95-0447-4F72-5BBA-40CF921E411F}"/>
              </a:ext>
            </a:extLst>
          </p:cNvPr>
          <p:cNvSpPr/>
          <p:nvPr/>
        </p:nvSpPr>
        <p:spPr>
          <a:xfrm>
            <a:off x="515390" y="1216429"/>
            <a:ext cx="5104013" cy="216068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Согласно главному закону Российского государства, человек имеет право на ИМЯ.</a:t>
            </a:r>
          </a:p>
          <a:p>
            <a:pPr algn="ctr"/>
            <a:endParaRPr lang="ru-RU" sz="2000" b="1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  <a:p>
            <a:pPr algn="ctr"/>
            <a:r>
              <a:rPr lang="ru-RU" sz="20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Имя дают нам родители при рождении.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E6DF1B0-7C09-D7ED-CAFF-D61AF7B902DC}"/>
              </a:ext>
            </a:extLst>
          </p:cNvPr>
          <p:cNvSpPr/>
          <p:nvPr/>
        </p:nvSpPr>
        <p:spPr>
          <a:xfrm>
            <a:off x="515390" y="210404"/>
            <a:ext cx="11139054" cy="8536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ИСТОРИЯ ВОЗНИКНОВЕНИЯ РУССКИХ ИМЕН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BA773A8-836A-CA16-BEF1-B664340451AF}"/>
              </a:ext>
            </a:extLst>
          </p:cNvPr>
          <p:cNvSpPr/>
          <p:nvPr/>
        </p:nvSpPr>
        <p:spPr>
          <a:xfrm>
            <a:off x="6109726" y="3587273"/>
            <a:ext cx="5685886" cy="26434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>
                <a:solidFill>
                  <a:srgbClr val="1B1B1B"/>
                </a:solidFill>
                <a:effectLst/>
                <a:latin typeface="Times" pitchFamily="2" charset="0"/>
              </a:rPr>
              <a:t>Имена людей – часть истории народа.</a:t>
            </a:r>
          </a:p>
          <a:p>
            <a:pPr algn="ctr"/>
            <a:r>
              <a:rPr lang="ru-RU" sz="2000" b="1" i="0" dirty="0">
                <a:solidFill>
                  <a:srgbClr val="1B1B1B"/>
                </a:solidFill>
                <a:effectLst/>
                <a:latin typeface="Times" pitchFamily="2" charset="0"/>
              </a:rPr>
              <a:t> Учёные установили, что в именах отражают быт, мировоззрение, фантазия, художественное творчество народов, их исторические контакты. </a:t>
            </a:r>
          </a:p>
          <a:p>
            <a:pPr algn="ctr"/>
            <a:r>
              <a:rPr lang="ru-RU" sz="2000" b="1" i="0" dirty="0">
                <a:solidFill>
                  <a:srgbClr val="1B1B1B"/>
                </a:solidFill>
                <a:effectLst/>
                <a:latin typeface="Times" pitchFamily="2" charset="0"/>
              </a:rPr>
              <a:t>На появление тех или иных имён влияет социально-экономическое развитие общества.</a:t>
            </a:r>
            <a:endParaRPr lang="ru-RU" sz="2000" b="1" dirty="0"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A15BF-4881-FFEC-279C-915B6E8987FA}"/>
              </a:ext>
            </a:extLst>
          </p:cNvPr>
          <p:cNvSpPr txBox="1"/>
          <p:nvPr/>
        </p:nvSpPr>
        <p:spPr>
          <a:xfrm>
            <a:off x="11410319" y="621166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7551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EA4FC37-A4A3-0FFD-39CF-823E6EF26156}"/>
              </a:ext>
            </a:extLst>
          </p:cNvPr>
          <p:cNvSpPr/>
          <p:nvPr/>
        </p:nvSpPr>
        <p:spPr>
          <a:xfrm>
            <a:off x="515390" y="210404"/>
            <a:ext cx="11139054" cy="8536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ИСТОРИЯ ВОЗНИКНОВЕНИЯ РУССКИХ ИМЕН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7241D52-1124-7850-B14B-AA29A034A47D}"/>
              </a:ext>
            </a:extLst>
          </p:cNvPr>
          <p:cNvSpPr/>
          <p:nvPr/>
        </p:nvSpPr>
        <p:spPr>
          <a:xfrm>
            <a:off x="515389" y="1137219"/>
            <a:ext cx="11139054" cy="8536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I </a:t>
            </a:r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ЭТАП: ДОХРИСТИАНСКИЙ </a:t>
            </a:r>
            <a:r>
              <a:rPr lang="ru-RU" b="1" dirty="0">
                <a:solidFill>
                  <a:srgbClr val="002060"/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использовались самобытные имена, созданные на восточнославянской 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solidFill>
                  <a:srgbClr val="00206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почве средствами древнерусского языка</a:t>
            </a:r>
            <a:r>
              <a:rPr lang="ru-RU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B0BF492-C07D-D8CE-65F5-5D5FAAA4ED63}"/>
              </a:ext>
            </a:extLst>
          </p:cNvPr>
          <p:cNvSpPr/>
          <p:nvPr/>
        </p:nvSpPr>
        <p:spPr>
          <a:xfrm>
            <a:off x="136185" y="2201237"/>
            <a:ext cx="2064712" cy="430144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" pitchFamily="2" charset="0"/>
                <a:ea typeface="Calibri" panose="020F0502020204030204" pitchFamily="34" charset="0"/>
              </a:rPr>
              <a:t>Ч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ИСЛОВЫЕ ИМЕНА:</a:t>
            </a:r>
          </a:p>
          <a:p>
            <a:pPr algn="ctr"/>
            <a:r>
              <a:rPr lang="ru-RU" sz="14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представлен весь числовой ряд от 1 до 10: </a:t>
            </a:r>
            <a:endParaRPr lang="ru-RU" sz="1600" b="1" dirty="0">
              <a:solidFill>
                <a:srgbClr val="1B1B1B"/>
              </a:solidFill>
              <a:latin typeface="Times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Первак</a:t>
            </a:r>
            <a:r>
              <a:rPr lang="ru-RU" sz="16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 и Первой, Второй, Вторак, Третьяк, Четвертак, </a:t>
            </a:r>
            <a:r>
              <a:rPr lang="ru-RU" sz="16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Четвертуня</a:t>
            </a:r>
            <a:r>
              <a:rPr lang="ru-RU" sz="16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Пятой и Пятак, Шесток и Шестак, Семой и Семак, Осьмой и </a:t>
            </a:r>
            <a:r>
              <a:rPr lang="ru-RU" sz="16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Осьмак</a:t>
            </a:r>
            <a:r>
              <a:rPr lang="ru-RU" sz="16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Девятой и </a:t>
            </a:r>
            <a:r>
              <a:rPr lang="ru-RU" sz="16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Девятко</a:t>
            </a:r>
            <a:r>
              <a:rPr lang="ru-RU" sz="16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Десятой</a:t>
            </a:r>
            <a:r>
              <a:rPr lang="ru-RU" sz="1600" b="1" dirty="0">
                <a:effectLst/>
                <a:latin typeface="Times" pitchFamily="2" charset="0"/>
              </a:rPr>
              <a:t> </a:t>
            </a:r>
            <a:endParaRPr lang="ru-RU" sz="1600" b="1" dirty="0">
              <a:ln w="0">
                <a:solidFill>
                  <a:sysClr val="windowText" lastClr="000000"/>
                </a:solidFill>
              </a:ln>
              <a:solidFill>
                <a:srgbClr val="0BBC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CE47000-ED57-BCF7-D6F9-EC3757E1E62B}"/>
              </a:ext>
            </a:extLst>
          </p:cNvPr>
          <p:cNvSpPr/>
          <p:nvPr/>
        </p:nvSpPr>
        <p:spPr>
          <a:xfrm>
            <a:off x="2263047" y="2107990"/>
            <a:ext cx="2443142" cy="16051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" pitchFamily="2" charset="0"/>
              </a:rPr>
              <a:t>ИМЕНА ПО ЦВЕТУ ВОЛОС И КОЖИ: </a:t>
            </a:r>
            <a:endParaRPr lang="ru-RU" sz="1600" b="1" dirty="0">
              <a:solidFill>
                <a:srgbClr val="1B1B1B"/>
              </a:solidFill>
              <a:latin typeface="Times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Черыш</a:t>
            </a:r>
            <a:r>
              <a:rPr lang="ru-RU" sz="16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</a:t>
            </a:r>
            <a:r>
              <a:rPr lang="ru-RU" sz="16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Черняй</a:t>
            </a:r>
            <a:r>
              <a:rPr lang="ru-RU" sz="16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Чернява, Чернавка, </a:t>
            </a:r>
            <a:r>
              <a:rPr lang="ru-RU" sz="16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Беляй</a:t>
            </a:r>
            <a:r>
              <a:rPr lang="ru-RU" sz="16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Белой, Белуха и др</a:t>
            </a:r>
            <a:r>
              <a:rPr lang="ru-RU" sz="1200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.</a:t>
            </a:r>
            <a:r>
              <a:rPr lang="ru-RU" sz="2000" dirty="0">
                <a:effectLst/>
                <a:latin typeface="Times" pitchFamily="2" charset="0"/>
              </a:rPr>
              <a:t> </a:t>
            </a:r>
            <a:endParaRPr lang="ru-RU" sz="2000" dirty="0">
              <a:ln w="0">
                <a:solidFill>
                  <a:sysClr val="windowText" lastClr="000000"/>
                </a:solidFill>
              </a:ln>
              <a:solidFill>
                <a:srgbClr val="0BBC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75E7654-20D4-7999-B7D1-0FE9DCAEB0A7}"/>
              </a:ext>
            </a:extLst>
          </p:cNvPr>
          <p:cNvSpPr/>
          <p:nvPr/>
        </p:nvSpPr>
        <p:spPr>
          <a:xfrm>
            <a:off x="6966540" y="2222166"/>
            <a:ext cx="2603840" cy="19774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" pitchFamily="2" charset="0"/>
              </a:rPr>
              <a:t>ИМЕНА ПО ХАРАКТЕРУ И ПОВЕДЕНИЮ РЕБЕНКА</a:t>
            </a:r>
            <a:r>
              <a:rPr lang="ru-RU" sz="1200" dirty="0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: </a:t>
            </a:r>
            <a:r>
              <a:rPr lang="ru-RU" sz="1600" b="1" dirty="0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Бессон, </a:t>
            </a:r>
            <a:r>
              <a:rPr lang="ru-RU" sz="1600" b="1" dirty="0" err="1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Булгак</a:t>
            </a:r>
            <a:r>
              <a:rPr lang="ru-RU" sz="1600" b="1" dirty="0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(беспокойный), Забава, Истома, Молчан, Неулыба, Смеяна, Несмеяна, Смирной.</a:t>
            </a:r>
            <a:endParaRPr lang="ru-RU" sz="1600" b="1" dirty="0">
              <a:effectLst/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45625E3F-3725-BA06-2B7E-B9D2B1A95F83}"/>
              </a:ext>
            </a:extLst>
          </p:cNvPr>
          <p:cNvSpPr/>
          <p:nvPr/>
        </p:nvSpPr>
        <p:spPr>
          <a:xfrm>
            <a:off x="4849889" y="2182662"/>
            <a:ext cx="2064712" cy="19774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" pitchFamily="2" charset="0"/>
              </a:rPr>
              <a:t>ИМЕНА ПО ВРЕМЕНИ РОЖДЕНИЯ 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" pitchFamily="2" charset="0"/>
              </a:rPr>
              <a:t>РЕБЕНКА</a:t>
            </a:r>
            <a:r>
              <a:rPr lang="ru-RU" sz="1400" dirty="0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: </a:t>
            </a:r>
          </a:p>
          <a:p>
            <a:pPr algn="ctr"/>
            <a:r>
              <a:rPr lang="ru-RU" sz="1600" b="1" dirty="0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Вешняк (весной), Зима, Мороз (зимой).</a:t>
            </a:r>
            <a:endParaRPr lang="ru-RU" sz="1600" b="1" dirty="0">
              <a:effectLst/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9DF9D2A-6CE0-E1E3-B0D7-334E1BDE4E93}"/>
              </a:ext>
            </a:extLst>
          </p:cNvPr>
          <p:cNvSpPr/>
          <p:nvPr/>
        </p:nvSpPr>
        <p:spPr>
          <a:xfrm>
            <a:off x="2288786" y="3852359"/>
            <a:ext cx="2391664" cy="30056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" pitchFamily="2" charset="0"/>
              </a:rPr>
              <a:t>ИМЕНА, ВОСХОДЯЩИЕ К ДРЕВНИМ ПОВЕРЬЯМ, «ПЛОХИЕ» ИМЕНА, </a:t>
            </a:r>
            <a:r>
              <a:rPr lang="ru-RU" sz="14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которые якобы способны были отвращать злых духов, болезни, смерть: </a:t>
            </a:r>
            <a:r>
              <a:rPr lang="ru-RU" sz="14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Горяин</a:t>
            </a:r>
            <a:r>
              <a:rPr lang="ru-RU" sz="14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Немил, </a:t>
            </a:r>
            <a:r>
              <a:rPr lang="ru-RU" sz="14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Некрас</a:t>
            </a:r>
            <a:r>
              <a:rPr lang="ru-RU" sz="14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Нелюба, </a:t>
            </a:r>
            <a:r>
              <a:rPr lang="ru-RU" sz="14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Неустрой</a:t>
            </a:r>
            <a:r>
              <a:rPr lang="ru-RU" sz="14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Злоба, Старой, Тугарин (туга - печаль).</a:t>
            </a:r>
            <a:r>
              <a:rPr lang="ru-RU" sz="1400" b="1" dirty="0">
                <a:effectLst/>
                <a:latin typeface="Times" pitchFamily="2" charset="0"/>
              </a:rPr>
              <a:t> </a:t>
            </a:r>
            <a:endParaRPr lang="ru-RU" sz="1400" b="1" dirty="0">
              <a:ln w="0">
                <a:solidFill>
                  <a:sysClr val="windowText" lastClr="000000"/>
                </a:solidFill>
              </a:ln>
              <a:solidFill>
                <a:srgbClr val="0BBC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AA70A186-B1E1-D89A-7691-29A2EACB26F9}"/>
              </a:ext>
            </a:extLst>
          </p:cNvPr>
          <p:cNvSpPr/>
          <p:nvPr/>
        </p:nvSpPr>
        <p:spPr>
          <a:xfrm>
            <a:off x="4768339" y="4334831"/>
            <a:ext cx="2170794" cy="234847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" pitchFamily="2" charset="0"/>
              </a:rPr>
              <a:t>ИМЕНА, СВЯЗАННЫЕ С ЖИВОТНЫМ И РАСТИТЕЛЬНЫМ МИРОМ</a:t>
            </a:r>
            <a:r>
              <a:rPr lang="ru-RU" sz="1400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ru-RU" sz="14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Волк, Кот, Жеребец, Корова, Трава, Пырей, Ветка,</a:t>
            </a:r>
          </a:p>
          <a:p>
            <a:pPr algn="ctr"/>
            <a:r>
              <a:rPr lang="ru-RU" sz="14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Щавей</a:t>
            </a:r>
            <a:r>
              <a:rPr lang="ru-RU" sz="14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 ( щавель) и др. </a:t>
            </a:r>
            <a:endParaRPr lang="ru-RU" sz="2400" b="1" dirty="0">
              <a:ln w="0">
                <a:solidFill>
                  <a:sysClr val="windowText" lastClr="000000"/>
                </a:solidFill>
              </a:ln>
              <a:solidFill>
                <a:srgbClr val="0BBC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BDE3F0D-E670-BF3C-E8D1-006C0265E0C2}"/>
              </a:ext>
            </a:extLst>
          </p:cNvPr>
          <p:cNvSpPr/>
          <p:nvPr/>
        </p:nvSpPr>
        <p:spPr>
          <a:xfrm>
            <a:off x="7019035" y="4244206"/>
            <a:ext cx="2443143" cy="24033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" pitchFamily="2" charset="0"/>
              </a:rPr>
              <a:t>ИМЕНА ПО ЖЕЛАННОСТИ ИЛИ НЕЖЕЛАННОСТИ 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" pitchFamily="2" charset="0"/>
              </a:rPr>
              <a:t>РЕБЕНКА В СЕМЬЕ: </a:t>
            </a:r>
          </a:p>
          <a:p>
            <a:pPr algn="ctr"/>
            <a:r>
              <a:rPr lang="ru-RU" sz="14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Богдан, Богдана, Божен (желанный, милый), Голуба, Любим, Любава, Ждан и Неждан, Чаян и Нечай, </a:t>
            </a:r>
            <a:r>
              <a:rPr lang="ru-RU" sz="14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Милава</a:t>
            </a:r>
            <a:r>
              <a:rPr lang="ru-RU" sz="14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</a:t>
            </a:r>
            <a:r>
              <a:rPr lang="ru-RU" sz="14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Поздей</a:t>
            </a:r>
            <a:r>
              <a:rPr lang="ru-RU" sz="1400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Поспел, </a:t>
            </a:r>
            <a:r>
              <a:rPr lang="ru-RU" sz="1400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Хотен</a:t>
            </a:r>
            <a:r>
              <a:rPr lang="ru-RU" sz="1400" b="1" dirty="0">
                <a:effectLst/>
                <a:latin typeface="Times" pitchFamily="2" charset="0"/>
              </a:rPr>
              <a:t> </a:t>
            </a:r>
            <a:endParaRPr lang="ru-RU" sz="1400" b="1" dirty="0"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A4889-93E2-DEBB-7792-23D1C2E67DC5}"/>
              </a:ext>
            </a:extLst>
          </p:cNvPr>
          <p:cNvSpPr txBox="1"/>
          <p:nvPr/>
        </p:nvSpPr>
        <p:spPr>
          <a:xfrm>
            <a:off x="11403906" y="621165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8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4A0255A-9C32-F861-9847-3E968363371A}"/>
              </a:ext>
            </a:extLst>
          </p:cNvPr>
          <p:cNvSpPr/>
          <p:nvPr/>
        </p:nvSpPr>
        <p:spPr>
          <a:xfrm>
            <a:off x="9794455" y="2222166"/>
            <a:ext cx="2443143" cy="37791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" pitchFamily="2" charset="0"/>
              </a:rPr>
              <a:t>ИМЕНА  ПО ВНЕШНИМ ПРИЗНАКАМ – РОСТУ, ОСОБЕННОСТЯМ ТЕЛОСЛОЖЕНИЯ</a:t>
            </a:r>
            <a:r>
              <a:rPr lang="ru-RU" sz="1600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: </a:t>
            </a:r>
          </a:p>
          <a:p>
            <a:pPr algn="ctr"/>
            <a:r>
              <a:rPr lang="ru-RU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Сухой, Толстой, Долгой, Мал, Малыш, Малюта, Малой, </a:t>
            </a:r>
            <a:r>
              <a:rPr lang="ru-RU" b="1" dirty="0" err="1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Малуша</a:t>
            </a:r>
            <a:r>
              <a:rPr lang="ru-RU" b="1" dirty="0">
                <a:solidFill>
                  <a:srgbClr val="1B1B1B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, Заяц, Губа (с заячьей губой), Беспалой, Голова, Головач, Лобан </a:t>
            </a:r>
            <a:r>
              <a:rPr lang="ru-RU" b="1" dirty="0">
                <a:effectLst/>
                <a:latin typeface="Times" pitchFamily="2" charset="0"/>
              </a:rPr>
              <a:t> </a:t>
            </a:r>
            <a:endParaRPr lang="ru-RU" b="1" dirty="0">
              <a:ln w="0">
                <a:solidFill>
                  <a:sysClr val="windowText" lastClr="000000"/>
                </a:solidFill>
              </a:ln>
              <a:solidFill>
                <a:srgbClr val="0BBC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4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7241D52-1124-7850-B14B-AA29A034A47D}"/>
              </a:ext>
            </a:extLst>
          </p:cNvPr>
          <p:cNvSpPr/>
          <p:nvPr/>
        </p:nvSpPr>
        <p:spPr>
          <a:xfrm>
            <a:off x="285404" y="1216429"/>
            <a:ext cx="11521440" cy="12648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II </a:t>
            </a:r>
            <a:r>
              <a:rPr lang="ru-RU" sz="2000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ЭТАП: период после введения христианства на Руси</a:t>
            </a:r>
            <a:r>
              <a:rPr lang="en-US" b="1" dirty="0">
                <a:ln w="0">
                  <a:noFill/>
                </a:ln>
                <a:solidFill>
                  <a:srgbClr val="C00000"/>
                </a:solidFill>
                <a:latin typeface="Times" pitchFamily="2" charset="0"/>
              </a:rPr>
              <a:t> –</a:t>
            </a:r>
          </a:p>
          <a:p>
            <a:pPr algn="ctr"/>
            <a:r>
              <a:rPr lang="ru-RU" sz="1800" b="1" dirty="0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вошло в практику именование по церковным календарям, церковь стала насаждать вместе с христианскими религиозными обрядами иноязычные имена, заимствованные византийской церковью от разных народов древности</a:t>
            </a:r>
            <a:r>
              <a:rPr lang="ru-RU" sz="2000" b="1" dirty="0">
                <a:effectLst/>
                <a:latin typeface="Times" pitchFamily="2" charset="0"/>
              </a:rPr>
              <a:t> </a:t>
            </a:r>
            <a:endParaRPr lang="ru-RU" sz="2000" b="1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15DBB2C-6A70-8B67-0966-0213D22FC927}"/>
              </a:ext>
            </a:extLst>
          </p:cNvPr>
          <p:cNvSpPr/>
          <p:nvPr/>
        </p:nvSpPr>
        <p:spPr>
          <a:xfrm>
            <a:off x="6496125" y="2729406"/>
            <a:ext cx="4956831" cy="18948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В дворянских семьях </a:t>
            </a:r>
            <a:r>
              <a:rPr lang="ru-RU" b="1" dirty="0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XVIII века бытовали такие женские имена, которые были прочти неупотребительны у крестьянок: </a:t>
            </a:r>
          </a:p>
          <a:p>
            <a:pPr algn="ctr"/>
            <a:r>
              <a:rPr lang="ru-RU" b="1" dirty="0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Ольга, Екатерина, Елизавета, Александра.</a:t>
            </a:r>
            <a:endParaRPr lang="ru-RU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E302B4C-B971-69E2-A4A8-BAEA6FBEC141}"/>
              </a:ext>
            </a:extLst>
          </p:cNvPr>
          <p:cNvSpPr/>
          <p:nvPr/>
        </p:nvSpPr>
        <p:spPr>
          <a:xfrm>
            <a:off x="6496126" y="4690368"/>
            <a:ext cx="4956831" cy="171881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rgbClr val="C00000"/>
                </a:solidFill>
                <a:latin typeface="Times" pitchFamily="2" charset="0"/>
                <a:ea typeface="Times New Roman" panose="02020603050405020304" pitchFamily="18" charset="0"/>
              </a:rPr>
              <a:t>В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крестьянских семьях </a:t>
            </a:r>
            <a:r>
              <a:rPr lang="ru-RU" sz="1800" b="1" dirty="0">
                <a:solidFill>
                  <a:srgbClr val="1B1B1B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девочек часто называли Василиса, Фёкла, Федосья, Марва. Девочка, родившаяся в дворянской семье, такого имени получить не могла. </a:t>
            </a:r>
            <a:endParaRPr lang="ru-RU" sz="1800" b="1" dirty="0">
              <a:effectLst/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AA9EC95-0447-4F72-5BBA-40CF921E411F}"/>
              </a:ext>
            </a:extLst>
          </p:cNvPr>
          <p:cNvSpPr/>
          <p:nvPr/>
        </p:nvSpPr>
        <p:spPr>
          <a:xfrm>
            <a:off x="12738" y="2547451"/>
            <a:ext cx="5871577" cy="40058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rgbClr val="C00000"/>
                </a:solidFill>
                <a:latin typeface="Times" pitchFamily="2" charset="0"/>
                <a:ea typeface="Times New Roman" panose="02020603050405020304" pitchFamily="18" charset="0"/>
              </a:rPr>
              <a:t>К</a:t>
            </a:r>
            <a:r>
              <a:rPr lang="ru-RU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АЛЕНДАРНЫЕ ИМЕНА</a:t>
            </a:r>
            <a:endParaRPr lang="ru-RU" b="1" dirty="0">
              <a:solidFill>
                <a:srgbClr val="C00000"/>
              </a:solidFill>
              <a:latin typeface="Times" pitchFamily="2" charset="0"/>
              <a:ea typeface="Times New Roman" panose="02020603050405020304" pitchFamily="18" charset="0"/>
            </a:endParaRPr>
          </a:p>
          <a:p>
            <a:pPr marL="285750" indent="-285750" algn="ctr">
              <a:lnSpc>
                <a:spcPts val="1800"/>
              </a:lnSpc>
              <a:buFontTx/>
              <a:buChar char="-"/>
            </a:pPr>
            <a:r>
              <a:rPr lang="ru-RU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называют условно, так как в течение всего времени своего существования они давались русским людям по церковным календарям, в которых распределялись по всем дням года. </a:t>
            </a:r>
          </a:p>
          <a:p>
            <a:pPr algn="ctr">
              <a:lnSpc>
                <a:spcPts val="1800"/>
              </a:lnSpc>
            </a:pPr>
            <a:endParaRPr lang="ru-RU" dirty="0">
              <a:solidFill>
                <a:srgbClr val="1B1B1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</a:pPr>
            <a:r>
              <a:rPr lang="ru-RU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ребёнок, как правило, получал имя в честь святого, праздник которого отмечался в этот день (или несколькими днями раньше: между рождением ребёнка и </a:t>
            </a:r>
            <a:r>
              <a:rPr lang="ru-RU" sz="1800" b="1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крестинами).</a:t>
            </a:r>
            <a:r>
              <a:rPr lang="ru-RU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Когда речь шла о новорождённом из богатой семьи, то это правило могло нарушаться, церковь </a:t>
            </a:r>
            <a:r>
              <a:rPr lang="ru-RU" sz="1800" b="1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шла на уступки</a:t>
            </a:r>
            <a:r>
              <a:rPr lang="ru-RU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желая иметь поддержку со стороны правящих классов</a:t>
            </a:r>
            <a:r>
              <a:rPr lang="ru-RU" dirty="0">
                <a:effectLst/>
              </a:rPr>
              <a:t> </a:t>
            </a:r>
            <a:endParaRPr lang="ru-RU" dirty="0">
              <a:effectLst/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1137FB7-6EBF-151A-2784-355E9A702893}"/>
              </a:ext>
            </a:extLst>
          </p:cNvPr>
          <p:cNvSpPr/>
          <p:nvPr/>
        </p:nvSpPr>
        <p:spPr>
          <a:xfrm>
            <a:off x="285404" y="210404"/>
            <a:ext cx="11521440" cy="8536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>
                  <a:noFill/>
                </a:ln>
                <a:solidFill>
                  <a:srgbClr val="1024C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</a:rPr>
              <a:t>ИСТОРИЯ ВОЗНИКНОВЕНИЯ РУССКИХ ИМЕН</a:t>
            </a:r>
          </a:p>
        </p:txBody>
      </p:sp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id="{41E0730A-6667-E8C3-48CC-AD09928FDA97}"/>
              </a:ext>
            </a:extLst>
          </p:cNvPr>
          <p:cNvSpPr/>
          <p:nvPr/>
        </p:nvSpPr>
        <p:spPr>
          <a:xfrm>
            <a:off x="5897032" y="3536264"/>
            <a:ext cx="618180" cy="73697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302732BB-FB2B-4DD5-D852-E2F0FAE97E83}"/>
              </a:ext>
            </a:extLst>
          </p:cNvPr>
          <p:cNvSpPr/>
          <p:nvPr/>
        </p:nvSpPr>
        <p:spPr>
          <a:xfrm>
            <a:off x="5877946" y="5160246"/>
            <a:ext cx="618180" cy="73697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EABB8-36DD-73A3-F5F9-D6DF1D3FFB20}"/>
              </a:ext>
            </a:extLst>
          </p:cNvPr>
          <p:cNvSpPr txBox="1"/>
          <p:nvPr/>
        </p:nvSpPr>
        <p:spPr>
          <a:xfrm>
            <a:off x="11410319" y="6211669"/>
            <a:ext cx="77058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35014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16720</TotalTime>
  <Words>2099</Words>
  <Application>Microsoft Office PowerPoint</Application>
  <PresentationFormat>Широкоэкранный</PresentationFormat>
  <Paragraphs>219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Юлия Владимировна</cp:lastModifiedBy>
  <cp:revision>59</cp:revision>
  <dcterms:created xsi:type="dcterms:W3CDTF">2025-01-10T13:44:58Z</dcterms:created>
  <dcterms:modified xsi:type="dcterms:W3CDTF">2025-06-02T14:06:24Z</dcterms:modified>
</cp:coreProperties>
</file>