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3" d="100"/>
          <a:sy n="93" d="100"/>
        </p:scale>
        <p:origin x="-62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12/11/2023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41415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=""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=""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=""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=""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=""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=""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=""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=""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=""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=""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=""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noProof="0" smtClean="0"/>
              <a:t>MM.DD.20XX</a:t>
            </a:r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=""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noProof="0" smtClean="0"/>
              <a:t>MM.DD.20XX</a:t>
            </a:r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заголовка</a:t>
            </a:r>
            <a:endParaRPr lang="en-US" noProof="0"/>
          </a:p>
        </p:txBody>
      </p:sp>
      <p:sp>
        <p:nvSpPr>
          <p:cNvPr id="22" name="Content Placeholder 2">
            <a:extLst>
              <a:ext uri="{FF2B5EF4-FFF2-40B4-BE49-F238E27FC236}">
                <a16:creationId xmlns=""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noProof="0" smtClean="0"/>
              <a:t>MM.DD.20XX</a:t>
            </a:r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заголовка</a:t>
            </a:r>
            <a:endParaRPr lang="en-US" noProof="0"/>
          </a:p>
        </p:txBody>
      </p: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en-US" noProof="0"/>
          </a:p>
        </p:txBody>
      </p:sp>
      <p:sp>
        <p:nvSpPr>
          <p:cNvPr id="18" name="Content Placeholder 3">
            <a:extLst>
              <a:ext uri="{FF2B5EF4-FFF2-40B4-BE49-F238E27FC236}">
                <a16:creationId xmlns=""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noProof="0" smtClean="0"/>
              <a:t>MM.DD.20XX</a:t>
            </a:r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заголовка</a:t>
            </a:r>
            <a:endParaRPr lang="en-US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=""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=""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en-US" noProof="0"/>
          </a:p>
        </p:txBody>
      </p:sp>
      <p:sp>
        <p:nvSpPr>
          <p:cNvPr id="19" name="Text Placeholder 4">
            <a:extLst>
              <a:ext uri="{FF2B5EF4-FFF2-40B4-BE49-F238E27FC236}">
                <a16:creationId xmlns=""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=""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=""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=""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=""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en-US" noProof="0"/>
          </a:p>
        </p:txBody>
      </p:sp>
      <p:sp>
        <p:nvSpPr>
          <p:cNvPr id="19" name="Text Placeholder 3">
            <a:extLst>
              <a:ext uri="{FF2B5EF4-FFF2-40B4-BE49-F238E27FC236}">
                <a16:creationId xmlns=""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noProof="0"/>
              <a:t>Образец заголовка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=""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=""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=""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=""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=""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noProof="0"/>
              <a:t>Образец заголовка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noProof="0" smtClean="0"/>
              <a:t>MM.DD.20XX</a:t>
            </a:r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заголовка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noProof="0" smtClean="0"/>
              <a:t>MM.DD.20XX</a:t>
            </a:r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заголовка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=""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=""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noProof="0" smtClean="0"/>
              <a:t>MM.DD.20XX</a:t>
            </a:r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noProof="0" smtClean="0"/>
              <a:t>MM.DD.20XX</a:t>
            </a:r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=""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=""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=""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=""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=""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=""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=""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=""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=""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=""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=""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=""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=""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=""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=""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=""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=""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=""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=""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noProof="0" smtClean="0"/>
              <a:t>MM.DD.20XX</a:t>
            </a:r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=""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=""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ru-RU" noProof="0"/>
              <a:t>Образец текста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=""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=""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ru-RU" noProof="0"/>
              <a:t>Вставка рисунка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=""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noProof="0" smtClean="0"/>
              <a:t>MM.DD.20XX</a:t>
            </a:r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=""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=""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=""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=""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=""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ru-RU" noProof="0"/>
              <a:t>Образец текста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=""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=""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ru-RU" noProof="0"/>
              <a:t>Вставка рисунка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=""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=""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=""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=""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=""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=""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=""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=""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=""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=""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=""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ru-RU" noProof="0"/>
              <a:t>Вставка диаграммы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=""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=""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=""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=""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=""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ru-RU" noProof="0"/>
              <a:t>Вставка таблицы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=""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=""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=""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=""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=""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=""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=""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ru-RU" noProof="0"/>
              <a:t>Вставка клипа мультимедиа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noProof="0"/>
              <a:t>Образец заголовка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ru-RU" noProof="0" smtClean="0"/>
              <a:t>MM.DD.20XX</a:t>
            </a:r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Методическая находка </a:t>
            </a:r>
            <a:br>
              <a:rPr lang="ru-RU" sz="20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«Пальчиковый </a:t>
            </a:r>
            <a:r>
              <a:rPr lang="ru-RU" sz="20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игротренинг</a:t>
            </a:r>
            <a:r>
              <a:rPr lang="ru-RU" sz="20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» для детей среднего дошкольного возраста (4-5 лет)</a:t>
            </a:r>
            <a:br>
              <a:rPr lang="ru-RU" sz="20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Развиваем пальчики-стимулируем речь</a:t>
            </a:r>
            <a:endParaRPr lang="ru-RU" sz="20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1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Разработала воспитатель </a:t>
            </a:r>
          </a:p>
          <a:p>
            <a:r>
              <a:rPr lang="ru-RU" sz="1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Гаврилова Наталья Викторовна</a:t>
            </a:r>
          </a:p>
          <a:p>
            <a:r>
              <a:rPr lang="en-US" sz="1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E-mail</a:t>
            </a:r>
            <a:r>
              <a:rPr lang="ru-RU" sz="1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: </a:t>
            </a:r>
            <a:r>
              <a:rPr lang="en-US" sz="1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avariya31@yandex.ru</a:t>
            </a:r>
            <a:endParaRPr lang="ru-RU" sz="14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720000">
            <a:off x="9531834" y="581938"/>
            <a:ext cx="1483546" cy="858837"/>
          </a:xfrm>
        </p:spPr>
        <p:txBody>
          <a:bodyPr>
            <a:normAutofit fontScale="92500" lnSpcReduction="10000"/>
          </a:bodyPr>
          <a:lstStyle/>
          <a:p>
            <a:r>
              <a:rPr lang="ru-RU" sz="1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ГБОУ Школа 1494</a:t>
            </a:r>
          </a:p>
          <a:p>
            <a:r>
              <a:rPr lang="ru-RU" sz="1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1494</a:t>
            </a:r>
            <a:r>
              <a:rPr lang="en-US" sz="1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@edu.mos.ru</a:t>
            </a:r>
            <a:endParaRPr lang="ru-RU" sz="14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FA78A6B-066C-845B-23F8-A1E5D7B4FD9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925" r="925"/>
          <a:stretch/>
        </p:blipFill>
        <p:spPr/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F497AC2-E8D8-6E6D-9C25-9D668C11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10</a:t>
            </a:fld>
            <a:endParaRPr lang="en-US" noProof="0" dirty="0"/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E3C04F4A-536E-2DAA-081E-071A4354D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Наши промежуточные результаты (за 3 месяца)</a:t>
            </a:r>
            <a:br>
              <a:rPr lang="ru-RU" sz="2000" dirty="0" smtClean="0"/>
            </a:br>
            <a:r>
              <a:rPr lang="ru-RU" sz="2000" dirty="0" smtClean="0"/>
              <a:t>БЫЛО  СТАЛО</a:t>
            </a:r>
            <a:endParaRPr lang="x-none" sz="2000"/>
          </a:p>
        </p:txBody>
      </p:sp>
      <p:sp>
        <p:nvSpPr>
          <p:cNvPr id="11" name="Диаграмма 10">
            <a:extLst>
              <a:ext uri="{FF2B5EF4-FFF2-40B4-BE49-F238E27FC236}">
                <a16:creationId xmlns="" xmlns:a16="http://schemas.microsoft.com/office/drawing/2014/main" id="{36F43291-B843-301C-05AE-FA853330851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044440" y="1267173"/>
            <a:ext cx="6121400" cy="4090987"/>
          </a:xfrm>
        </p:spPr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F479FB2E-7036-353D-34F6-814BCD28E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190" y="1115121"/>
            <a:ext cx="2630642" cy="42430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9F6216D-10AE-E5DB-EA80-810E65411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833" y="1115120"/>
            <a:ext cx="2319411" cy="424303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0517650C-921D-CE1E-4C89-2BCCF0FED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0244" y="1115119"/>
            <a:ext cx="2319411" cy="424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44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96AFE7AF-D0E7-5C5F-4626-911633FA7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11</a:t>
            </a:fld>
            <a:endParaRPr lang="en-US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56A2F0D-7007-CBFB-473C-0C5B693F21F8}"/>
              </a:ext>
            </a:extLst>
          </p:cNvPr>
          <p:cNvSpPr txBox="1"/>
          <p:nvPr/>
        </p:nvSpPr>
        <p:spPr>
          <a:xfrm>
            <a:off x="5172307" y="250840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x-non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5520" y="2852936"/>
            <a:ext cx="8496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Спасибо за внимание!</a:t>
            </a:r>
            <a:endParaRPr lang="ru-RU" sz="6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579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2</a:t>
            </a:fld>
            <a:endParaRPr lang="en-US" dirty="0"/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="" xmlns:a16="http://schemas.microsoft.com/office/drawing/2014/main" id="{28298500-FDCE-6FB3-B718-0A0AF9EB8974}"/>
              </a:ext>
            </a:extLst>
          </p:cNvPr>
          <p:cNvCxnSpPr>
            <a:cxnSpLocks/>
          </p:cNvCxnSpPr>
          <p:nvPr/>
        </p:nvCxnSpPr>
        <p:spPr>
          <a:xfrm>
            <a:off x="6427466" y="2519164"/>
            <a:ext cx="1324718" cy="1629916"/>
          </a:xfrm>
          <a:prstGeom prst="straightConnector1">
            <a:avLst/>
          </a:prstGeom>
          <a:ln>
            <a:solidFill>
              <a:schemeClr val="bg1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97DB2D1-3173-374F-5A3A-2BD31F03C0F4}"/>
              </a:ext>
            </a:extLst>
          </p:cNvPr>
          <p:cNvSpPr txBox="1"/>
          <p:nvPr/>
        </p:nvSpPr>
        <p:spPr>
          <a:xfrm>
            <a:off x="5663951" y="1899557"/>
            <a:ext cx="1378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Речь</a:t>
            </a:r>
            <a:endParaRPr lang="x-none" sz="2800" dirty="0">
              <a:solidFill>
                <a:schemeClr val="bg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="" xmlns:a16="http://schemas.microsoft.com/office/drawing/2014/main" id="{A795EF4F-EAAD-CB22-52BB-1AA93B03C575}"/>
              </a:ext>
            </a:extLst>
          </p:cNvPr>
          <p:cNvCxnSpPr>
            <a:cxnSpLocks/>
          </p:cNvCxnSpPr>
          <p:nvPr/>
        </p:nvCxnSpPr>
        <p:spPr>
          <a:xfrm flipH="1">
            <a:off x="4209830" y="2514600"/>
            <a:ext cx="1513923" cy="1550699"/>
          </a:xfrm>
          <a:prstGeom prst="straightConnector1">
            <a:avLst/>
          </a:prstGeom>
          <a:ln>
            <a:solidFill>
              <a:schemeClr val="bg1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7">
            <a:extLst>
              <a:ext uri="{FF2B5EF4-FFF2-40B4-BE49-F238E27FC236}">
                <a16:creationId xmlns="" xmlns:a16="http://schemas.microsoft.com/office/drawing/2014/main" id="{A933F280-3E43-DC4E-E232-16E87ACB82E2}"/>
              </a:ext>
            </a:extLst>
          </p:cNvPr>
          <p:cNvSpPr txBox="1">
            <a:spLocks/>
          </p:cNvSpPr>
          <p:nvPr/>
        </p:nvSpPr>
        <p:spPr>
          <a:xfrm rot="10800000" flipV="1">
            <a:off x="2794315" y="3610494"/>
            <a:ext cx="1711542" cy="1460199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bg1">
                    <a:lumMod val="10000"/>
                  </a:schemeClr>
                </a:solidFill>
              </a:rPr>
              <a:t>Внимание </a:t>
            </a:r>
          </a:p>
          <a:p>
            <a:r>
              <a:rPr lang="ru-RU" sz="1800" dirty="0">
                <a:solidFill>
                  <a:schemeClr val="bg1">
                    <a:lumMod val="10000"/>
                  </a:schemeClr>
                </a:solidFill>
              </a:rPr>
              <a:t>Мышление</a:t>
            </a:r>
          </a:p>
          <a:p>
            <a:r>
              <a:rPr lang="ru-RU" sz="1800" dirty="0">
                <a:solidFill>
                  <a:schemeClr val="bg1">
                    <a:lumMod val="10000"/>
                  </a:schemeClr>
                </a:solidFill>
              </a:rPr>
              <a:t>Память</a:t>
            </a:r>
          </a:p>
          <a:p>
            <a:r>
              <a:rPr lang="ru-RU" sz="1800" dirty="0">
                <a:solidFill>
                  <a:schemeClr val="bg1">
                    <a:lumMod val="10000"/>
                  </a:schemeClr>
                </a:solidFill>
              </a:rPr>
              <a:t>Воображение</a:t>
            </a: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="" xmlns:a16="http://schemas.microsoft.com/office/drawing/2014/main" id="{C58343A8-AFA5-24F1-5BD2-AB197B333B12}"/>
              </a:ext>
            </a:extLst>
          </p:cNvPr>
          <p:cNvCxnSpPr>
            <a:cxnSpLocks/>
          </p:cNvCxnSpPr>
          <p:nvPr/>
        </p:nvCxnSpPr>
        <p:spPr>
          <a:xfrm>
            <a:off x="4306174" y="4322494"/>
            <a:ext cx="3277834" cy="18100"/>
          </a:xfrm>
          <a:prstGeom prst="straightConnector1">
            <a:avLst/>
          </a:prstGeom>
          <a:ln>
            <a:solidFill>
              <a:schemeClr val="bg1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826729" y="3933056"/>
            <a:ext cx="17812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Продуктивная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м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оторная</a:t>
            </a:r>
          </a:p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деятельность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1B04A67-AFB9-DB17-1640-274B4DB5BA67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 l="7895" r="7895"/>
          <a:stretch/>
        </p:blipFill>
        <p:spPr>
          <a:xfrm>
            <a:off x="5663952" y="1268760"/>
            <a:ext cx="5328592" cy="5348591"/>
          </a:xfrm>
        </p:spPr>
      </p:pic>
      <p:sp>
        <p:nvSpPr>
          <p:cNvPr id="2" name="TextBox 1"/>
          <p:cNvSpPr txBox="1"/>
          <p:nvPr/>
        </p:nvSpPr>
        <p:spPr>
          <a:xfrm>
            <a:off x="335360" y="404664"/>
            <a:ext cx="5049780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В дошкольном возрасте</a:t>
            </a:r>
          </a:p>
          <a:p>
            <a:pPr algn="ctr"/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очень важно как можно</a:t>
            </a:r>
          </a:p>
          <a:p>
            <a:pPr algn="ctr"/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р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аньше создавать условия</a:t>
            </a:r>
          </a:p>
          <a:p>
            <a:pPr algn="ctr"/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д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ля накопления ребёнком</a:t>
            </a:r>
          </a:p>
          <a:p>
            <a:pPr algn="ctr"/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п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рактического и двигательного опыта,</a:t>
            </a:r>
          </a:p>
          <a:p>
            <a:pPr algn="ctr"/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р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азвивать навыки ручной </a:t>
            </a:r>
          </a:p>
          <a:p>
            <a:pPr algn="ctr"/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у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мелости и формировать </a:t>
            </a:r>
          </a:p>
          <a:p>
            <a:pPr algn="ctr"/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м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еханизмы для будущего </a:t>
            </a:r>
          </a:p>
          <a:p>
            <a:pPr algn="ctr"/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о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владевания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письмом.</a:t>
            </a:r>
          </a:p>
          <a:p>
            <a:pPr algn="ctr"/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Всё это зависит от точных</a:t>
            </a:r>
          </a:p>
          <a:p>
            <a:pPr algn="ctr"/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и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скоординированных</a:t>
            </a:r>
          </a:p>
          <a:p>
            <a:pPr algn="ctr"/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д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вижений пальцев обеих</a:t>
            </a:r>
          </a:p>
          <a:p>
            <a:pPr algn="ctr"/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р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ук, от работы речевых </a:t>
            </a:r>
          </a:p>
          <a:p>
            <a:pPr algn="ctr"/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и мыслительных центров</a:t>
            </a:r>
          </a:p>
          <a:p>
            <a:pPr algn="ctr"/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г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оловного мозга.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7F58CBE-13EA-4F05-A482-DB6F4B95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04664"/>
            <a:ext cx="4871864" cy="2808312"/>
          </a:xfrm>
        </p:spPr>
        <p:txBody>
          <a:bodyPr tIns="180000" bIns="108000">
            <a:normAutofit/>
          </a:bodyPr>
          <a:lstStyle/>
          <a:p>
            <a:r>
              <a:rPr lang="ru-RU" dirty="0"/>
              <a:t>Использовались игры и упражнения для щипкового и </a:t>
            </a:r>
            <a:r>
              <a:rPr lang="ru-RU" dirty="0" err="1"/>
              <a:t>пинцентного</a:t>
            </a:r>
            <a:r>
              <a:rPr lang="ru-RU" dirty="0"/>
              <a:t> захвата, требующие силы в пальцах, ловкости и хорошей координации движений.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4</a:t>
            </a:fld>
            <a:endParaRPr lang="en-US" dirty="0"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F67194D-3F35-DD3E-8C18-2E495FBBDA0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7543" r="7543"/>
          <a:stretch/>
        </p:blipFill>
        <p:spPr>
          <a:xfrm rot="720000">
            <a:off x="6356635" y="206628"/>
            <a:ext cx="4675555" cy="5472101"/>
          </a:xfrm>
        </p:spPr>
      </p:pic>
    </p:spTree>
    <p:extLst>
      <p:ext uri="{BB962C8B-B14F-4D97-AF65-F5344CB8AC3E}">
        <p14:creationId xmlns:p14="http://schemas.microsoft.com/office/powerpoint/2010/main" val="2211844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79046" y="162348"/>
            <a:ext cx="4391191" cy="1565818"/>
          </a:xfrm>
        </p:spPr>
        <p:txBody>
          <a:bodyPr>
            <a:normAutofit/>
          </a:bodyPr>
          <a:lstStyle/>
          <a:p>
            <a:r>
              <a:rPr lang="ru-RU" sz="1200" dirty="0" smtClean="0"/>
              <a:t>Учитывая все аспекты развития речи в возрасте 4-5 лет и желание максимально задействовать эти составляющие и положительно повлиять на продуктивность моторной деятельности, мной была разработана следующая структура занятия:</a:t>
            </a:r>
            <a:endParaRPr lang="en-US" sz="12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447943" y="943685"/>
            <a:ext cx="4308778" cy="2207882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Comic Sans MS" panose="030F0702030302020204" pitchFamily="66" charset="0"/>
              </a:rPr>
              <a:t>Приветствие (короткое стихотворение проговариваемое хором)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Comic Sans MS" panose="030F0702030302020204" pitchFamily="66" charset="0"/>
              </a:rPr>
              <a:t>Пальчиковая разминка с речевым сопровождением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Comic Sans MS" panose="030F0702030302020204" pitchFamily="66" charset="0"/>
              </a:rPr>
              <a:t>Задание на развитие мелкой моторики (выкладывание по контуру из фасоли, штриховка, шнуровка, оригами и т.д.)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Comic Sans MS" panose="030F0702030302020204" pitchFamily="66" charset="0"/>
              </a:rPr>
              <a:t>Выполнение упражнения на общую моторику с речевым сопровождением 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pic>
        <p:nvPicPr>
          <p:cNvPr id="17" name="Мультимедиа 16">
            <a:extLst>
              <a:ext uri="{FF2B5EF4-FFF2-40B4-BE49-F238E27FC236}">
                <a16:creationId xmlns="" xmlns:a16="http://schemas.microsoft.com/office/drawing/2014/main" id="{6DECF986-8C45-A6C0-3347-F682DF5A38B3}"/>
              </a:ext>
            </a:extLst>
          </p:cNvPr>
          <p:cNvPicPr>
            <a:picLocks noGrp="1" noChangeAspect="1"/>
          </p:cNvPicPr>
          <p:nvPr>
            <p:ph type="media"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2639616" y="3140968"/>
            <a:ext cx="2151063" cy="32639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5AAF9553-A474-1A7D-6C74-F6914A335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856" y="3140968"/>
            <a:ext cx="2150941" cy="326394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C9292BE3-AF65-6FE8-88A0-769019883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0797" y="3151567"/>
            <a:ext cx="1956293" cy="326394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A5F2963E-F574-E605-FE10-BC0AB55C0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7090" y="3166425"/>
            <a:ext cx="1849631" cy="326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6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510143" y="1042456"/>
            <a:ext cx="3978399" cy="797176"/>
          </a:xfrm>
        </p:spPr>
        <p:txBody>
          <a:bodyPr>
            <a:normAutofit fontScale="90000"/>
          </a:bodyPr>
          <a:lstStyle/>
          <a:p>
            <a:r>
              <a:rPr lang="ru-RU" sz="1400" dirty="0" smtClean="0"/>
              <a:t>Практическая ценность данной разработки заключается в реализации задач, основанием для которых послужили ориентиры, разработанные для данного возраста:</a:t>
            </a:r>
            <a:endParaRPr lang="en-US" sz="1400" dirty="0"/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EDA31A6B-07F5-DE4F-120F-859006E383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400" y="2348880"/>
            <a:ext cx="4026778" cy="3293230"/>
          </a:xfrm>
        </p:spPr>
        <p:txBody>
          <a:bodyPr>
            <a:normAutofit lnSpcReduction="10000"/>
          </a:bodyPr>
          <a:lstStyle/>
          <a:p>
            <a:r>
              <a:rPr lang="ru-RU" sz="1700" dirty="0">
                <a:latin typeface="Comic Sans MS" panose="030F0702030302020204" pitchFamily="66" charset="0"/>
              </a:rPr>
              <a:t>о</a:t>
            </a:r>
            <a:r>
              <a:rPr lang="ru-RU" sz="1700" dirty="0" smtClean="0">
                <a:latin typeface="Comic Sans MS" panose="030F0702030302020204" pitchFamily="66" charset="0"/>
              </a:rPr>
              <a:t>богащение и активизация словаря;</a:t>
            </a:r>
          </a:p>
          <a:p>
            <a:r>
              <a:rPr lang="ru-RU" sz="1700" dirty="0">
                <a:latin typeface="Comic Sans MS" panose="030F0702030302020204" pitchFamily="66" charset="0"/>
              </a:rPr>
              <a:t>с</a:t>
            </a:r>
            <a:r>
              <a:rPr lang="ru-RU" sz="1700" dirty="0" smtClean="0">
                <a:latin typeface="Comic Sans MS" panose="030F0702030302020204" pitchFamily="66" charset="0"/>
              </a:rPr>
              <a:t>овершенствование диалогической и монологической речи детей;</a:t>
            </a:r>
          </a:p>
          <a:p>
            <a:r>
              <a:rPr lang="ru-RU" sz="1700" dirty="0">
                <a:latin typeface="Comic Sans MS" panose="030F0702030302020204" pitchFamily="66" charset="0"/>
              </a:rPr>
              <a:t>в</a:t>
            </a:r>
            <a:r>
              <a:rPr lang="ru-RU" sz="1700" dirty="0" smtClean="0">
                <a:latin typeface="Comic Sans MS" panose="030F0702030302020204" pitchFamily="66" charset="0"/>
              </a:rPr>
              <a:t>оспитание культуры общения;</a:t>
            </a:r>
          </a:p>
          <a:p>
            <a:r>
              <a:rPr lang="ru-RU" sz="1700" dirty="0">
                <a:latin typeface="Comic Sans MS" panose="030F0702030302020204" pitchFamily="66" charset="0"/>
              </a:rPr>
              <a:t>р</a:t>
            </a:r>
            <a:r>
              <a:rPr lang="ru-RU" sz="1700" dirty="0" smtClean="0">
                <a:latin typeface="Comic Sans MS" panose="030F0702030302020204" pitchFamily="66" charset="0"/>
              </a:rPr>
              <a:t>азвитие коммуникативно-речевых умений (умение вступить, поддержать и завершить общение).</a:t>
            </a:r>
          </a:p>
          <a:p>
            <a:pPr marL="0" indent="0" algn="ctr">
              <a:buNone/>
            </a:pPr>
            <a:r>
              <a:rPr lang="ru-RU" sz="1700" dirty="0" smtClean="0">
                <a:latin typeface="Comic Sans MS" panose="030F0702030302020204" pitchFamily="66" charset="0"/>
              </a:rPr>
              <a:t>   Это отрабатывается с помощью      пальчиковых игр с речевым сопровождением</a:t>
            </a:r>
          </a:p>
          <a:p>
            <a:endParaRPr lang="x-none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ABA235D-2039-5D49-CA96-7E251062309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2353" r="12353"/>
          <a:stretch/>
        </p:blipFill>
        <p:spPr/>
      </p:pic>
    </p:spTree>
    <p:extLst>
      <p:ext uri="{BB962C8B-B14F-4D97-AF65-F5344CB8AC3E}">
        <p14:creationId xmlns:p14="http://schemas.microsoft.com/office/powerpoint/2010/main" val="4138966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434978" y="968280"/>
            <a:ext cx="3933620" cy="734415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Предлагаемые детям задания и упражнения всегда:</a:t>
            </a:r>
            <a:endParaRPr lang="ru-RU" sz="1600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472B17D-82D8-90D2-D2FD-B6E7BECD08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392" y="2564904"/>
            <a:ext cx="4032448" cy="2592288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Comic Sans MS" panose="030F0702030302020204" pitchFamily="66" charset="0"/>
              </a:rPr>
              <a:t>Динамичные;</a:t>
            </a:r>
          </a:p>
          <a:p>
            <a:r>
              <a:rPr lang="ru-RU" sz="1800" dirty="0" smtClean="0">
                <a:latin typeface="Comic Sans MS" panose="030F0702030302020204" pitchFamily="66" charset="0"/>
              </a:rPr>
              <a:t>Индивидуальные или коллективные;</a:t>
            </a:r>
          </a:p>
          <a:p>
            <a:r>
              <a:rPr lang="ru-RU" sz="1800" dirty="0" smtClean="0">
                <a:latin typeface="Comic Sans MS" panose="030F0702030302020204" pitchFamily="66" charset="0"/>
              </a:rPr>
              <a:t>Разнообразные;</a:t>
            </a:r>
          </a:p>
          <a:p>
            <a:r>
              <a:rPr lang="ru-RU" sz="1800" dirty="0" smtClean="0">
                <a:latin typeface="Comic Sans MS" panose="030F0702030302020204" pitchFamily="66" charset="0"/>
              </a:rPr>
              <a:t>Творческие.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984769D-A10D-DC7C-9777-9353000A3E1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5838" b="5838"/>
          <a:stretch/>
        </p:blipFill>
        <p:spPr/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DBE29131-0256-478D-B4FF-734E0F94C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362969" y="968281"/>
            <a:ext cx="3933620" cy="734415"/>
          </a:xfrm>
        </p:spPr>
        <p:txBody>
          <a:bodyPr anchor="t">
            <a:noAutofit/>
          </a:bodyPr>
          <a:lstStyle/>
          <a:p>
            <a:r>
              <a:rPr lang="ru-RU" sz="1600" dirty="0" smtClean="0"/>
              <a:t>Всегда поддерживается стремление ребёнка проявить творческую инициативу при выполнении задания.</a:t>
            </a:r>
            <a:endParaRPr lang="en-US" sz="1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04B211D-6D49-993A-F654-B8E46F29CCA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5838" b="5838"/>
          <a:stretch/>
        </p:blipFill>
        <p:spPr/>
      </p:pic>
    </p:spTree>
    <p:extLst>
      <p:ext uri="{BB962C8B-B14F-4D97-AF65-F5344CB8AC3E}">
        <p14:creationId xmlns:p14="http://schemas.microsoft.com/office/powerpoint/2010/main" val="59582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F1632E5-D504-3002-F78A-EF5FCCFB6D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4383" b="24383"/>
          <a:stretch/>
        </p:blipFill>
        <p:spPr/>
      </p:pic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E8B89F5-C309-E9B9-6C9A-776715A62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9</a:t>
            </a:fld>
            <a:endParaRPr lang="en-US" noProof="0" dirty="0"/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1CA9FE35-CC8C-D86A-D550-6FBF4DE88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dirty="0" smtClean="0"/>
              <a:t>Одна из первостепенных задач, преследуемых мной – научить правильно держать карандаш.</a:t>
            </a:r>
            <a:endParaRPr lang="x-none" sz="1800"/>
          </a:p>
        </p:txBody>
      </p:sp>
    </p:spTree>
    <p:extLst>
      <p:ext uri="{BB962C8B-B14F-4D97-AF65-F5344CB8AC3E}">
        <p14:creationId xmlns:p14="http://schemas.microsoft.com/office/powerpoint/2010/main" val="21461980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tf66931380_win32_fixed" id="{C59A5AD7-EBEF-4561-BC60-0A23D3BA686D}" vid="{03644F61-548D-4A3E-96B4-34B0193B8AC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287</Words>
  <Application>Microsoft Office PowerPoint</Application>
  <PresentationFormat>Произвольный</PresentationFormat>
  <Paragraphs>61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Методическая находка  «Пальчиковый игротренинг» для детей среднего дошкольного возраста (4-5 лет) Развиваем пальчики-стимулируем речь</vt:lpstr>
      <vt:lpstr>Презентация PowerPoint</vt:lpstr>
      <vt:lpstr>Презентация PowerPoint</vt:lpstr>
      <vt:lpstr>Презентация PowerPoint</vt:lpstr>
      <vt:lpstr>Учитывая все аспекты развития речи в возрасте 4-5 лет и желание максимально задействовать эти составляющие и положительно повлиять на продуктивность моторной деятельности, мной была разработана следующая структура занятия:</vt:lpstr>
      <vt:lpstr>Практическая ценность данной разработки заключается в реализации задач, основанием для которых послужили ориентиры, разработанные для данного возраста:</vt:lpstr>
      <vt:lpstr>Предлагаемые детям задания и упражнения всегда:</vt:lpstr>
      <vt:lpstr>Всегда поддерживается стремление ребёнка проявить творческую инициативу при выполнении задания.</vt:lpstr>
      <vt:lpstr>Одна из первостепенных задач, преследуемых мной – научить правильно держать карандаш.</vt:lpstr>
      <vt:lpstr>Наши промежуточные результаты (за 3 месяца) БЫЛО  СТАЛО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Методическая находка  «Пальчиковый игротренинг» для детей среднего дошкольного возраста (4-5 лет) Развиваем пальчики-стимулируем речь</dc:title>
  <cp:lastModifiedBy>Alina</cp:lastModifiedBy>
  <cp:revision>10</cp:revision>
  <dcterms:modified xsi:type="dcterms:W3CDTF">2023-12-11T18:35:53Z</dcterms:modified>
</cp:coreProperties>
</file>