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58" r:id="rId3"/>
  </p:sldMasterIdLst>
  <p:notesMasterIdLst>
    <p:notesMasterId r:id="rId5"/>
  </p:notesMasterIdLst>
  <p:sldIdLst>
    <p:sldId id="267" r:id="rId4"/>
    <p:sldId id="272" r:id="rId6"/>
    <p:sldId id="273" r:id="rId7"/>
    <p:sldId id="293" r:id="rId8"/>
    <p:sldId id="287" r:id="rId9"/>
    <p:sldId id="277" r:id="rId10"/>
    <p:sldId id="280" r:id="rId11"/>
    <p:sldId id="279" r:id="rId12"/>
    <p:sldId id="281" r:id="rId13"/>
    <p:sldId id="286" r:id="rId14"/>
  </p:sldIdLst>
  <p:sldSz cx="14630400" cy="8229600"/>
  <p:notesSz cx="8229600" cy="14630400"/>
  <p:embeddedFontLst>
    <p:embeddedFont>
      <p:font typeface="Calibri" panose="020F0502020204030204" charset="0"/>
      <p:regular r:id="rId18"/>
      <p:bold r:id="rId19"/>
      <p:italic r:id="rId20"/>
      <p:boldItalic r:id="rId21"/>
    </p:embeddedFont>
    <p:embeddedFont>
      <p:font typeface="Calibri Light" panose="020F0302020204030204" charset="0"/>
      <p:regular r:id="rId22"/>
      <p:italic r:id="rId23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72" d="100"/>
          <a:sy n="72" d="100"/>
        </p:scale>
        <p:origin x="523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3" Type="http://schemas.openxmlformats.org/officeDocument/2006/relationships/font" Target="fonts/font6.fntdata"/><Relationship Id="rId22" Type="http://schemas.openxmlformats.org/officeDocument/2006/relationships/font" Target="fonts/font5.fntdata"/><Relationship Id="rId21" Type="http://schemas.openxmlformats.org/officeDocument/2006/relationships/font" Target="fonts/font4.fntdata"/><Relationship Id="rId20" Type="http://schemas.openxmlformats.org/officeDocument/2006/relationships/font" Target="fonts/font3.fntdata"/><Relationship Id="rId2" Type="http://schemas.openxmlformats.org/officeDocument/2006/relationships/theme" Target="theme/theme1.xml"/><Relationship Id="rId19" Type="http://schemas.openxmlformats.org/officeDocument/2006/relationships/font" Target="fonts/font2.fntdata"/><Relationship Id="rId18" Type="http://schemas.openxmlformats.org/officeDocument/2006/relationships/font" Target="fonts/font1.fntdata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835200" y="432000"/>
            <a:ext cx="12960000" cy="864000"/>
          </a:xfrm>
        </p:spPr>
        <p:txBody>
          <a:bodyPr wrap="square" lIns="0" tIns="0" rIns="0" bIns="0">
            <a:normAutofit/>
          </a:bodyPr>
          <a:lstStyle>
            <a:lvl1pPr algn="l" fontAlgn="base">
              <a:defRPr sz="384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734400" y="7577280"/>
            <a:ext cx="3240000" cy="380160"/>
          </a:xfrm>
        </p:spPr>
        <p:txBody>
          <a:bodyPr wrap="square">
            <a:normAutofit/>
          </a:bodyPr>
          <a:lstStyle/>
          <a:p>
            <a:r>
              <a:rPr lang="en-US"/>
              <a:t>Date Area</a:t>
            </a:r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939200" y="7577280"/>
            <a:ext cx="4752000" cy="38016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10653120" y="7577280"/>
            <a:ext cx="3240000" cy="380160"/>
          </a:xfrm>
        </p:spPr>
        <p:txBody>
          <a:bodyPr wrap="square">
            <a:normAutofit/>
          </a:bodyPr>
          <a:lstStyle/>
          <a:p>
            <a:fld id="{49AE70B2-8BF9-45C0-BB95-33D1B9D3A854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1" Type="http://schemas.openxmlformats.org/officeDocument/2006/relationships/theme" Target="../theme/theme2.xml"/><Relationship Id="rId10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1.xml"/><Relationship Id="rId3" Type="http://schemas.openxmlformats.org/officeDocument/2006/relationships/image" Target="../media/image2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9.xml"/><Relationship Id="rId3" Type="http://schemas.openxmlformats.org/officeDocument/2006/relationships/image" Target="../media/image11.png"/><Relationship Id="rId2" Type="http://schemas.microsoft.com/office/2007/relationships/media" Target="../media/media5.mp4"/><Relationship Id="rId1" Type="http://schemas.openxmlformats.org/officeDocument/2006/relationships/video" Target="../media/media5.mp4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1.xml"/><Relationship Id="rId3" Type="http://schemas.openxmlformats.org/officeDocument/2006/relationships/image" Target="../media/image6.png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1.xml"/><Relationship Id="rId4" Type="http://schemas.openxmlformats.org/officeDocument/2006/relationships/image" Target="../media/image8.png"/><Relationship Id="rId3" Type="http://schemas.microsoft.com/office/2007/relationships/media" Target="../media/media4.mp3"/><Relationship Id="rId2" Type="http://schemas.openxmlformats.org/officeDocument/2006/relationships/audio" Target="../media/media4.mp3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93790" y="2365534"/>
            <a:ext cx="7556421" cy="141755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endParaRPr lang="en-US" sz="4450" dirty="0"/>
          </a:p>
        </p:txBody>
      </p:sp>
      <p:sp>
        <p:nvSpPr>
          <p:cNvPr id="7" name="Text 4"/>
          <p:cNvSpPr/>
          <p:nvPr/>
        </p:nvSpPr>
        <p:spPr>
          <a:xfrm>
            <a:off x="1270040" y="5467112"/>
            <a:ext cx="3251359" cy="39683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endParaRPr lang="en-US" sz="2200" dirty="0"/>
          </a:p>
        </p:txBody>
      </p:sp>
      <p:pic>
        <p:nvPicPr>
          <p:cNvPr id="2" name="Кухарук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48167" y="308343"/>
            <a:ext cx="13550605" cy="76222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Г Бенке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46190" y="820943"/>
            <a:ext cx="12078653" cy="7087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ru-RU" sz="4000" b="1" dirty="0">
                <a:solidFill>
                  <a:srgbClr val="233939"/>
                </a:solidFill>
                <a:ea typeface="Syne Bold" pitchFamily="34" charset="-122"/>
                <a:cs typeface="Syne Bold" pitchFamily="34" charset="-120"/>
              </a:rPr>
              <a:t>2025 год - Год исторического наследия</a:t>
            </a:r>
            <a:endParaRPr lang="ru-RU" sz="4000" b="1" dirty="0">
              <a:solidFill>
                <a:srgbClr val="233939"/>
              </a:solidFill>
              <a:ea typeface="Syne Bold" pitchFamily="34" charset="-122"/>
              <a:cs typeface="Syne Bold" pitchFamily="34" charset="-120"/>
            </a:endParaRPr>
          </a:p>
          <a:p>
            <a:pPr>
              <a:lnSpc>
                <a:spcPts val="5550"/>
              </a:lnSpc>
            </a:pPr>
            <a:endParaRPr lang="en-US" sz="4000" dirty="0"/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13940" y="1972310"/>
            <a:ext cx="10003155" cy="571627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914400" y="724671"/>
            <a:ext cx="13035677" cy="212633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spcAft>
                <a:spcPct val="0"/>
              </a:spcAft>
            </a:pPr>
            <a:r>
              <a:rPr lang="ru-RU" sz="4000" b="1" dirty="0"/>
              <a:t>Историческое наследие</a:t>
            </a:r>
            <a:r>
              <a:rPr lang="en-US" sz="4000" dirty="0"/>
              <a:t> </a:t>
            </a:r>
            <a:r>
              <a:rPr lang="ru-RU" sz="4000" dirty="0"/>
              <a:t>- </a:t>
            </a:r>
            <a:endParaRPr lang="ru-RU" sz="4000" dirty="0"/>
          </a:p>
          <a:p>
            <a:pPr algn="ctr">
              <a:spcAft>
                <a:spcPct val="0"/>
              </a:spcAft>
            </a:pPr>
            <a:r>
              <a:rPr lang="ru-RU" sz="4000" dirty="0"/>
              <a:t>это</a:t>
            </a:r>
            <a:r>
              <a:rPr lang="en-US" sz="4000" dirty="0"/>
              <a:t> </a:t>
            </a:r>
            <a:r>
              <a:rPr lang="ru-RU" sz="4000" dirty="0"/>
              <a:t>материальные и духовные ценности, </a:t>
            </a:r>
            <a:endParaRPr lang="ru-RU" sz="4000" dirty="0"/>
          </a:p>
          <a:p>
            <a:pPr algn="ctr">
              <a:spcAft>
                <a:spcPct val="0"/>
              </a:spcAft>
            </a:pPr>
            <a:r>
              <a:rPr lang="ru-RU" sz="4000" dirty="0"/>
              <a:t>созданные в прошлом </a:t>
            </a:r>
            <a:endParaRPr lang="ru-RU" sz="4000" dirty="0"/>
          </a:p>
          <a:p>
            <a:pPr algn="ctr">
              <a:spcAft>
                <a:spcPct val="0"/>
              </a:spcAft>
            </a:pPr>
            <a:r>
              <a:rPr lang="ru-RU" sz="4000" dirty="0"/>
              <a:t>и имеющие большую культурную и историческую ценность.</a:t>
            </a:r>
            <a:endParaRPr lang="en-US" altLang="zh-CN" sz="4000" dirty="0"/>
          </a:p>
        </p:txBody>
      </p:sp>
      <p:sp>
        <p:nvSpPr>
          <p:cNvPr id="4" name="Shape 1"/>
          <p:cNvSpPr/>
          <p:nvPr/>
        </p:nvSpPr>
        <p:spPr>
          <a:xfrm>
            <a:off x="1123399" y="3904958"/>
            <a:ext cx="396835" cy="396835"/>
          </a:xfrm>
          <a:prstGeom prst="roundRect">
            <a:avLst>
              <a:gd name="adj" fmla="val 24007"/>
            </a:avLst>
          </a:prstGeom>
          <a:solidFill>
            <a:srgbClr val="DDEEE6"/>
          </a:solidFill>
          <a:ln w="7620">
            <a:solidFill>
              <a:srgbClr val="C3D4CC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2129821" y="3936781"/>
            <a:ext cx="2835235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Архитектура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5627433" y="3928208"/>
            <a:ext cx="4733979" cy="725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Старинные здания, монументы, </a:t>
            </a:r>
            <a:r>
              <a:rPr lang="en-US" sz="1750" dirty="0" err="1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крепости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1123398" y="5040451"/>
            <a:ext cx="396835" cy="396835"/>
          </a:xfrm>
          <a:prstGeom prst="roundRect">
            <a:avLst>
              <a:gd name="adj" fmla="val 24007"/>
            </a:avLst>
          </a:prstGeom>
          <a:solidFill>
            <a:srgbClr val="DDEEE6"/>
          </a:solidFill>
          <a:ln w="7620">
            <a:solidFill>
              <a:srgbClr val="C3D4CC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2097923" y="5061704"/>
            <a:ext cx="2835235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Предметы быта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5627433" y="5106244"/>
            <a:ext cx="6179344" cy="725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Старые книги, одежда, инструменты, </a:t>
            </a:r>
            <a:r>
              <a:rPr lang="en-US" sz="1750" dirty="0" err="1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посуда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1123399" y="6268109"/>
            <a:ext cx="396835" cy="396835"/>
          </a:xfrm>
          <a:prstGeom prst="roundRect">
            <a:avLst>
              <a:gd name="adj" fmla="val 24007"/>
            </a:avLst>
          </a:prstGeom>
          <a:solidFill>
            <a:srgbClr val="DDEEE6"/>
          </a:solidFill>
          <a:ln w="7620">
            <a:solidFill>
              <a:srgbClr val="C3D4CC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2097922" y="6310614"/>
            <a:ext cx="2835235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Традиции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5627433" y="6268109"/>
            <a:ext cx="6932771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Праздники, обряды, обычаи, песни, </a:t>
            </a:r>
            <a:r>
              <a:rPr lang="en-US" sz="1750" dirty="0" err="1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танцы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46190" y="820943"/>
            <a:ext cx="12078653" cy="7087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endParaRPr lang="en-US" sz="4000" dirty="0"/>
          </a:p>
        </p:txBody>
      </p:sp>
      <p:pic>
        <p:nvPicPr>
          <p:cNvPr id="4" name="Изображение 3" descr="Дни воинской славы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8330" y="-86995"/>
            <a:ext cx="10873740" cy="815530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46190" y="820943"/>
            <a:ext cx="12078653" cy="7087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>
              <a:lnSpc>
                <a:spcPts val="5550"/>
              </a:lnSpc>
            </a:pPr>
            <a:endParaRPr lang="en-US" sz="4000" dirty="0"/>
          </a:p>
        </p:txBody>
      </p:sp>
      <p:pic>
        <p:nvPicPr>
          <p:cNvPr id="4" name="Блокадный Дневник Тани Савичевой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70510" y="137795"/>
            <a:ext cx="14089380" cy="79114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Таня Савичева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3200400" y="0"/>
            <a:ext cx="8229600" cy="822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19717" y="1205568"/>
            <a:ext cx="10349045" cy="5818463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1201372" y="466553"/>
            <a:ext cx="12078653" cy="7087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ru-RU" sz="4000" b="1" dirty="0">
                <a:solidFill>
                  <a:srgbClr val="233939"/>
                </a:solidFill>
                <a:ea typeface="Syne Bold" pitchFamily="34" charset="-122"/>
                <a:cs typeface="Syne Bold" pitchFamily="34" charset="-120"/>
              </a:rPr>
              <a:t>Дмитрий Дмитриевич Шостакович</a:t>
            </a:r>
            <a:endParaRPr lang="ru-RU" sz="4000" b="1" dirty="0">
              <a:solidFill>
                <a:srgbClr val="233939"/>
              </a:solidFill>
              <a:ea typeface="Syne Bold" pitchFamily="34" charset="-122"/>
              <a:cs typeface="Syne Bold" pitchFamily="34" charset="-120"/>
            </a:endParaRPr>
          </a:p>
          <a:p>
            <a:pPr>
              <a:lnSpc>
                <a:spcPts val="5550"/>
              </a:lnSpc>
            </a:pPr>
            <a:endParaRPr lang="en-US" sz="4000" dirty="0"/>
          </a:p>
        </p:txBody>
      </p:sp>
      <p:pic>
        <p:nvPicPr>
          <p:cNvPr id="7" name="SHostakovich_simfoniya_7_-_Blokadnyjj_Leningrad_68013561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97016" y="702403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Блокадная ласточка"/>
          <p:cNvPicPr>
            <a:picLocks noChangeAspect="1"/>
          </p:cNvPicPr>
          <p:nvPr/>
        </p:nvPicPr>
        <p:blipFill rotWithShape="1">
          <a:blip r:embed="rId1"/>
          <a:srcRect l="19091" r="19195"/>
          <a:stretch>
            <a:fillRect/>
          </a:stretch>
        </p:blipFill>
        <p:spPr>
          <a:xfrm>
            <a:off x="2977116" y="225676"/>
            <a:ext cx="7719237" cy="77782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Блокадный светлячок 2"/>
          <p:cNvPicPr>
            <a:picLocks noChangeAspect="1"/>
          </p:cNvPicPr>
          <p:nvPr/>
        </p:nvPicPr>
        <p:blipFill rotWithShape="1">
          <a:blip r:embed="rId1"/>
          <a:srcRect l="26775" t="18978" r="22698" b="19662"/>
          <a:stretch>
            <a:fillRect/>
          </a:stretch>
        </p:blipFill>
        <p:spPr>
          <a:xfrm>
            <a:off x="4248932" y="2295998"/>
            <a:ext cx="5879806" cy="5167424"/>
          </a:xfrm>
          <a:prstGeom prst="rect">
            <a:avLst/>
          </a:prstGeom>
        </p:spPr>
      </p:pic>
      <p:sp>
        <p:nvSpPr>
          <p:cNvPr id="2" name="Text 0"/>
          <p:cNvSpPr/>
          <p:nvPr/>
        </p:nvSpPr>
        <p:spPr>
          <a:xfrm>
            <a:off x="797361" y="724671"/>
            <a:ext cx="13035677" cy="212633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spcAft>
                <a:spcPct val="0"/>
              </a:spcAft>
            </a:pPr>
            <a:r>
              <a:rPr lang="ru-RU" sz="4000" b="1" dirty="0"/>
              <a:t>Блокадный светлячок</a:t>
            </a:r>
            <a:endParaRPr lang="ru-RU" sz="4000" dirty="0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369</Words>
  <Application>WPS Presentation</Application>
  <PresentationFormat>Произвольный</PresentationFormat>
  <Paragraphs>25</Paragraphs>
  <Slides>10</Slides>
  <Notes>4</Notes>
  <HiddenSlides>0</HiddenSlides>
  <MMClips>4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10</vt:i4>
      </vt:variant>
    </vt:vector>
  </HeadingPairs>
  <TitlesOfParts>
    <vt:vector size="28" baseType="lpstr">
      <vt:lpstr>Arial</vt:lpstr>
      <vt:lpstr>SimSun</vt:lpstr>
      <vt:lpstr>Wingdings</vt:lpstr>
      <vt:lpstr>Syne Bold</vt:lpstr>
      <vt:lpstr>Syne Bold</vt:lpstr>
      <vt:lpstr>Syne Bold</vt:lpstr>
      <vt:lpstr>Segoe Print</vt:lpstr>
      <vt:lpstr>Overpass Light</vt:lpstr>
      <vt:lpstr>Overpass Light</vt:lpstr>
      <vt:lpstr>Overpass Light</vt:lpstr>
      <vt:lpstr>Calibri</vt:lpstr>
      <vt:lpstr>Microsoft YaHei</vt:lpstr>
      <vt:lpstr>Arial Unicode MS</vt:lpstr>
      <vt:lpstr>MingLiU-ExtB</vt:lpstr>
      <vt:lpstr>Calibri Light</vt:lpstr>
      <vt:lpstr>等线</vt:lpstr>
      <vt:lpstr>Office Theme</vt:lpstr>
      <vt:lpstr>1_Office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PptxGenJS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creator>PptxGenJS</dc:creator>
  <dc:subject>PptxGenJS Presentation</dc:subject>
  <cp:lastModifiedBy>Динара Мухитова</cp:lastModifiedBy>
  <cp:revision>17</cp:revision>
  <dcterms:created xsi:type="dcterms:W3CDTF">2025-01-26T09:52:00Z</dcterms:created>
  <dcterms:modified xsi:type="dcterms:W3CDTF">2025-01-27T19:18:35Z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DDBA98E258F641A7AB46873671F2D0F5_13</vt:lpwstr>
  </property>
  <property fmtid="{D5CDD505-2E9C-101B-9397-08002B2CF9AE}" pid="3" name="KSOProductBuildVer">
    <vt:lpwstr>1049-12.2.0.19805</vt:lpwstr>
  </property>
</Properties>
</file>