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1" r:id="rId3"/>
    <p:sldId id="273" r:id="rId4"/>
    <p:sldId id="260" r:id="rId5"/>
    <p:sldId id="257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4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46" autoAdjust="0"/>
    <p:restoredTop sz="75429" autoAdjust="0"/>
  </p:normalViewPr>
  <p:slideViewPr>
    <p:cSldViewPr>
      <p:cViewPr varScale="1">
        <p:scale>
          <a:sx n="52" d="100"/>
          <a:sy n="52" d="100"/>
        </p:scale>
        <p:origin x="-3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B20E1-E4FF-4CEC-93F2-083321AA2CD3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08749-99B8-420D-ABA3-AA443E797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963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08749-99B8-420D-ABA3-AA443E797DF2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orldteacher.ru/1575-338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280920" cy="129614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dirty="0" err="1" smtClean="0">
                <a:solidFill>
                  <a:srgbClr val="FFFF00"/>
                </a:solidFill>
              </a:rPr>
              <a:t>Здоровьесберегающие</a:t>
            </a:r>
            <a:r>
              <a:rPr lang="ru-RU" sz="2800" dirty="0" smtClean="0">
                <a:solidFill>
                  <a:srgbClr val="FFFF00"/>
                </a:solidFill>
              </a:rPr>
              <a:t> технологии в школе.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Методическая </a:t>
            </a:r>
            <a:r>
              <a:rPr lang="ru-RU" sz="2800" dirty="0" smtClean="0">
                <a:solidFill>
                  <a:srgbClr val="FFFF00"/>
                </a:solidFill>
              </a:rPr>
              <a:t>разработка спортивного </a:t>
            </a:r>
            <a:r>
              <a:rPr lang="ru-RU" sz="2800" dirty="0" smtClean="0">
                <a:solidFill>
                  <a:srgbClr val="FFFF00"/>
                </a:solidFill>
              </a:rPr>
              <a:t>праздника 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8 марта.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2924945"/>
            <a:ext cx="4608512" cy="230425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Автор проекта:</a:t>
            </a:r>
          </a:p>
          <a:p>
            <a:r>
              <a:rPr lang="ru-RU" dirty="0" err="1" smtClean="0">
                <a:solidFill>
                  <a:srgbClr val="00B050"/>
                </a:solidFill>
              </a:rPr>
              <a:t>Косиченкова</a:t>
            </a:r>
            <a:r>
              <a:rPr lang="ru-RU" dirty="0" smtClean="0">
                <a:solidFill>
                  <a:srgbClr val="00B050"/>
                </a:solidFill>
              </a:rPr>
              <a:t> Светлана Александровна,</a:t>
            </a:r>
          </a:p>
          <a:p>
            <a:r>
              <a:rPr lang="ru-RU" dirty="0">
                <a:solidFill>
                  <a:srgbClr val="00B050"/>
                </a:solidFill>
              </a:rPr>
              <a:t>у</a:t>
            </a:r>
            <a:r>
              <a:rPr lang="ru-RU" dirty="0" smtClean="0">
                <a:solidFill>
                  <a:srgbClr val="00B050"/>
                </a:solidFill>
              </a:rPr>
              <a:t>читель физической культуры, 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г. </a:t>
            </a:r>
            <a:r>
              <a:rPr lang="ru-RU" dirty="0" smtClean="0">
                <a:solidFill>
                  <a:srgbClr val="00B050"/>
                </a:solidFill>
              </a:rPr>
              <a:t>Москва</a:t>
            </a:r>
            <a:endParaRPr lang="ru-RU" dirty="0" smtClean="0">
              <a:solidFill>
                <a:srgbClr val="00B050"/>
              </a:solidFill>
            </a:endParaRPr>
          </a:p>
          <a:p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https://im1-tub-ru.yandex.net/i?id=ae300e92c89cbbb47e950e450f1df9ad-l&amp;n=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813175" cy="4822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7854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16832"/>
            <a:ext cx="8496944" cy="494116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1400" dirty="0" smtClean="0"/>
              <a:t>Хорошее </a:t>
            </a:r>
            <a:r>
              <a:rPr lang="ru-RU" sz="1400" dirty="0"/>
              <a:t>физическое развитие и полноценное здоровье школьников возможны при сохранении правильной осанки, что обеспечивает благоприятное протекание физиологических процессов в организме</a:t>
            </a:r>
            <a:r>
              <a:rPr lang="ru-RU" sz="1400" dirty="0" smtClean="0"/>
              <a:t>.</a:t>
            </a:r>
          </a:p>
          <a:p>
            <a:pPr marL="0" indent="0">
              <a:buNone/>
            </a:pPr>
            <a:r>
              <a:rPr lang="ru-RU" sz="1400" dirty="0"/>
              <a:t/>
            </a:r>
            <a:br>
              <a:rPr lang="ru-RU" sz="1400" dirty="0"/>
            </a:br>
            <a:r>
              <a:rPr lang="ru-RU" sz="1400" i="1" dirty="0"/>
              <a:t>Правильная осанка – это слегка опущенные плечи, отведенные назад, держащаяся прямо голова, подтянутый живот, выпрямленные колени, немного выступающая грудь</a:t>
            </a:r>
            <a:r>
              <a:rPr lang="ru-RU" sz="1400" i="1" dirty="0" smtClean="0"/>
              <a:t>.</a:t>
            </a:r>
          </a:p>
          <a:p>
            <a:pPr marL="0" indent="0">
              <a:buNone/>
            </a:pPr>
            <a:r>
              <a:rPr lang="ru-RU" sz="1400" i="1" dirty="0" smtClean="0"/>
              <a:t> </a:t>
            </a:r>
            <a:r>
              <a:rPr lang="ru-RU" sz="1400" i="1" dirty="0"/>
              <a:t>Нарушения правильной осанки – это результат изменения формы позвоночника: круглая, сутулая спина, выгнутая спина, сколиоз</a:t>
            </a:r>
            <a:r>
              <a:rPr lang="ru-RU" sz="1400" i="1" dirty="0" smtClean="0"/>
              <a:t>.</a:t>
            </a:r>
          </a:p>
          <a:p>
            <a:pPr marL="0" indent="0">
              <a:buNone/>
            </a:pPr>
            <a:r>
              <a:rPr lang="ru-RU" sz="1400" i="1" dirty="0" smtClean="0"/>
              <a:t> Осанка </a:t>
            </a:r>
            <a:r>
              <a:rPr lang="ru-RU" sz="1400" i="1" dirty="0"/>
              <a:t>не бывает врожденной. Она формируется в процессе роста, развития ребенка, учебы, трудовой деятельности и занятий физическими упражнениями. Нарушения осанки возникают под влиянием самых разнообразных причин. </a:t>
            </a:r>
            <a:endParaRPr lang="ru-RU" sz="1400" i="1" dirty="0" smtClean="0"/>
          </a:p>
          <a:p>
            <a:endParaRPr lang="ru-RU" sz="1400" i="1" dirty="0"/>
          </a:p>
          <a:p>
            <a:pPr marL="0" indent="0">
              <a:buNone/>
            </a:pPr>
            <a:r>
              <a:rPr lang="ru-RU" sz="1400" i="1" dirty="0" smtClean="0"/>
              <a:t>                            Задание: эстафета с книгой.</a:t>
            </a:r>
          </a:p>
          <a:p>
            <a:r>
              <a:rPr lang="ru-RU" sz="1400" i="1" dirty="0" smtClean="0"/>
              <a:t>Перенеси книгу на голове без помощи рук! </a:t>
            </a:r>
          </a:p>
          <a:p>
            <a:endParaRPr lang="ru-RU" sz="14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632848" cy="620688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i="1" dirty="0"/>
              <a:t>.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2000" i="1" dirty="0" smtClean="0"/>
              <a:t>Осанка </a:t>
            </a:r>
            <a:r>
              <a:rPr lang="ru-RU" sz="2000" i="1" dirty="0"/>
              <a:t>– привычная поза непринужденного стоящего человека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3 конкурс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62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600200"/>
            <a:ext cx="8517765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«  Мой любимый вид спорта» .</a:t>
            </a:r>
          </a:p>
          <a:p>
            <a:pPr marL="0" indent="0">
              <a:buNone/>
            </a:pPr>
            <a:endParaRPr lang="ru-RU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Задача каждой команды без слов продемонстрировать  с помощью движений  и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предметов под заданную музыку любой   вид спорта или придумать свой!</a:t>
            </a:r>
          </a:p>
          <a:p>
            <a:endParaRPr lang="ru-RU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Поощрительные баллы: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много  разнообразных  движений ,  креативность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и соответствие музыке.</a:t>
            </a:r>
            <a:endParaRPr lang="ru-RU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1" y="274638"/>
            <a:ext cx="6563204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4 конкурс «Чудеса»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4" name="Picture 2" descr="http://xn--b1algoccq.xn--p1ai/%D0%BA%D0%B0%D1%80%D1%82%D0%B8%D0%BD%D0%BA%D0%B0/%D0%B1%D0%BE%D0%BB%D1%8C%D1%88%D0%B0%D1%8F/a55ced22091c78525109dc04b71e858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96953"/>
            <a:ext cx="317882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091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tafor.ru/i/a/social-style01/016/451/164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836712"/>
            <a:ext cx="514806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000" y="2564904"/>
            <a:ext cx="6733256" cy="4032448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Вся команда письменно отвечает на 10 вопросов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1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по очереди каждая девочка подбегает  к скамейке на которой лежит  кроссворд и записывает ответ в любой последовательности, на выполнение задания  даётся 4 минуты. Побеждает команда, набравшая наибольшее количество правильных ответов. Вопросы конкурса:</a:t>
            </a:r>
          </a:p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1 . Накладывают на рану, стерильный … (бинт)</a:t>
            </a:r>
          </a:p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2. Пониженная двигательная активность? (гиподинамия)</a:t>
            </a:r>
          </a:p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3. В древности этот орган называли «око»-( глаз)</a:t>
            </a:r>
          </a:p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4. Врач, лечащий животных  ( ветеринар)</a:t>
            </a:r>
          </a:p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5. Средство укрепления здоровья ( физкультура)</a:t>
            </a:r>
          </a:p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6. Жидкость красного цвета, циркулирующая по организму (кровь)</a:t>
            </a:r>
          </a:p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7. Что прикладывают к месту ушиба ( лёд).</a:t>
            </a:r>
          </a:p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8. Что надо чистить по утрам и вечерам? ( зубы)</a:t>
            </a:r>
          </a:p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9. Микроб, несущий заболевание? ( вирус)</a:t>
            </a:r>
          </a:p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10.  Способ похудеть (диета)</a:t>
            </a:r>
          </a:p>
          <a:p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4624"/>
            <a:ext cx="7920880" cy="129614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5 конкурс  « медицина»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известный поэт 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18 века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ru-RU" sz="2400" dirty="0" smtClean="0">
                <a:solidFill>
                  <a:srgbClr val="FF0000"/>
                </a:solidFill>
              </a:rPr>
              <a:t>афоризмы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про физкультуру  и медицину</a:t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66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8686800" cy="594928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1. 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В корзину мяч забить мечтаем, Но соперник нам мешает.</a:t>
            </a:r>
            <a:b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Мяч ведут рукой об пол  В игре известной ____________.</a:t>
            </a:r>
          </a:p>
          <a:p>
            <a:endParaRPr lang="ru-RU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2. 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Под стеклом сижу, Во все стороны гляжу ,В лес со мною заберёшься – В пути не собьёшься.</a:t>
            </a:r>
          </a:p>
          <a:p>
            <a:endParaRPr lang="ru-RU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3. 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Это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что за молодец? В бассейне плавает ____________.</a:t>
            </a: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4. 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Тучек нет на горизонте, Но раскрылся в небе зонтик. Через несколько минут  Опустился __</a:t>
            </a: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_______________.</a:t>
            </a:r>
          </a:p>
          <a:p>
            <a:endParaRPr lang="ru-RU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5. 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От ворот до ворот Бойко бегает народ. На воротах этих Рыбацкие сети.  </a:t>
            </a:r>
          </a:p>
          <a:p>
            <a:endParaRPr lang="ru-RU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6. 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Не пойму, ребята, кто вы? Птицеловы? Рыболовы? Что за невод во дворе?- Не мешал бы ты игре. Ты бы лучше отошёл, Мы играем в _______________.</a:t>
            </a:r>
          </a:p>
          <a:p>
            <a:endParaRPr lang="ru-RU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7.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  В соревнованиях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</a:rPr>
              <a:t>участвоватьКаждый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 рад. И ждут команды от судьи :«На ________________ ».</a:t>
            </a:r>
          </a:p>
          <a:p>
            <a:endParaRPr lang="ru-RU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8. 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Куда Ваня, туда мы. Мы забава в дни зимы. И отлично нынче мы К башмакам привинчены.</a:t>
            </a:r>
          </a:p>
          <a:p>
            <a:endParaRPr lang="ru-RU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9. 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Он не игрок, но спорить С ним нельзя! Свистит всех громче кто?</a:t>
            </a:r>
          </a:p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10. 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Кушай морковку, салат, Апельсины …..Спортсмену для силы нужны</a:t>
            </a:r>
            <a:b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_______________________.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5904656" cy="63408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Задания болельщикам -помощь команде! Победил в загадках ,</a:t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>принёс своей команде 3 балла!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70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712968" cy="623731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1100" b="1" dirty="0">
                <a:solidFill>
                  <a:srgbClr val="FF0000"/>
                </a:solidFill>
              </a:rPr>
              <a:t>1.</a:t>
            </a:r>
            <a:r>
              <a:rPr lang="ru-RU" sz="1100" dirty="0">
                <a:solidFill>
                  <a:srgbClr val="FF0000"/>
                </a:solidFill>
              </a:rPr>
              <a:t> Чтобы бегать очень быстро,</a:t>
            </a:r>
            <a:br>
              <a:rPr lang="ru-RU" sz="1100" dirty="0">
                <a:solidFill>
                  <a:srgbClr val="FF0000"/>
                </a:solidFill>
              </a:rPr>
            </a:br>
            <a:r>
              <a:rPr lang="ru-RU" sz="1100" dirty="0">
                <a:solidFill>
                  <a:srgbClr val="FF0000"/>
                </a:solidFill>
              </a:rPr>
              <a:t>Планку брать всё время «чисто»,</a:t>
            </a:r>
            <a:br>
              <a:rPr lang="ru-RU" sz="1100" dirty="0">
                <a:solidFill>
                  <a:srgbClr val="FF0000"/>
                </a:solidFill>
              </a:rPr>
            </a:br>
            <a:r>
              <a:rPr lang="ru-RU" sz="1100" dirty="0">
                <a:solidFill>
                  <a:srgbClr val="FF0000"/>
                </a:solidFill>
              </a:rPr>
              <a:t>Мячик дальше всех метать</a:t>
            </a:r>
            <a:br>
              <a:rPr lang="ru-RU" sz="1100" dirty="0">
                <a:solidFill>
                  <a:srgbClr val="FF0000"/>
                </a:solidFill>
              </a:rPr>
            </a:br>
            <a:r>
              <a:rPr lang="ru-RU" sz="1100" dirty="0">
                <a:solidFill>
                  <a:srgbClr val="FF0000"/>
                </a:solidFill>
              </a:rPr>
              <a:t>И, конечно, первым стать,</a:t>
            </a:r>
            <a:br>
              <a:rPr lang="ru-RU" sz="1100" dirty="0">
                <a:solidFill>
                  <a:srgbClr val="FF0000"/>
                </a:solidFill>
              </a:rPr>
            </a:br>
            <a:r>
              <a:rPr lang="ru-RU" sz="1100" dirty="0">
                <a:solidFill>
                  <a:srgbClr val="FF0000"/>
                </a:solidFill>
              </a:rPr>
              <a:t>Каждый день с друзьями он</a:t>
            </a:r>
            <a:br>
              <a:rPr lang="ru-RU" sz="1100" dirty="0">
                <a:solidFill>
                  <a:srgbClr val="FF0000"/>
                </a:solidFill>
              </a:rPr>
            </a:br>
            <a:r>
              <a:rPr lang="ru-RU" sz="1100" dirty="0">
                <a:solidFill>
                  <a:srgbClr val="FF0000"/>
                </a:solidFill>
              </a:rPr>
              <a:t>Приходил на _______________</a:t>
            </a:r>
            <a:br>
              <a:rPr lang="ru-RU" sz="1100" dirty="0">
                <a:solidFill>
                  <a:srgbClr val="FF0000"/>
                </a:solidFill>
              </a:rPr>
            </a:br>
            <a:endParaRPr lang="ru-RU" sz="1100" dirty="0">
              <a:solidFill>
                <a:srgbClr val="FF0000"/>
              </a:solidFill>
            </a:endParaRPr>
          </a:p>
          <a:p>
            <a:r>
              <a:rPr lang="ru-RU" sz="1100" b="1" dirty="0">
                <a:solidFill>
                  <a:srgbClr val="FF0000"/>
                </a:solidFill>
              </a:rPr>
              <a:t>2.</a:t>
            </a:r>
            <a:r>
              <a:rPr lang="ru-RU" sz="1100" dirty="0">
                <a:solidFill>
                  <a:srgbClr val="FF0000"/>
                </a:solidFill>
              </a:rPr>
              <a:t> Он с тобою и со мною</a:t>
            </a:r>
            <a:br>
              <a:rPr lang="ru-RU" sz="1100" dirty="0">
                <a:solidFill>
                  <a:srgbClr val="FF0000"/>
                </a:solidFill>
              </a:rPr>
            </a:br>
            <a:r>
              <a:rPr lang="ru-RU" sz="1100" dirty="0">
                <a:solidFill>
                  <a:srgbClr val="FF0000"/>
                </a:solidFill>
              </a:rPr>
              <a:t>Шёл лесными стёжками.</a:t>
            </a:r>
            <a:br>
              <a:rPr lang="ru-RU" sz="1100" dirty="0">
                <a:solidFill>
                  <a:srgbClr val="FF0000"/>
                </a:solidFill>
              </a:rPr>
            </a:br>
            <a:r>
              <a:rPr lang="ru-RU" sz="1100" dirty="0">
                <a:solidFill>
                  <a:srgbClr val="FF0000"/>
                </a:solidFill>
              </a:rPr>
              <a:t>Друг походный за спиной</a:t>
            </a:r>
            <a:br>
              <a:rPr lang="ru-RU" sz="1100" dirty="0">
                <a:solidFill>
                  <a:srgbClr val="FF0000"/>
                </a:solidFill>
              </a:rPr>
            </a:br>
            <a:r>
              <a:rPr lang="ru-RU" sz="1100" dirty="0">
                <a:solidFill>
                  <a:srgbClr val="FF0000"/>
                </a:solidFill>
              </a:rPr>
              <a:t>На ремнях с застёжками</a:t>
            </a:r>
            <a:r>
              <a:rPr lang="ru-RU" sz="1100" dirty="0" smtClean="0">
                <a:solidFill>
                  <a:srgbClr val="FF0000"/>
                </a:solidFill>
              </a:rPr>
              <a:t>.</a:t>
            </a:r>
          </a:p>
          <a:p>
            <a:endParaRPr lang="ru-RU" sz="1100" dirty="0">
              <a:solidFill>
                <a:srgbClr val="FF0000"/>
              </a:solidFill>
            </a:endParaRPr>
          </a:p>
          <a:p>
            <a:r>
              <a:rPr lang="ru-RU" sz="1100" b="1" dirty="0">
                <a:solidFill>
                  <a:srgbClr val="FF0000"/>
                </a:solidFill>
              </a:rPr>
              <a:t>3. </a:t>
            </a:r>
            <a:r>
              <a:rPr lang="ru-RU" sz="1100" dirty="0">
                <a:solidFill>
                  <a:srgbClr val="FF0000"/>
                </a:solidFill>
              </a:rPr>
              <a:t>Взял в руки клюшку – не робей.</a:t>
            </a:r>
            <a:br>
              <a:rPr lang="ru-RU" sz="1100" dirty="0">
                <a:solidFill>
                  <a:srgbClr val="FF0000"/>
                </a:solidFill>
              </a:rPr>
            </a:br>
            <a:r>
              <a:rPr lang="ru-RU" sz="1100" dirty="0">
                <a:solidFill>
                  <a:srgbClr val="FF0000"/>
                </a:solidFill>
              </a:rPr>
              <a:t>Игры нет лучше, чем </a:t>
            </a:r>
            <a:r>
              <a:rPr lang="ru-RU" sz="1100" dirty="0" smtClean="0">
                <a:solidFill>
                  <a:srgbClr val="FF0000"/>
                </a:solidFill>
              </a:rPr>
              <a:t>___________</a:t>
            </a:r>
          </a:p>
          <a:p>
            <a:endParaRPr lang="ru-RU" sz="1100" dirty="0">
              <a:solidFill>
                <a:srgbClr val="FF0000"/>
              </a:solidFill>
            </a:endParaRPr>
          </a:p>
          <a:p>
            <a:r>
              <a:rPr lang="ru-RU" sz="1100" b="1" dirty="0">
                <a:solidFill>
                  <a:srgbClr val="FF0000"/>
                </a:solidFill>
              </a:rPr>
              <a:t>4 .</a:t>
            </a:r>
            <a:r>
              <a:rPr lang="ru-RU" sz="1100" dirty="0">
                <a:solidFill>
                  <a:srgbClr val="FF0000"/>
                </a:solidFill>
              </a:rPr>
              <a:t>Здесь зрители сидят</a:t>
            </a:r>
            <a:br>
              <a:rPr lang="ru-RU" sz="1100" dirty="0">
                <a:solidFill>
                  <a:srgbClr val="FF0000"/>
                </a:solidFill>
              </a:rPr>
            </a:br>
            <a:r>
              <a:rPr lang="ru-RU" sz="1100" dirty="0">
                <a:solidFill>
                  <a:srgbClr val="FF0000"/>
                </a:solidFill>
              </a:rPr>
              <a:t>И много шума </a:t>
            </a:r>
            <a:r>
              <a:rPr lang="ru-RU" sz="1100" dirty="0" smtClean="0">
                <a:solidFill>
                  <a:srgbClr val="FF0000"/>
                </a:solidFill>
              </a:rPr>
              <a:t>…</a:t>
            </a:r>
            <a:r>
              <a:rPr lang="ru-RU" sz="1100" dirty="0">
                <a:solidFill>
                  <a:srgbClr val="FF0000"/>
                </a:solidFill>
              </a:rPr>
              <a:t/>
            </a:r>
            <a:br>
              <a:rPr lang="ru-RU" sz="1100" dirty="0">
                <a:solidFill>
                  <a:srgbClr val="FF0000"/>
                </a:solidFill>
              </a:rPr>
            </a:br>
            <a:r>
              <a:rPr lang="ru-RU" sz="1100" dirty="0">
                <a:solidFill>
                  <a:srgbClr val="FF0000"/>
                </a:solidFill>
              </a:rPr>
              <a:t>Как место называется</a:t>
            </a:r>
            <a:r>
              <a:rPr lang="ru-RU" sz="1100" dirty="0" smtClean="0">
                <a:solidFill>
                  <a:srgbClr val="FF0000"/>
                </a:solidFill>
              </a:rPr>
              <a:t>?</a:t>
            </a:r>
          </a:p>
          <a:p>
            <a:endParaRPr lang="ru-RU" sz="1100" dirty="0">
              <a:solidFill>
                <a:srgbClr val="FF0000"/>
              </a:solidFill>
            </a:endParaRPr>
          </a:p>
          <a:p>
            <a:r>
              <a:rPr lang="ru-RU" sz="1100" b="1" dirty="0">
                <a:solidFill>
                  <a:srgbClr val="FF0000"/>
                </a:solidFill>
              </a:rPr>
              <a:t>5</a:t>
            </a:r>
            <a:r>
              <a:rPr lang="ru-RU" sz="1100" dirty="0">
                <a:solidFill>
                  <a:srgbClr val="FF0000"/>
                </a:solidFill>
              </a:rPr>
              <a:t>. Когда весна берёт своё,</a:t>
            </a:r>
            <a:br>
              <a:rPr lang="ru-RU" sz="1100" dirty="0">
                <a:solidFill>
                  <a:srgbClr val="FF0000"/>
                </a:solidFill>
              </a:rPr>
            </a:br>
            <a:r>
              <a:rPr lang="ru-RU" sz="1100" dirty="0">
                <a:solidFill>
                  <a:srgbClr val="FF0000"/>
                </a:solidFill>
              </a:rPr>
              <a:t>И ручейки бегут звеня,</a:t>
            </a:r>
            <a:br>
              <a:rPr lang="ru-RU" sz="1100" dirty="0">
                <a:solidFill>
                  <a:srgbClr val="FF0000"/>
                </a:solidFill>
              </a:rPr>
            </a:br>
            <a:r>
              <a:rPr lang="ru-RU" sz="1100" dirty="0">
                <a:solidFill>
                  <a:srgbClr val="FF0000"/>
                </a:solidFill>
              </a:rPr>
              <a:t>Я прыгаю через неё,</a:t>
            </a:r>
            <a:br>
              <a:rPr lang="ru-RU" sz="1100" dirty="0">
                <a:solidFill>
                  <a:srgbClr val="FF0000"/>
                </a:solidFill>
              </a:rPr>
            </a:br>
            <a:r>
              <a:rPr lang="ru-RU" sz="1100" dirty="0">
                <a:solidFill>
                  <a:srgbClr val="FF0000"/>
                </a:solidFill>
              </a:rPr>
              <a:t>А она через меня</a:t>
            </a:r>
            <a:r>
              <a:rPr lang="ru-RU" sz="1100" dirty="0" smtClean="0">
                <a:solidFill>
                  <a:srgbClr val="FF0000"/>
                </a:solidFill>
              </a:rPr>
              <a:t>.</a:t>
            </a:r>
            <a:endParaRPr lang="ru-RU" sz="1100" dirty="0">
              <a:solidFill>
                <a:srgbClr val="FF0000"/>
              </a:solidFill>
            </a:endParaRPr>
          </a:p>
          <a:p>
            <a:r>
              <a:rPr lang="ru-RU" sz="1100" b="1" dirty="0">
                <a:solidFill>
                  <a:srgbClr val="FF0000"/>
                </a:solidFill>
              </a:rPr>
              <a:t>6</a:t>
            </a:r>
            <a:r>
              <a:rPr lang="ru-RU" sz="1100" dirty="0">
                <a:solidFill>
                  <a:srgbClr val="FF0000"/>
                </a:solidFill>
              </a:rPr>
              <a:t>. Два коня у меня, два коня,</a:t>
            </a:r>
            <a:br>
              <a:rPr lang="ru-RU" sz="1100" dirty="0">
                <a:solidFill>
                  <a:srgbClr val="FF0000"/>
                </a:solidFill>
              </a:rPr>
            </a:br>
            <a:r>
              <a:rPr lang="ru-RU" sz="1100" dirty="0">
                <a:solidFill>
                  <a:srgbClr val="FF0000"/>
                </a:solidFill>
              </a:rPr>
              <a:t>По воде они возят меня.</a:t>
            </a:r>
            <a:br>
              <a:rPr lang="ru-RU" sz="1100" dirty="0">
                <a:solidFill>
                  <a:srgbClr val="FF0000"/>
                </a:solidFill>
              </a:rPr>
            </a:br>
            <a:r>
              <a:rPr lang="ru-RU" sz="1100" dirty="0">
                <a:solidFill>
                  <a:srgbClr val="FF0000"/>
                </a:solidFill>
              </a:rPr>
              <a:t>А вода тверда, словно каменная</a:t>
            </a:r>
            <a:r>
              <a:rPr lang="ru-RU" sz="1100" dirty="0" smtClean="0">
                <a:solidFill>
                  <a:srgbClr val="FF0000"/>
                </a:solidFill>
              </a:rPr>
              <a:t>.</a:t>
            </a:r>
            <a:endParaRPr lang="ru-RU" sz="1100" dirty="0">
              <a:solidFill>
                <a:srgbClr val="FF0000"/>
              </a:solidFill>
            </a:endParaRPr>
          </a:p>
          <a:p>
            <a:r>
              <a:rPr lang="ru-RU" sz="1100" b="1" dirty="0" smtClean="0">
                <a:solidFill>
                  <a:srgbClr val="FF0000"/>
                </a:solidFill>
              </a:rPr>
              <a:t>9</a:t>
            </a:r>
            <a:r>
              <a:rPr lang="ru-RU" sz="1100" b="1" dirty="0">
                <a:solidFill>
                  <a:srgbClr val="FF0000"/>
                </a:solidFill>
              </a:rPr>
              <a:t>.</a:t>
            </a:r>
            <a:r>
              <a:rPr lang="ru-RU" sz="1100" dirty="0">
                <a:solidFill>
                  <a:srgbClr val="FF0000"/>
                </a:solidFill>
              </a:rPr>
              <a:t> Когда три вида спорта в сборе,</a:t>
            </a:r>
            <a:br>
              <a:rPr lang="ru-RU" sz="1100" dirty="0">
                <a:solidFill>
                  <a:srgbClr val="FF0000"/>
                </a:solidFill>
              </a:rPr>
            </a:br>
            <a:r>
              <a:rPr lang="ru-RU" sz="1100" dirty="0">
                <a:solidFill>
                  <a:srgbClr val="FF0000"/>
                </a:solidFill>
              </a:rPr>
              <a:t>Их называют </a:t>
            </a:r>
            <a:r>
              <a:rPr lang="ru-RU" sz="1100" dirty="0" smtClean="0">
                <a:solidFill>
                  <a:srgbClr val="FF0000"/>
                </a:solidFill>
              </a:rPr>
              <a:t>________________</a:t>
            </a:r>
            <a:endParaRPr lang="ru-RU" sz="1100" dirty="0">
              <a:solidFill>
                <a:srgbClr val="FF0000"/>
              </a:solidFill>
            </a:endParaRPr>
          </a:p>
          <a:p>
            <a:r>
              <a:rPr lang="ru-RU" sz="1100" b="1" dirty="0">
                <a:solidFill>
                  <a:srgbClr val="FF0000"/>
                </a:solidFill>
              </a:rPr>
              <a:t>10</a:t>
            </a:r>
            <a:r>
              <a:rPr lang="ru-RU" sz="1100" dirty="0">
                <a:solidFill>
                  <a:srgbClr val="FF0000"/>
                </a:solidFill>
              </a:rPr>
              <a:t>. Перетянул приятель – хват</a:t>
            </a:r>
            <a:br>
              <a:rPr lang="ru-RU" sz="1100" dirty="0">
                <a:solidFill>
                  <a:srgbClr val="FF0000"/>
                </a:solidFill>
              </a:rPr>
            </a:br>
            <a:r>
              <a:rPr lang="ru-RU" sz="1100" dirty="0">
                <a:solidFill>
                  <a:srgbClr val="FF0000"/>
                </a:solidFill>
              </a:rPr>
              <a:t>Одной рукой в борьбе </a:t>
            </a:r>
            <a:r>
              <a:rPr lang="ru-RU" sz="1100" dirty="0" smtClean="0">
                <a:solidFill>
                  <a:srgbClr val="FF0000"/>
                </a:solidFill>
              </a:rPr>
              <a:t>______________</a:t>
            </a:r>
          </a:p>
          <a:p>
            <a:r>
              <a:rPr lang="ru-RU" sz="1100" dirty="0" smtClean="0">
                <a:solidFill>
                  <a:srgbClr val="FF0000"/>
                </a:solidFill>
              </a:rPr>
              <a:t>__________                        </a:t>
            </a:r>
            <a:r>
              <a:rPr lang="ru-RU" sz="2000" dirty="0" smtClean="0">
                <a:solidFill>
                  <a:srgbClr val="FF0000"/>
                </a:solidFill>
              </a:rPr>
              <a:t>Команда болельщиков, которая дала больше правильных ответов приносит своей команде 3 балла!</a:t>
            </a:r>
            <a:endParaRPr lang="ru-RU" sz="2000" dirty="0">
              <a:solidFill>
                <a:srgbClr val="FF0000"/>
              </a:solidFill>
            </a:endParaRPr>
          </a:p>
          <a:p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Загадки    для болельщиков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67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К сожалению, проблем в решении вопросов сохранения и укрепления здоровья детей остается очень много. Только сообща, объединив усилия (учитель + ученик + родители), можно подготовить психически, физически развитого, </a:t>
            </a:r>
            <a:r>
              <a:rPr lang="ru-RU" b="1" dirty="0" err="1"/>
              <a:t>социальноадаптированного</a:t>
            </a:r>
            <a:r>
              <a:rPr lang="ru-RU" b="1" dirty="0"/>
              <a:t> человека, подойти к созданию в школе </a:t>
            </a:r>
            <a:r>
              <a:rPr lang="ru-RU" b="1" dirty="0" err="1"/>
              <a:t>здоровьесохраняющих</a:t>
            </a:r>
            <a:r>
              <a:rPr lang="ru-RU" b="1" dirty="0"/>
              <a:t> и </a:t>
            </a:r>
            <a:r>
              <a:rPr lang="ru-RU" b="1" dirty="0" err="1"/>
              <a:t>здоровьеукрепляющих</a:t>
            </a:r>
            <a:r>
              <a:rPr lang="ru-RU" b="1" dirty="0"/>
              <a:t> условий обучения.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2168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FF0000"/>
                </a:solidFill>
              </a:rPr>
              <a:t>Спорт и физкультура,</a:t>
            </a:r>
            <a:r>
              <a:rPr lang="ru-RU" sz="1800" dirty="0">
                <a:solidFill>
                  <a:srgbClr val="FF0000"/>
                </a:solidFill>
              </a:rPr>
              <a:t/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>Всех вперёд ведут. </a:t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>В трудную минуту </a:t>
            </a: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Нас </a:t>
            </a:r>
            <a:r>
              <a:rPr lang="ru-RU" sz="1800" dirty="0">
                <a:solidFill>
                  <a:srgbClr val="FF0000"/>
                </a:solidFill>
              </a:rPr>
              <a:t>не подведут.</a:t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> </a:t>
            </a:r>
            <a:br>
              <a:rPr lang="ru-RU" sz="1800" dirty="0">
                <a:solidFill>
                  <a:srgbClr val="FF0000"/>
                </a:solidFill>
              </a:rPr>
            </a:br>
            <a:endParaRPr lang="ru-RU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69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im1-tub-ru.yandex.net/i?id=5632bc09ee7ecab551f644c3ddc755aa-l&amp;n=1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034617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Поздравление победителей!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Поздравление с весной!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004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600" dirty="0" smtClean="0"/>
          </a:p>
          <a:p>
            <a:r>
              <a:rPr lang="ru-RU" sz="3600" dirty="0"/>
              <a:t> </a:t>
            </a:r>
            <a:r>
              <a:rPr lang="ru-RU" sz="3600" dirty="0" smtClean="0"/>
              <a:t>  Будьте         здоровы!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6103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Без какого праздника трудно представить себе начало весны? Разумеется, без 8 Марта.</a:t>
            </a:r>
          </a:p>
          <a:p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rgbClr val="FF0000"/>
                </a:solidFill>
              </a:rPr>
              <a:t>Исторически этот праздник </a:t>
            </a:r>
            <a:r>
              <a:rPr lang="ru-RU" sz="2000" dirty="0">
                <a:solidFill>
                  <a:srgbClr val="FF0000"/>
                </a:solidFill>
              </a:rPr>
              <a:t>появился как день солидарности трудящихся женщин в борьбе за равенство прав и эмансипацию. </a:t>
            </a:r>
            <a:endParaRPr lang="ru-RU" sz="2000" dirty="0" smtClean="0">
              <a:solidFill>
                <a:srgbClr val="FF0000"/>
              </a:solidFill>
            </a:endParaRPr>
          </a:p>
          <a:p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Этот праздник не перестает быть самым долгожданным для всех женщин. 8 Марта принято поздравлять не только близких людей, но также коллег, соседок, сотрудниц магазинов, врачей и преподавателей. Не стоит скупиться на </a:t>
            </a:r>
            <a:r>
              <a:rPr lang="ru-RU" sz="2000" dirty="0" smtClean="0">
                <a:solidFill>
                  <a:srgbClr val="FF0000"/>
                </a:solidFill>
              </a:rPr>
              <a:t>теплые слова </a:t>
            </a:r>
            <a:r>
              <a:rPr lang="ru-RU" sz="2000" dirty="0">
                <a:solidFill>
                  <a:srgbClr val="FF0000"/>
                </a:solidFill>
              </a:rPr>
              <a:t>в </a:t>
            </a:r>
            <a:r>
              <a:rPr lang="ru-RU" sz="2000" dirty="0" smtClean="0">
                <a:solidFill>
                  <a:srgbClr val="FF0000"/>
                </a:solidFill>
              </a:rPr>
              <a:t>этот </a:t>
            </a:r>
            <a:r>
              <a:rPr lang="ru-RU" sz="2000" dirty="0">
                <a:solidFill>
                  <a:srgbClr val="FF0000"/>
                </a:solidFill>
              </a:rPr>
              <a:t>чудесный день. Ведь без женщин жизнь на Земле уже перестала бы существовать! </a:t>
            </a:r>
            <a:endParaRPr lang="ru-RU" sz="2000" dirty="0" smtClean="0">
              <a:solidFill>
                <a:srgbClr val="FF0000"/>
              </a:solidFill>
            </a:endParaRPr>
          </a:p>
          <a:p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История появления праздника 8 марта</a:t>
            </a:r>
            <a:b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670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/>
          <a:lstStyle/>
          <a:p>
            <a:r>
              <a:rPr lang="ru-RU" dirty="0" smtClean="0"/>
              <a:t>8 марта</a:t>
            </a:r>
            <a:endParaRPr lang="ru-RU" dirty="0"/>
          </a:p>
        </p:txBody>
      </p:sp>
      <p:pic>
        <p:nvPicPr>
          <p:cNvPr id="4" name="Объект 3" descr="https://im0-tub-ru.yandex.net/i?id=74249444bd04c2c58b3d210883848d13-l&amp;n=1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6984776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7761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im1-tub-ru.yandex.net/i?id=b69bbde60f450665d828d4ef5f9515dc-l&amp;n=1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1074"/>
            <a:ext cx="7704856" cy="58769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История праздника  8 марта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49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764704"/>
            <a:ext cx="8301608" cy="5688632"/>
          </a:xfrm>
          <a:solidFill>
            <a:srgbClr val="FFFF00"/>
          </a:solidFill>
        </p:spPr>
        <p:txBody>
          <a:bodyPr>
            <a:normAutofit fontScale="25000" lnSpcReduction="20000"/>
          </a:bodyPr>
          <a:lstStyle/>
          <a:p>
            <a:r>
              <a:rPr lang="ru-RU" sz="5600" b="1" dirty="0" smtClean="0"/>
              <a:t>Цель</a:t>
            </a:r>
            <a:r>
              <a:rPr lang="ru-RU" sz="5600" dirty="0"/>
              <a:t> методической разработки-является формирование разносторонне физически развитой личности, способной активно использовать ценности физической культуры для укрепления и длительного сохранения собственного здоровья, оптимизации трудовой деятельности и организации активного отдыха</a:t>
            </a:r>
            <a:r>
              <a:rPr lang="ru-RU" sz="5600" dirty="0" smtClean="0"/>
              <a:t>.</a:t>
            </a:r>
          </a:p>
          <a:p>
            <a:pPr marL="0" indent="0">
              <a:buNone/>
            </a:pPr>
            <a:r>
              <a:rPr lang="ru-RU" sz="5600" dirty="0"/>
              <a:t>Задачи:</a:t>
            </a:r>
          </a:p>
          <a:p>
            <a:pPr lvl="0"/>
            <a:r>
              <a:rPr lang="ru-RU" sz="5600" dirty="0"/>
              <a:t>формировать знания и навыки к практическим действиям, направленных на сохранение здоровья;</a:t>
            </a:r>
          </a:p>
          <a:p>
            <a:pPr lvl="0"/>
            <a:r>
              <a:rPr lang="ru-RU" sz="5600" dirty="0"/>
              <a:t>обеспечивать необходимой информацией для формирований стратегий и технологий, позволяющих сохранять и укреплять здоровье;</a:t>
            </a:r>
          </a:p>
          <a:p>
            <a:pPr lvl="0"/>
            <a:r>
              <a:rPr lang="ru-RU" sz="5600" dirty="0"/>
              <a:t>формировать представления об ответственности за собственное здоровье и здоровье окружающих</a:t>
            </a:r>
            <a:r>
              <a:rPr lang="ru-RU" sz="5600" dirty="0" smtClean="0"/>
              <a:t>.</a:t>
            </a:r>
            <a:endParaRPr lang="ru-RU" sz="5600" dirty="0"/>
          </a:p>
          <a:p>
            <a:pPr marL="0" indent="0">
              <a:buNone/>
            </a:pPr>
            <a:r>
              <a:rPr lang="ru-RU" sz="5600" dirty="0" smtClean="0"/>
              <a:t>  Формирование  УУД</a:t>
            </a:r>
            <a:r>
              <a:rPr lang="ru-RU" sz="5600" dirty="0"/>
              <a:t>:</a:t>
            </a:r>
          </a:p>
          <a:p>
            <a:r>
              <a:rPr lang="ru-RU" sz="5600" dirty="0"/>
              <a:t>Личностные универсальные действия:</a:t>
            </a:r>
          </a:p>
          <a:p>
            <a:r>
              <a:rPr lang="ru-RU" sz="5600" dirty="0"/>
              <a:t>1. Научить детей сознательно относиться к выполнению тех или иных физических упражнений, знать свой организм.</a:t>
            </a:r>
          </a:p>
          <a:p>
            <a:r>
              <a:rPr lang="ru-RU" sz="5600" dirty="0"/>
              <a:t>Регулятивные учебные </a:t>
            </a:r>
            <a:r>
              <a:rPr lang="ru-RU" sz="5600" dirty="0" smtClean="0"/>
              <a:t>действия</a:t>
            </a:r>
            <a:r>
              <a:rPr lang="ru-RU" sz="5600" dirty="0"/>
              <a:t>:</a:t>
            </a:r>
          </a:p>
          <a:p>
            <a:r>
              <a:rPr lang="ru-RU" sz="5600" dirty="0"/>
              <a:t>1. Оценивание деятельности на каждом этапе: самооценка.</a:t>
            </a:r>
          </a:p>
          <a:p>
            <a:r>
              <a:rPr lang="ru-RU" sz="5600" dirty="0"/>
              <a:t>2. Умение находить и исправлять ошибки</a:t>
            </a:r>
          </a:p>
          <a:p>
            <a:r>
              <a:rPr lang="ru-RU" sz="5600" dirty="0"/>
              <a:t>Познавательные учебные действия</a:t>
            </a:r>
            <a:r>
              <a:rPr lang="ru-RU" sz="5600" dirty="0" smtClean="0"/>
              <a:t>:</a:t>
            </a:r>
            <a:endParaRPr lang="ru-RU" sz="5600" dirty="0"/>
          </a:p>
          <a:p>
            <a:r>
              <a:rPr lang="ru-RU" sz="5600" dirty="0"/>
              <a:t>1. Самостоятельное создание способов решения проблем творческого характера</a:t>
            </a:r>
          </a:p>
          <a:p>
            <a:r>
              <a:rPr lang="ru-RU" sz="5600" dirty="0"/>
              <a:t>2. Умение наблюдать и делать самостоятельные простые выводы.</a:t>
            </a:r>
          </a:p>
          <a:p>
            <a:endParaRPr lang="ru-RU" sz="5600" dirty="0"/>
          </a:p>
          <a:p>
            <a:r>
              <a:rPr lang="ru-RU" sz="5600" dirty="0"/>
              <a:t>Коммуникативные учебные действия:</a:t>
            </a:r>
          </a:p>
          <a:p>
            <a:r>
              <a:rPr lang="ru-RU" sz="5600" dirty="0"/>
              <a:t>1.Участвовать в диалоге, </a:t>
            </a:r>
            <a:r>
              <a:rPr lang="ru-RU" sz="5600" u="sng" dirty="0">
                <a:hlinkClick r:id="rId2"/>
              </a:rPr>
              <a:t>слушать</a:t>
            </a:r>
            <a:r>
              <a:rPr lang="ru-RU" sz="5600" dirty="0"/>
              <a:t> и понимать других, высказывать свою точку зрения на события и поступки.</a:t>
            </a:r>
          </a:p>
          <a:p>
            <a:r>
              <a:rPr lang="ru-RU" sz="5600" dirty="0"/>
              <a:t>2. Умение создавать доброжелательные отношения между детьми в совместной двигательной деятельности</a:t>
            </a:r>
          </a:p>
          <a:p>
            <a:r>
              <a:rPr lang="ru-RU" sz="5600" dirty="0" err="1"/>
              <a:t>Межпредметные</a:t>
            </a:r>
            <a:r>
              <a:rPr lang="ru-RU" sz="5600" dirty="0"/>
              <a:t> </a:t>
            </a:r>
            <a:r>
              <a:rPr lang="ru-RU" sz="5600" dirty="0" smtClean="0"/>
              <a:t>связи: окружающий </a:t>
            </a:r>
            <a:r>
              <a:rPr lang="ru-RU" sz="5600" dirty="0"/>
              <a:t>мир, </a:t>
            </a:r>
            <a:r>
              <a:rPr lang="ru-RU" sz="5600" dirty="0" smtClean="0"/>
              <a:t>музыка, медицина.</a:t>
            </a:r>
            <a:endParaRPr lang="ru-RU" sz="56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0"/>
            <a:ext cx="3096344" cy="62068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8 марта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16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1560" y="1484784"/>
            <a:ext cx="8075240" cy="518457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dirty="0"/>
              <a:t>Работа школы сегодня </a:t>
            </a:r>
            <a:r>
              <a:rPr lang="ru-RU" dirty="0" smtClean="0"/>
              <a:t>направлена </a:t>
            </a:r>
            <a:r>
              <a:rPr lang="ru-RU" dirty="0"/>
              <a:t>на сохранение и укрепление здоровья учащихся, где реализуются </a:t>
            </a:r>
            <a:r>
              <a:rPr lang="ru-RU" dirty="0" err="1"/>
              <a:t>здоровьесберегающие</a:t>
            </a:r>
            <a:r>
              <a:rPr lang="ru-RU" dirty="0"/>
              <a:t> и </a:t>
            </a:r>
            <a:r>
              <a:rPr lang="ru-RU" dirty="0" err="1"/>
              <a:t>здоровьеформирующие</a:t>
            </a:r>
            <a:r>
              <a:rPr lang="ru-RU" dirty="0"/>
              <a:t> технологии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Задача оздоровления имеет три взаимосвязанных аспекта:</a:t>
            </a:r>
          </a:p>
          <a:p>
            <a:pPr lvl="0"/>
            <a:r>
              <a:rPr lang="ru-RU" dirty="0"/>
              <a:t>Воспитательный, состоящий в воспитании у детей бережного отношения к своему здоровью, понимание ценности и важности поддержания организма в здоровом состоянии пробуждения и роста желания следовать здоровому образу жизни.</a:t>
            </a:r>
          </a:p>
          <a:p>
            <a:pPr lvl="0"/>
            <a:r>
              <a:rPr lang="ru-RU" dirty="0"/>
              <a:t>Обучающий, состоящий в обучении детей нормам здорового образа жизни, приемам и методам его реализации, а также в определении вредных привычек совместно с рекомендациями по их устранению.</a:t>
            </a:r>
          </a:p>
          <a:p>
            <a:pPr lvl="0"/>
            <a:r>
              <a:rPr lang="ru-RU" dirty="0"/>
              <a:t>Оздоровительный, состоящий в профилактике наиболее распространенных заболеваний, а также улучшение таких необходимых качеств, как психическая уравновешенность, спокойствие, сосредоточенность, внимательность, хорошая память, мыслительные способности.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87208" cy="922114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1800" dirty="0" smtClean="0"/>
              <a:t>Физическая </a:t>
            </a:r>
            <a:r>
              <a:rPr lang="ru-RU" sz="1800" dirty="0"/>
              <a:t>культура – </a:t>
            </a:r>
            <a:r>
              <a:rPr lang="ru-RU" sz="1800" dirty="0" smtClean="0"/>
              <a:t> </a:t>
            </a:r>
            <a:r>
              <a:rPr lang="ru-RU" sz="1800" dirty="0"/>
              <a:t>важнейшее </a:t>
            </a:r>
            <a:r>
              <a:rPr lang="ru-RU" sz="1800" dirty="0" smtClean="0"/>
              <a:t>средство оздоровления и  </a:t>
            </a:r>
            <a:r>
              <a:rPr lang="ru-RU" sz="1800" dirty="0"/>
              <a:t>формирования человека как личности. </a:t>
            </a:r>
          </a:p>
        </p:txBody>
      </p:sp>
    </p:spTree>
    <p:extLst>
      <p:ext uri="{BB962C8B-B14F-4D97-AF65-F5344CB8AC3E}">
        <p14:creationId xmlns:p14="http://schemas.microsoft.com/office/powerpoint/2010/main" val="4111050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568952" cy="525658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1600" dirty="0" smtClean="0"/>
              <a:t>                                 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B0F0"/>
                </a:solidFill>
              </a:rPr>
              <a:t>На современном этапе развития образования улучшить ситуацию по оздоровлению детей поможет </a:t>
            </a:r>
            <a:endParaRPr lang="ru-RU" sz="18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00B0F0"/>
                </a:solidFill>
              </a:rPr>
              <a:t> НЕТРАДИЦИОННАЯ форма проведения занятий  – соревнование спортивной  направленности</a:t>
            </a:r>
            <a:r>
              <a:rPr lang="ru-RU" sz="1800" dirty="0">
                <a:solidFill>
                  <a:srgbClr val="00B0F0"/>
                </a:solidFill>
              </a:rPr>
              <a:t> </a:t>
            </a:r>
            <a:r>
              <a:rPr lang="ru-RU" sz="1800" dirty="0" smtClean="0">
                <a:solidFill>
                  <a:srgbClr val="00B0F0"/>
                </a:solidFill>
              </a:rPr>
              <a:t>среди девочек 10-14 лет, которое можно использовать как в уроке так и вне урока!</a:t>
            </a:r>
          </a:p>
          <a:p>
            <a:pPr marL="0" indent="0">
              <a:buNone/>
            </a:pPr>
            <a:endParaRPr lang="ru-RU" sz="1800" dirty="0" smtClean="0">
              <a:solidFill>
                <a:srgbClr val="00B0F0"/>
              </a:solidFill>
            </a:endParaRPr>
          </a:p>
          <a:p>
            <a:pPr marL="0" lvl="0" indent="0">
              <a:buNone/>
            </a:pPr>
            <a:r>
              <a:rPr lang="ru-RU" sz="1800" b="1" dirty="0" smtClean="0">
                <a:solidFill>
                  <a:srgbClr val="00B0F0"/>
                </a:solidFill>
              </a:rPr>
              <a:t>                                                       Ход мероприятия.</a:t>
            </a:r>
          </a:p>
          <a:p>
            <a:pPr marL="0" lvl="0" indent="0">
              <a:buNone/>
            </a:pPr>
            <a:r>
              <a:rPr lang="ru-RU" sz="1800" b="1" dirty="0" smtClean="0">
                <a:solidFill>
                  <a:srgbClr val="00B0F0"/>
                </a:solidFill>
              </a:rPr>
              <a:t>Место проведения-спортивный зал.</a:t>
            </a:r>
          </a:p>
          <a:p>
            <a:pPr marL="0" lvl="0" indent="0">
              <a:buNone/>
            </a:pPr>
            <a:r>
              <a:rPr lang="ru-RU" sz="1800" dirty="0" smtClean="0">
                <a:solidFill>
                  <a:srgbClr val="00B0F0"/>
                </a:solidFill>
              </a:rPr>
              <a:t>Под звуки спортивного марша участники входят в зал и строятся в три  колонны.  Каждая команда несёт информационную табличку с названием   согласно теме  мероприятия.</a:t>
            </a:r>
          </a:p>
          <a:p>
            <a:pPr marL="0" lvl="0" indent="0">
              <a:buNone/>
            </a:pPr>
            <a:r>
              <a:rPr lang="ru-RU" sz="1800" dirty="0" smtClean="0">
                <a:solidFill>
                  <a:srgbClr val="00B0F0"/>
                </a:solidFill>
              </a:rPr>
              <a:t>Например: «Красота», «Весна», « Мимоза».</a:t>
            </a:r>
          </a:p>
          <a:p>
            <a:pPr marL="0" lvl="0" indent="0">
              <a:buNone/>
            </a:pPr>
            <a:endParaRPr lang="ru-RU" sz="18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00B0F0"/>
                </a:solidFill>
              </a:rPr>
              <a:t>Ведущий </a:t>
            </a:r>
            <a:r>
              <a:rPr lang="ru-RU" sz="1800" dirty="0" smtClean="0">
                <a:solidFill>
                  <a:srgbClr val="00B0F0"/>
                </a:solidFill>
              </a:rPr>
              <a:t> приветствует всех собравшихся в зале , называет  тему встречи, знакомит </a:t>
            </a:r>
            <a:r>
              <a:rPr lang="ru-RU" sz="1800" dirty="0">
                <a:solidFill>
                  <a:srgbClr val="00B0F0"/>
                </a:solidFill>
              </a:rPr>
              <a:t>зрителей и участников со своими </a:t>
            </a:r>
            <a:r>
              <a:rPr lang="ru-RU" sz="1800" dirty="0" smtClean="0">
                <a:solidFill>
                  <a:srgbClr val="00B0F0"/>
                </a:solidFill>
              </a:rPr>
              <a:t>помощниками-судьями. Объявляет  как будут оцениваться конкурсы: за победу  команда получает 3 балла, за 2-е место 2балла, за 3-е место- 1 балл.</a:t>
            </a:r>
          </a:p>
          <a:p>
            <a:pPr marL="0" indent="0">
              <a:buNone/>
            </a:pPr>
            <a:endParaRPr lang="ru-RU" sz="18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00B0F0"/>
                </a:solidFill>
              </a:rPr>
              <a:t>Программа включает различные задания оздоровительной направленности, в перерывах  выступают дети из спортивной секции « Ритмическая гимнастика», болельщики отгадывают загадки и своей победой добавляют в копилку своей команды 3 балла! Все конкурсы проходят под музыкальное сопровождение.</a:t>
            </a:r>
          </a:p>
          <a:p>
            <a:pPr marL="0" indent="0">
              <a:buNone/>
            </a:pPr>
            <a:endParaRPr lang="ru-RU" sz="18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00B0F0"/>
                </a:solidFill>
              </a:rPr>
              <a:t>Подведение итогов встречи.</a:t>
            </a:r>
          </a:p>
          <a:p>
            <a:pPr marL="0" indent="0">
              <a:buNone/>
            </a:pPr>
            <a:endParaRPr lang="ru-RU" sz="18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00B0F0"/>
                </a:solidFill>
              </a:rPr>
              <a:t>Постановка задач на ближайшее и отдалённое будущее.</a:t>
            </a:r>
          </a:p>
          <a:p>
            <a:pPr marL="0" indent="0">
              <a:buNone/>
            </a:pPr>
            <a:endParaRPr lang="ru-RU" sz="18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/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56207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200" b="1" dirty="0" smtClean="0"/>
              <a:t>Формы </a:t>
            </a:r>
            <a:r>
              <a:rPr lang="ru-RU" sz="2200" b="1" dirty="0"/>
              <a:t>организации деятельности </a:t>
            </a:r>
            <a:r>
              <a:rPr lang="ru-RU" sz="2200" b="1" dirty="0" smtClean="0"/>
              <a:t>детей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645903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363272" cy="579350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Творческий.</a:t>
            </a:r>
          </a:p>
          <a:p>
            <a:pPr marL="0" indent="0">
              <a:buNone/>
            </a:pPr>
            <a:r>
              <a:rPr lang="ru-RU" sz="1400" dirty="0" smtClean="0"/>
              <a:t>Конкурс гимнастики -разминки.</a:t>
            </a:r>
          </a:p>
          <a:p>
            <a:pPr marL="0" indent="0">
              <a:buNone/>
            </a:pPr>
            <a:r>
              <a:rPr lang="ru-RU" sz="1400" dirty="0"/>
              <a:t>Разминка </a:t>
            </a:r>
            <a:r>
              <a:rPr lang="ru-RU" sz="1400" dirty="0" smtClean="0"/>
              <a:t>имеет </a:t>
            </a:r>
            <a:r>
              <a:rPr lang="ru-RU" sz="1400" dirty="0"/>
              <a:t>особое значение. Благодаря правильному подбору комплексов упражнений с учетом возрастных особенностей происходит последовательное воздействие на различные группы мышц. </a:t>
            </a:r>
            <a:endParaRPr lang="ru-RU" sz="1400" dirty="0" smtClean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Используя любые предметы </a:t>
            </a:r>
          </a:p>
          <a:p>
            <a:pPr marL="0" indent="0">
              <a:buNone/>
            </a:pPr>
            <a:r>
              <a:rPr lang="ru-RU" sz="1400" dirty="0" smtClean="0"/>
              <a:t>( мячи, обручи) , повороты, </a:t>
            </a:r>
          </a:p>
          <a:p>
            <a:pPr marL="0" indent="0">
              <a:buNone/>
            </a:pPr>
            <a:r>
              <a:rPr lang="ru-RU" sz="1400" dirty="0" smtClean="0"/>
              <a:t>перестроения необходимо  </a:t>
            </a:r>
          </a:p>
          <a:p>
            <a:pPr marL="0" indent="0">
              <a:buNone/>
            </a:pPr>
            <a:r>
              <a:rPr lang="ru-RU" sz="1400" dirty="0" smtClean="0"/>
              <a:t>на предложенную  музыку  </a:t>
            </a:r>
          </a:p>
          <a:p>
            <a:pPr marL="0" indent="0">
              <a:buNone/>
            </a:pPr>
            <a:r>
              <a:rPr lang="ru-RU" sz="1400" dirty="0" smtClean="0"/>
              <a:t>выполнить  комплекс  </a:t>
            </a:r>
          </a:p>
          <a:p>
            <a:pPr marL="0" indent="0">
              <a:buNone/>
            </a:pPr>
            <a:r>
              <a:rPr lang="ru-RU" sz="1400" dirty="0" smtClean="0"/>
              <a:t>упражнений общеразвивающей</a:t>
            </a:r>
          </a:p>
          <a:p>
            <a:pPr marL="0" indent="0">
              <a:buNone/>
            </a:pPr>
            <a:r>
              <a:rPr lang="ru-RU" sz="1400" dirty="0" smtClean="0"/>
              <a:t> направленности на 64 счёта.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dirty="0" smtClean="0"/>
              <a:t>Пока команды готовятся, болельщики </a:t>
            </a:r>
          </a:p>
          <a:p>
            <a:pPr marL="0" indent="0">
              <a:buNone/>
            </a:pPr>
            <a:r>
              <a:rPr lang="ru-RU" sz="1400" dirty="0" smtClean="0"/>
              <a:t>отгадывают загадки </a:t>
            </a:r>
          </a:p>
          <a:p>
            <a:pPr marL="0" indent="0">
              <a:buNone/>
            </a:pPr>
            <a:r>
              <a:rPr lang="ru-RU" sz="1400" dirty="0" smtClean="0"/>
              <a:t>на спортивную тематику.</a:t>
            </a: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6840760" cy="562074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 конкурс «ГИМНАСТИКА»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im0-tub-ru.yandex.net/i?id=523a1e1dd90054db599c2f7fc48e2325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063" y="2564904"/>
            <a:ext cx="5315744" cy="398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666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 8 Марта, подружка! Открытки 8 Марта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084" y="27923"/>
            <a:ext cx="3934916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7" y="1052736"/>
            <a:ext cx="7884864" cy="5073427"/>
          </a:xfrm>
        </p:spPr>
        <p:txBody>
          <a:bodyPr/>
          <a:lstStyle/>
          <a:p>
            <a:r>
              <a:rPr lang="ru-RU" dirty="0" smtClean="0"/>
              <a:t>Фитнес со скакалкой.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4258816" cy="706090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 конкурс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627569"/>
            <a:ext cx="70567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Роуп-скиппинг</a:t>
            </a:r>
            <a:r>
              <a:rPr lang="ru-RU" dirty="0">
                <a:solidFill>
                  <a:srgbClr val="FF0000"/>
                </a:solidFill>
              </a:rPr>
              <a:t> - одно из популярных средств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двигательной </a:t>
            </a:r>
            <a:r>
              <a:rPr lang="ru-RU" dirty="0">
                <a:solidFill>
                  <a:srgbClr val="FF0000"/>
                </a:solidFill>
              </a:rPr>
              <a:t>активности за рубежом,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представляющий </a:t>
            </a:r>
            <a:r>
              <a:rPr lang="ru-RU" dirty="0">
                <a:solidFill>
                  <a:srgbClr val="FF0000"/>
                </a:solidFill>
              </a:rPr>
              <a:t>традиционные прыжки на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скакалке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smtClean="0">
                <a:solidFill>
                  <a:srgbClr val="FF0000"/>
                </a:solidFill>
              </a:rPr>
              <a:t>сложные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комбинации прыжков, акробатических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элементов</a:t>
            </a:r>
            <a:r>
              <a:rPr lang="ru-RU" dirty="0">
                <a:solidFill>
                  <a:srgbClr val="FF0000"/>
                </a:solidFill>
              </a:rPr>
              <a:t>, танцевальных элементов с одной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или </a:t>
            </a:r>
            <a:r>
              <a:rPr lang="ru-RU" dirty="0">
                <a:solidFill>
                  <a:srgbClr val="FF0000"/>
                </a:solidFill>
              </a:rPr>
              <a:t>двумя скакалками, которые выполняются индивидуально или в группах. На чемпионате мира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рекорд 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принадлежит </a:t>
            </a:r>
            <a:r>
              <a:rPr lang="ru-RU" dirty="0">
                <a:solidFill>
                  <a:srgbClr val="FF0000"/>
                </a:solidFill>
              </a:rPr>
              <a:t>мужчине - 318 прыжков за 60 секунд</a:t>
            </a:r>
            <a:r>
              <a:rPr lang="ru-RU" dirty="0" smtClean="0">
                <a:solidFill>
                  <a:srgbClr val="FF0000"/>
                </a:solidFill>
              </a:rPr>
              <a:t>.  </a:t>
            </a:r>
            <a:endParaRPr lang="ru-RU" dirty="0" smtClean="0"/>
          </a:p>
          <a:p>
            <a:r>
              <a:rPr lang="ru-RU" dirty="0" smtClean="0"/>
              <a:t> Задание для участниц.</a:t>
            </a:r>
          </a:p>
          <a:p>
            <a:r>
              <a:rPr lang="ru-RU" dirty="0" smtClean="0"/>
              <a:t>Выполнить  групповые прыжки</a:t>
            </a:r>
            <a:r>
              <a:rPr lang="ru-RU" dirty="0"/>
              <a:t>  через длинную скакалку   (обратить внимание на согласованное    энергичное начало движений руками</a:t>
            </a:r>
            <a:r>
              <a:rPr lang="ru-RU" dirty="0" smtClean="0"/>
              <a:t>). Под музыкальное сопровождение два человека крутят скакалку остальные по очереди вбегают по одному человеку и прыгают пока не  споткнутся  , судья считает сколько прыжков выполнила команда за 5 минут.</a:t>
            </a:r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2887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273</TotalTime>
  <Words>794</Words>
  <Application>Microsoft Office PowerPoint</Application>
  <PresentationFormat>Экран (4:3)</PresentationFormat>
  <Paragraphs>163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Здоровьесберегающие технологии в школе. Методическая разработка спортивного праздника  8 марта.</vt:lpstr>
      <vt:lpstr>История появления праздника 8 марта </vt:lpstr>
      <vt:lpstr>8 марта</vt:lpstr>
      <vt:lpstr>История праздника  8 марта</vt:lpstr>
      <vt:lpstr>8 марта</vt:lpstr>
      <vt:lpstr>Физическая культура –  важнейшее средство оздоровления и  формирования человека как личности. </vt:lpstr>
      <vt:lpstr> Формы организации деятельности детей </vt:lpstr>
      <vt:lpstr>1 конкурс «ГИМНАСТИКА»</vt:lpstr>
      <vt:lpstr>2 конкурс</vt:lpstr>
      <vt:lpstr>.  Осанка – привычная поза непринужденного стоящего человека  3 конкурс</vt:lpstr>
      <vt:lpstr>4 конкурс «Чудеса»</vt:lpstr>
      <vt:lpstr>5 конкурс  « медицина»  известный поэт  18 века  афоризмы  про физкультуру  и медицину </vt:lpstr>
      <vt:lpstr>Задания болельщикам -помощь команде! Победил в загадках , принёс своей команде 3 балла!</vt:lpstr>
      <vt:lpstr>Загадки    для болельщиков</vt:lpstr>
      <vt:lpstr>Спорт и физкультура, Всех вперёд ведут.  В трудную минуту  Нас не подведут.   </vt:lpstr>
      <vt:lpstr>Поздравление победителей! Поздравление с весной!</vt:lpstr>
      <vt:lpstr>Спасибо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разработка спортивного праздника</dc:title>
  <dc:creator>Света</dc:creator>
  <cp:lastModifiedBy>RePack by Diakov</cp:lastModifiedBy>
  <cp:revision>30</cp:revision>
  <dcterms:created xsi:type="dcterms:W3CDTF">2017-02-23T17:45:42Z</dcterms:created>
  <dcterms:modified xsi:type="dcterms:W3CDTF">2025-05-14T15:11:31Z</dcterms:modified>
</cp:coreProperties>
</file>