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318" r:id="rId4"/>
    <p:sldId id="319" r:id="rId5"/>
    <p:sldId id="313" r:id="rId6"/>
    <p:sldId id="320" r:id="rId7"/>
    <p:sldId id="312" r:id="rId8"/>
    <p:sldId id="31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3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79181-E85D-1C21-AA61-50754FEDF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2639E3-135B-6D16-6E88-2F064DF9C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5FC47-B568-98B9-40B2-987213E12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5855-3D83-4C2C-BE70-3BB4C5DF0D4D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27949F-D881-03B4-FA6C-76EC6BBDB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4809F4-043E-A367-6D4C-6988FC769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9A4F-7D24-4C9A-9A78-77B82F47F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245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E708D8-CF87-F385-DC70-E6A43A520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50AC94-CB15-0173-9CC7-64F47DD98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2303A2-0720-7D98-F413-D032A0996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5855-3D83-4C2C-BE70-3BB4C5DF0D4D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5BC071-543A-45CA-440E-36F1D0030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0DA9D9-7ABF-7792-1621-B18839CB1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9A4F-7D24-4C9A-9A78-77B82F47F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47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57672E-9FC5-C468-C6F4-FAAB83F937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0D2A0A-30A2-BE58-7D3F-4645A031CF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9C7CD0-FBBA-1F75-7CB2-6BCB969C2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5855-3D83-4C2C-BE70-3BB4C5DF0D4D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11738E-0093-04EF-0454-EB3F3D60D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D8B6FA-0065-9061-25FD-740BFFDF5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9A4F-7D24-4C9A-9A78-77B82F47F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08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F90ABB-7008-AA84-9C45-797598DE1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597D89-14B3-E12B-0628-F10209DA3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9CF9E0-AC1A-138C-5DEC-8AA070995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5855-3D83-4C2C-BE70-3BB4C5DF0D4D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98826B-2868-C08A-D19C-4D17E31CB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F7AA56-8BA3-F467-384A-8329DB947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9A4F-7D24-4C9A-9A78-77B82F47F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084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C907C6-8533-4C23-961D-7A803F043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EAD383-6EC4-7C91-9064-D673758CB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1539D5-ED70-A638-DDF9-9D8AB2D58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5855-3D83-4C2C-BE70-3BB4C5DF0D4D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D7F4E0-A5CE-3C32-E8B7-D24FCA93F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B31D51-4758-E6E3-D7D1-ED479613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9A4F-7D24-4C9A-9A78-77B82F47F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75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781A4-2A2F-CD3D-8B87-FE3D7C2F7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C86DD2-DBCC-1B87-03EA-8EC96DCE79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ADE370-36AF-672D-70E3-FF381992C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857E18-5E57-3539-8A23-941A84EB4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5855-3D83-4C2C-BE70-3BB4C5DF0D4D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1B9EBB-5C96-9E73-CF88-763D8032B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1AE8CD-4FEA-52C0-5F8D-6CE7110E5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9A4F-7D24-4C9A-9A78-77B82F47F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62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C1361-D6DC-C371-B0DF-48D7EFAE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A14367-1098-8F09-74AD-BFDDFF4FF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B7874B-C75E-11DD-8EAA-D5D7FE6FF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392A94E-8AC9-CD06-9448-73EA990924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9736D0E-33FA-0007-4342-D2E7BFCAC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6D8267-159E-D2C7-710F-AB46278A5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5855-3D83-4C2C-BE70-3BB4C5DF0D4D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18EA716-92D4-6341-D6C8-D64EFB6D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7FB3C32-1F35-260A-7ADA-0EA8E2F6C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9A4F-7D24-4C9A-9A78-77B82F47F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555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8881B-723E-43B0-DC9A-4929C6EBA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F7912E-6FE4-FABC-284C-A1B60D054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5855-3D83-4C2C-BE70-3BB4C5DF0D4D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2DAEAE-4CA7-30F7-6F7D-CA0BBCE9D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84ACFDA-919B-425A-9A7C-1D8F52BF9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9A4F-7D24-4C9A-9A78-77B82F47F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930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934087F-93DD-3454-4F16-BEFB07052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5855-3D83-4C2C-BE70-3BB4C5DF0D4D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A0811D1-3769-4092-EC2A-A0C4F3218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831121-B45A-E2F7-EA8F-40F3903B5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9A4F-7D24-4C9A-9A78-77B82F47F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986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AF1A4-F52F-594D-F4AE-D1456BFA0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A5AC52-4402-12E4-8271-9D32FBC42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3BD91E-EB22-E8A7-C0A2-A7298B8AA6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370137-0912-23D2-8996-F773CE7F6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5855-3D83-4C2C-BE70-3BB4C5DF0D4D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EB3A90-7CA7-8FC3-7E08-597F8C3B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6ABCA3-EEA4-82B5-1A64-03D6D3C1C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9A4F-7D24-4C9A-9A78-77B82F47F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78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CEF55B-D0AE-3E18-B57C-E5967779F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795A9E5-64C7-AE26-EF67-4D7A25740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1524CD-FC20-CC31-1742-5FE604CEE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7C2AF1-14E3-BF98-CEF2-BED2B2764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5855-3D83-4C2C-BE70-3BB4C5DF0D4D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D7FB54-5B2B-64A8-7503-04D78A80E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DA7AF5-FDBB-CE95-431E-7CBEB5C2D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9A4F-7D24-4C9A-9A78-77B82F47F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710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B3DC3C-A2F7-CCC3-AA47-AF04275F6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63297-2CAC-50C0-D77F-DB230241D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80043B-55C0-12D4-4D72-7647DE34DB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C85855-3D83-4C2C-BE70-3BB4C5DF0D4D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1B043B-6D39-9308-E6C2-AA28F5A8C6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CCAF5C-3F19-43CA-2E68-B948A9A7FD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B09A4F-7D24-4C9A-9A78-77B82F47F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35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4FDB5B-A857-FAD8-0DDD-5B39E99C1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2874"/>
            <a:ext cx="12192000" cy="330489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dirty="0">
                <a:latin typeface="Candara" panose="020E0502030303020204" pitchFamily="34" charset="0"/>
              </a:rPr>
              <a:t>Образование централизованных государств в Западной Европе (</a:t>
            </a:r>
            <a:r>
              <a:rPr lang="en-US" dirty="0">
                <a:latin typeface="Candara" panose="020E0502030303020204" pitchFamily="34" charset="0"/>
              </a:rPr>
              <a:t>XI – XV</a:t>
            </a:r>
            <a:r>
              <a:rPr lang="ru-RU" dirty="0">
                <a:latin typeface="Candara" panose="020E0502030303020204" pitchFamily="34" charset="0"/>
              </a:rPr>
              <a:t> века, на примере Англии и Франции)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33F494-13BB-8275-7393-FFA1E18F7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5928" y="5486400"/>
            <a:ext cx="5986072" cy="13716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r"/>
            <a:r>
              <a:rPr lang="ru-RU" dirty="0">
                <a:latin typeface="Candara" panose="020E0502030303020204" pitchFamily="34" charset="0"/>
              </a:rPr>
              <a:t>Урок истории в 6 классе</a:t>
            </a:r>
          </a:p>
          <a:p>
            <a:pPr algn="r"/>
            <a:r>
              <a:rPr lang="ru-RU" dirty="0">
                <a:latin typeface="Candara" panose="020E0502030303020204" pitchFamily="34" charset="0"/>
              </a:rPr>
              <a:t>Учитель: Екатерина Дмитриевна </a:t>
            </a:r>
          </a:p>
          <a:p>
            <a:pPr algn="r"/>
            <a:r>
              <a:rPr lang="ru-RU" dirty="0">
                <a:latin typeface="Candara" panose="020E0502030303020204" pitchFamily="34" charset="0"/>
              </a:rPr>
              <a:t>ЕРМОЛИНА</a:t>
            </a:r>
          </a:p>
        </p:txBody>
      </p:sp>
      <p:pic>
        <p:nvPicPr>
          <p:cNvPr id="8194" name="Picture 2" descr="A King PNG Transparent Images Free Download | Vector Files | Pngtree">
            <a:extLst>
              <a:ext uri="{FF2B5EF4-FFF2-40B4-BE49-F238E27FC236}">
                <a16:creationId xmlns:a16="http://schemas.microsoft.com/office/drawing/2014/main" id="{234A3D39-1A9C-3E9F-321D-792D46533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30" y="2569585"/>
            <a:ext cx="2582843" cy="433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Иконка глобус - Png (пнг) картинки и иконки без фона">
            <a:extLst>
              <a:ext uri="{FF2B5EF4-FFF2-40B4-BE49-F238E27FC236}">
                <a16:creationId xmlns:a16="http://schemas.microsoft.com/office/drawing/2014/main" id="{3013D8C7-0082-028D-85C4-9F087806F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59" y="3077819"/>
            <a:ext cx="1740536" cy="174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8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1465" y="2295552"/>
            <a:ext cx="2462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ЕДИНСТВО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8186" y="1784180"/>
            <a:ext cx="3401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ОБЪЕДИНЕНИЕ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76" y="3515622"/>
            <a:ext cx="2678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РАВЕНСТВО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20745" y="1856759"/>
            <a:ext cx="23214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latin typeface="Arial Black" panose="020B0A04020102020204" pitchFamily="34" charset="0"/>
              </a:rPr>
              <a:t>СВОБОДА </a:t>
            </a:r>
            <a:br>
              <a:rPr lang="ru-RU" sz="2800" dirty="0">
                <a:latin typeface="Arial Black" panose="020B0A04020102020204" pitchFamily="34" charset="0"/>
              </a:rPr>
            </a:br>
            <a:r>
              <a:rPr lang="ru-RU" sz="2800" dirty="0">
                <a:latin typeface="Arial Black" panose="020B0A04020102020204" pitchFamily="34" charset="0"/>
              </a:rPr>
              <a:t>МЫСЛИ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92046" y="3187970"/>
            <a:ext cx="1330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СИЛА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9559" y="5661248"/>
            <a:ext cx="2367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РАЗВИТИЕ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93251" y="4499477"/>
            <a:ext cx="2170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ПРОЦЕСС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20745" y="3711190"/>
            <a:ext cx="31999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РАСШИРЕНИЕ </a:t>
            </a:r>
          </a:p>
          <a:p>
            <a:r>
              <a:rPr lang="ru-RU" sz="2800" dirty="0">
                <a:latin typeface="Arial Black" panose="020B0A04020102020204" pitchFamily="34" charset="0"/>
              </a:rPr>
              <a:t>ТЕРРИТОРИЙ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76165" y="2395884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УСПЕХ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5D94DDD-C593-2ED0-0567-2347EEA3B8EC}"/>
              </a:ext>
            </a:extLst>
          </p:cNvPr>
          <p:cNvSpPr txBox="1">
            <a:spLocks/>
          </p:cNvSpPr>
          <p:nvPr/>
        </p:nvSpPr>
        <p:spPr>
          <a:xfrm>
            <a:off x="0" y="417826"/>
            <a:ext cx="12192000" cy="1371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800" dirty="0">
                <a:latin typeface="Candara" panose="020E0502030303020204" pitchFamily="34" charset="0"/>
              </a:rPr>
              <a:t>Централизация – это …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2F661-2C4C-5A46-5771-7852BAED8315}"/>
              </a:ext>
            </a:extLst>
          </p:cNvPr>
          <p:cNvSpPr txBox="1">
            <a:spLocks/>
          </p:cNvSpPr>
          <p:nvPr/>
        </p:nvSpPr>
        <p:spPr>
          <a:xfrm>
            <a:off x="0" y="410192"/>
            <a:ext cx="12192000" cy="1371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800" dirty="0">
                <a:latin typeface="Candara" panose="020E0502030303020204" pitchFamily="34" charset="0"/>
              </a:rPr>
              <a:t>Аукцион</a:t>
            </a:r>
          </a:p>
        </p:txBody>
      </p:sp>
      <p:pic>
        <p:nvPicPr>
          <p:cNvPr id="3" name="Picture 20">
            <a:extLst>
              <a:ext uri="{FF2B5EF4-FFF2-40B4-BE49-F238E27FC236}">
                <a16:creationId xmlns:a16="http://schemas.microsoft.com/office/drawing/2014/main" id="{15ED6403-8829-1916-512B-A778F6BAD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794" y="2110709"/>
            <a:ext cx="4444672" cy="444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Таймер - 1 минута (обратный отсчет)">
            <a:hlinkClick r:id="" action="ppaction://media"/>
            <a:extLst>
              <a:ext uri="{FF2B5EF4-FFF2-40B4-BE49-F238E27FC236}">
                <a16:creationId xmlns:a16="http://schemas.microsoft.com/office/drawing/2014/main" id="{726EF1EC-C5D8-884D-9433-38E1898A176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52215" y="4719752"/>
            <a:ext cx="3058528" cy="172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0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94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C8F99-7FA4-6258-D514-B596E87D7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B36411A-F02E-317C-6653-4F6C807CCEA9}"/>
              </a:ext>
            </a:extLst>
          </p:cNvPr>
          <p:cNvSpPr txBox="1">
            <a:spLocks/>
          </p:cNvSpPr>
          <p:nvPr/>
        </p:nvSpPr>
        <p:spPr>
          <a:xfrm>
            <a:off x="0" y="417826"/>
            <a:ext cx="12192000" cy="1371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8800" dirty="0">
              <a:latin typeface="Candara" panose="020E05020303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79055B-00F5-07D4-03F1-DA75729773B5}"/>
              </a:ext>
            </a:extLst>
          </p:cNvPr>
          <p:cNvSpPr txBox="1"/>
          <p:nvPr/>
        </p:nvSpPr>
        <p:spPr>
          <a:xfrm>
            <a:off x="0" y="490894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600" b="0" i="0" dirty="0">
                <a:effectLst/>
                <a:latin typeface="Candara" panose="020E0502030303020204" pitchFamily="34" charset="0"/>
              </a:rPr>
              <a:t>Заседание научного общества </a:t>
            </a:r>
            <a:endParaRPr lang="ru-RU" sz="66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8DA128A-6B57-B965-A5D3-7B2C3E9BD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320"/>
            <a:ext cx="12192000" cy="689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Пнг Средневековье 31 фото">
            <a:extLst>
              <a:ext uri="{FF2B5EF4-FFF2-40B4-BE49-F238E27FC236}">
                <a16:creationId xmlns:a16="http://schemas.microsoft.com/office/drawing/2014/main" id="{C50A5609-6A87-BA4A-871F-3BBC65538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136" y="1061883"/>
            <a:ext cx="3593423" cy="610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0A64EC-54CF-42E4-4D67-50E05F114D7D}"/>
              </a:ext>
            </a:extLst>
          </p:cNvPr>
          <p:cNvSpPr txBox="1"/>
          <p:nvPr/>
        </p:nvSpPr>
        <p:spPr>
          <a:xfrm>
            <a:off x="5095568" y="1092661"/>
            <a:ext cx="4422058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i="0" dirty="0">
                <a:solidFill>
                  <a:srgbClr val="002060"/>
                </a:solidFill>
                <a:effectLst/>
                <a:latin typeface="Candara" panose="020E0502030303020204" pitchFamily="34" charset="0"/>
              </a:rPr>
              <a:t>Если бы я был советником короля…</a:t>
            </a:r>
            <a:endParaRPr lang="ru-RU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7F806D-A582-D782-208E-778BBAF5EC31}"/>
              </a:ext>
            </a:extLst>
          </p:cNvPr>
          <p:cNvSpPr txBox="1"/>
          <p:nvPr/>
        </p:nvSpPr>
        <p:spPr>
          <a:xfrm>
            <a:off x="90273" y="2658078"/>
            <a:ext cx="8728586" cy="95410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ru-RU" sz="2800" b="0" i="0" dirty="0">
                <a:solidFill>
                  <a:srgbClr val="002060"/>
                </a:solidFill>
                <a:effectLst/>
                <a:latin typeface="Candara" panose="020E0502030303020204" pitchFamily="34" charset="0"/>
              </a:rPr>
              <a:t>1. Я предложил бы программу укрепления государства и его процветания…;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80E699-7703-7776-2027-A68183B9F530}"/>
              </a:ext>
            </a:extLst>
          </p:cNvPr>
          <p:cNvSpPr txBox="1"/>
          <p:nvPr/>
        </p:nvSpPr>
        <p:spPr>
          <a:xfrm>
            <a:off x="90273" y="3829279"/>
            <a:ext cx="8728586" cy="95410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ru-RU" sz="2800" b="0" i="0" dirty="0">
                <a:solidFill>
                  <a:srgbClr val="002060"/>
                </a:solidFill>
                <a:effectLst/>
                <a:latin typeface="Candara" panose="020E0502030303020204" pitchFamily="34" charset="0"/>
              </a:rPr>
              <a:t>2. Чтобы не допустить крестьянских восстаний, я посоветовал бы королю…;</a:t>
            </a:r>
          </a:p>
        </p:txBody>
      </p:sp>
    </p:spTree>
    <p:extLst>
      <p:ext uri="{BB962C8B-B14F-4D97-AF65-F5344CB8AC3E}">
        <p14:creationId xmlns:p14="http://schemas.microsoft.com/office/powerpoint/2010/main" val="97528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23646-B9A7-8D03-70D8-0DE436120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A774AFD-DBA3-9E9B-584B-ED1FA7367BEB}"/>
              </a:ext>
            </a:extLst>
          </p:cNvPr>
          <p:cNvSpPr txBox="1">
            <a:spLocks/>
          </p:cNvSpPr>
          <p:nvPr/>
        </p:nvSpPr>
        <p:spPr>
          <a:xfrm>
            <a:off x="0" y="417826"/>
            <a:ext cx="12192000" cy="1371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8800" dirty="0">
              <a:latin typeface="Candara" panose="020E05020303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BDB895-7CAF-6475-CBF9-2155B976CF14}"/>
              </a:ext>
            </a:extLst>
          </p:cNvPr>
          <p:cNvSpPr txBox="1"/>
          <p:nvPr/>
        </p:nvSpPr>
        <p:spPr>
          <a:xfrm>
            <a:off x="0" y="490894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600" b="0" i="0" dirty="0">
                <a:effectLst/>
                <a:latin typeface="Candara" panose="020E0502030303020204" pitchFamily="34" charset="0"/>
              </a:rPr>
              <a:t>Заседание научного общества </a:t>
            </a:r>
            <a:endParaRPr lang="ru-RU" sz="66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E177ABC-733E-19DA-4A01-C80598475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320"/>
            <a:ext cx="12192000" cy="689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Пнг Средневековье 31 фото">
            <a:extLst>
              <a:ext uri="{FF2B5EF4-FFF2-40B4-BE49-F238E27FC236}">
                <a16:creationId xmlns:a16="http://schemas.microsoft.com/office/drawing/2014/main" id="{841FD23F-984C-7C73-943A-79F51183C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972" y="1103626"/>
            <a:ext cx="3593423" cy="610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A043C3-AAA5-A4E2-65BC-C5C8D32DCE8E}"/>
              </a:ext>
            </a:extLst>
          </p:cNvPr>
          <p:cNvSpPr txBox="1"/>
          <p:nvPr/>
        </p:nvSpPr>
        <p:spPr>
          <a:xfrm>
            <a:off x="816078" y="1829940"/>
            <a:ext cx="61549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Дано:</a:t>
            </a:r>
            <a:endParaRPr lang="ru-RU" sz="6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18437B-58E7-EF62-3B1D-9CE8898F1F03}"/>
              </a:ext>
            </a:extLst>
          </p:cNvPr>
          <p:cNvSpPr txBox="1"/>
          <p:nvPr/>
        </p:nvSpPr>
        <p:spPr>
          <a:xfrm>
            <a:off x="816078" y="3045132"/>
            <a:ext cx="61549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Найти:</a:t>
            </a:r>
            <a:endParaRPr lang="ru-RU" sz="6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DC00D6-C7BB-EA00-FB3F-A18BCD9131DD}"/>
              </a:ext>
            </a:extLst>
          </p:cNvPr>
          <p:cNvSpPr txBox="1"/>
          <p:nvPr/>
        </p:nvSpPr>
        <p:spPr>
          <a:xfrm>
            <a:off x="890207" y="4488861"/>
            <a:ext cx="61549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Решение:</a:t>
            </a:r>
            <a:endParaRPr lang="ru-RU" sz="6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61EB5D-92A3-CCA9-2C9C-B01CBF0C5A2B}"/>
              </a:ext>
            </a:extLst>
          </p:cNvPr>
          <p:cNvSpPr txBox="1"/>
          <p:nvPr/>
        </p:nvSpPr>
        <p:spPr>
          <a:xfrm>
            <a:off x="890207" y="5384197"/>
            <a:ext cx="61549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Ответ:</a:t>
            </a:r>
            <a:endParaRPr lang="ru-RU" sz="6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239084-3704-7D09-AAC0-3A887B25DE7C}"/>
              </a:ext>
            </a:extLst>
          </p:cNvPr>
          <p:cNvSpPr txBox="1"/>
          <p:nvPr/>
        </p:nvSpPr>
        <p:spPr>
          <a:xfrm>
            <a:off x="3195871" y="1759884"/>
            <a:ext cx="6154992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FF0000"/>
                </a:solidFill>
                <a:latin typeface="Candara" panose="020E0502030303020204" pitchFamily="34" charset="0"/>
              </a:rPr>
              <a:t>Образование централизованных государств в Западной Европе (</a:t>
            </a:r>
            <a:r>
              <a:rPr lang="en-US" sz="2800" i="1" dirty="0">
                <a:solidFill>
                  <a:srgbClr val="FF0000"/>
                </a:solidFill>
                <a:latin typeface="Candara" panose="020E0502030303020204" pitchFamily="34" charset="0"/>
              </a:rPr>
              <a:t>XI – XV</a:t>
            </a:r>
            <a:r>
              <a:rPr lang="ru-RU" sz="2800" i="1" dirty="0">
                <a:solidFill>
                  <a:srgbClr val="FF0000"/>
                </a:solidFill>
                <a:latin typeface="Candara" panose="020E0502030303020204" pitchFamily="34" charset="0"/>
              </a:rPr>
              <a:t> века, на примере Англии и Франции)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BF9B0F-C5A7-E061-F343-2E50A89712D0}"/>
              </a:ext>
            </a:extLst>
          </p:cNvPr>
          <p:cNvSpPr txBox="1"/>
          <p:nvPr/>
        </p:nvSpPr>
        <p:spPr>
          <a:xfrm>
            <a:off x="3195872" y="3103738"/>
            <a:ext cx="6154991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FF0000"/>
                </a:solidFill>
                <a:latin typeface="Candara" panose="020E0502030303020204" pitchFamily="34" charset="0"/>
              </a:rPr>
              <a:t>Советы для королей Англии и Франции </a:t>
            </a:r>
            <a:r>
              <a:rPr lang="en-US" sz="2800" i="1" dirty="0">
                <a:solidFill>
                  <a:srgbClr val="FF0000"/>
                </a:solidFill>
                <a:latin typeface="Candara" panose="020E0502030303020204" pitchFamily="34" charset="0"/>
              </a:rPr>
              <a:t>XI – XV</a:t>
            </a:r>
            <a:r>
              <a:rPr lang="ru-RU" sz="2800" i="1" dirty="0">
                <a:solidFill>
                  <a:srgbClr val="FF0000"/>
                </a:solidFill>
                <a:latin typeface="Candara" panose="020E0502030303020204" pitchFamily="34" charset="0"/>
              </a:rPr>
              <a:t> веков по улучшению жизни в </a:t>
            </a:r>
            <a:r>
              <a:rPr lang="ru-RU" sz="2800" i="1" dirty="0" err="1">
                <a:solidFill>
                  <a:srgbClr val="FF0000"/>
                </a:solidFill>
                <a:latin typeface="Candara" panose="020E0502030303020204" pitchFamily="34" charset="0"/>
              </a:rPr>
              <a:t>тране</a:t>
            </a:r>
            <a:endParaRPr lang="ru-RU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78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8603860-FB82-E6FC-3C65-86E7DF28A154}"/>
              </a:ext>
            </a:extLst>
          </p:cNvPr>
          <p:cNvSpPr txBox="1">
            <a:spLocks/>
          </p:cNvSpPr>
          <p:nvPr/>
        </p:nvSpPr>
        <p:spPr>
          <a:xfrm>
            <a:off x="0" y="417826"/>
            <a:ext cx="12192000" cy="1371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8800" dirty="0">
              <a:latin typeface="Candara" panose="020E0502030303020204" pitchFamily="34" charset="0"/>
            </a:endParaRPr>
          </a:p>
        </p:txBody>
      </p:sp>
      <p:pic>
        <p:nvPicPr>
          <p:cNvPr id="1030" name="Picture 6" descr="Пнг Средневековье 31 фото">
            <a:extLst>
              <a:ext uri="{FF2B5EF4-FFF2-40B4-BE49-F238E27FC236}">
                <a16:creationId xmlns:a16="http://schemas.microsoft.com/office/drawing/2014/main" id="{56186D27-8C3E-3C8C-8835-5E48F9A4D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192" y="2161605"/>
            <a:ext cx="2213808" cy="376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емесленник PNG рисунок, картинки и пнг прозрачный для бесплатной загрузки  | Pngtree">
            <a:extLst>
              <a:ext uri="{FF2B5EF4-FFF2-40B4-BE49-F238E27FC236}">
                <a16:creationId xmlns:a16="http://schemas.microsoft.com/office/drawing/2014/main" id="{DD9E76CD-8FD4-D1AF-E9A3-4374F7516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503" y="142789"/>
            <a:ext cx="2463369" cy="246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6D3BFA-33BD-05A7-7241-9D2CC1130EAB}"/>
              </a:ext>
            </a:extLst>
          </p:cNvPr>
          <p:cNvSpPr txBox="1"/>
          <p:nvPr/>
        </p:nvSpPr>
        <p:spPr>
          <a:xfrm>
            <a:off x="1789425" y="342876"/>
            <a:ext cx="104025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7200" dirty="0">
                <a:latin typeface="Candara" panose="020E0502030303020204" pitchFamily="34" charset="0"/>
              </a:rPr>
              <a:t>Дополнительные данные</a:t>
            </a:r>
            <a:endParaRPr lang="ru-RU" sz="7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0507A6-E4B4-705B-87D2-C2CBC08D41BA}"/>
              </a:ext>
            </a:extLst>
          </p:cNvPr>
          <p:cNvSpPr txBox="1"/>
          <p:nvPr/>
        </p:nvSpPr>
        <p:spPr>
          <a:xfrm>
            <a:off x="2213808" y="1806975"/>
            <a:ext cx="4729316" cy="144655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Англия </a:t>
            </a:r>
          </a:p>
          <a:p>
            <a:pPr algn="ctr"/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XI – XV </a:t>
            </a:r>
            <a:r>
              <a:rPr lang="ru-RU" sz="4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вв.</a:t>
            </a:r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A62B71-08FD-BC3F-9E3D-5326B2C45CE4}"/>
              </a:ext>
            </a:extLst>
          </p:cNvPr>
          <p:cNvSpPr txBox="1"/>
          <p:nvPr/>
        </p:nvSpPr>
        <p:spPr>
          <a:xfrm>
            <a:off x="7246374" y="1806975"/>
            <a:ext cx="4729316" cy="144655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Франция </a:t>
            </a:r>
          </a:p>
          <a:p>
            <a:pPr algn="ctr"/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XI – XV </a:t>
            </a:r>
            <a:r>
              <a:rPr lang="ru-RU" sz="4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вв.</a:t>
            </a:r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F3D8CA-BC13-3F38-0201-5943DACE96C4}"/>
              </a:ext>
            </a:extLst>
          </p:cNvPr>
          <p:cNvSpPr txBox="1"/>
          <p:nvPr/>
        </p:nvSpPr>
        <p:spPr>
          <a:xfrm>
            <a:off x="7246374" y="3361080"/>
            <a:ext cx="47293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Candara" panose="020E0502030303020204" pitchFamily="34" charset="0"/>
              </a:rPr>
              <a:t>1302 г. - Первый созыв Генеральных Штатов.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0961A9-5CE4-C122-0AAC-2E1B2532515B}"/>
              </a:ext>
            </a:extLst>
          </p:cNvPr>
          <p:cNvSpPr txBox="1"/>
          <p:nvPr/>
        </p:nvSpPr>
        <p:spPr>
          <a:xfrm>
            <a:off x="7216877" y="3999503"/>
            <a:ext cx="47293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Candara" panose="020E0502030303020204" pitchFamily="34" charset="0"/>
              </a:rPr>
              <a:t>Средние слои стали опорой объединения Франции, укрепления центральной королевской власти.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002343-EF1C-EED9-8B57-32B2694F5ACA}"/>
              </a:ext>
            </a:extLst>
          </p:cNvPr>
          <p:cNvSpPr txBox="1"/>
          <p:nvPr/>
        </p:nvSpPr>
        <p:spPr>
          <a:xfrm>
            <a:off x="7246374" y="5031528"/>
            <a:ext cx="48571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Candara" panose="020E0502030303020204" pitchFamily="34" charset="0"/>
              </a:rPr>
              <a:t>Авиньонское пленение пап (1309-1378 гг.)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DE729B-C7A9-D1C4-98F5-C7A0F27CB430}"/>
              </a:ext>
            </a:extLst>
          </p:cNvPr>
          <p:cNvSpPr txBox="1"/>
          <p:nvPr/>
        </p:nvSpPr>
        <p:spPr>
          <a:xfrm>
            <a:off x="2213808" y="3319163"/>
            <a:ext cx="47293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Candara" panose="020E0502030303020204" pitchFamily="34" charset="0"/>
              </a:rPr>
              <a:t>1215 г. - Подписание Великой хартии вольностей.</a:t>
            </a:r>
          </a:p>
        </p:txBody>
      </p:sp>
      <p:pic>
        <p:nvPicPr>
          <p:cNvPr id="1026" name="Picture 2" descr="Крестьянин – Бесплатные иконки: люди">
            <a:extLst>
              <a:ext uri="{FF2B5EF4-FFF2-40B4-BE49-F238E27FC236}">
                <a16:creationId xmlns:a16="http://schemas.microsoft.com/office/drawing/2014/main" id="{1F4DCCEF-EB53-C3E1-6665-1E698A5BE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8575"/>
            <a:ext cx="1789425" cy="178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45A0DCC-9A48-4DE8-B3E8-1FA3E6B034CF}"/>
              </a:ext>
            </a:extLst>
          </p:cNvPr>
          <p:cNvSpPr txBox="1"/>
          <p:nvPr/>
        </p:nvSpPr>
        <p:spPr>
          <a:xfrm>
            <a:off x="2213808" y="3985881"/>
            <a:ext cx="47293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Candara" panose="020E0502030303020204" pitchFamily="34" charset="0"/>
              </a:rPr>
              <a:t>1265 г. - Первый созыв парламента </a:t>
            </a:r>
            <a:r>
              <a:rPr lang="en-US" sz="2000" dirty="0">
                <a:latin typeface="Candara" panose="020E0502030303020204" pitchFamily="34" charset="0"/>
              </a:rPr>
              <a:t>(XIV</a:t>
            </a:r>
            <a:r>
              <a:rPr lang="ru-RU" sz="2000" dirty="0">
                <a:latin typeface="Candara" panose="020E0502030303020204" pitchFamily="34" charset="0"/>
              </a:rPr>
              <a:t> в. Разделение на палату лордов и палату общин</a:t>
            </a:r>
            <a:r>
              <a:rPr lang="en-US" sz="2000" dirty="0">
                <a:latin typeface="Candara" panose="020E0502030303020204" pitchFamily="34" charset="0"/>
              </a:rPr>
              <a:t>)</a:t>
            </a:r>
            <a:r>
              <a:rPr lang="ru-RU" sz="2000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4C8291-1C05-CA4C-0B96-D49C1D4E656A}"/>
              </a:ext>
            </a:extLst>
          </p:cNvPr>
          <p:cNvSpPr txBox="1"/>
          <p:nvPr/>
        </p:nvSpPr>
        <p:spPr>
          <a:xfrm>
            <a:off x="2213808" y="4946588"/>
            <a:ext cx="47293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Candara" panose="020E0502030303020204" pitchFamily="34" charset="0"/>
              </a:rPr>
              <a:t>1455 – 1585 гг. - Война Алой и Белой розы.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021D1A4-B13A-02EF-D48E-EF5176034B4A}"/>
              </a:ext>
            </a:extLst>
          </p:cNvPr>
          <p:cNvSpPr txBox="1"/>
          <p:nvPr/>
        </p:nvSpPr>
        <p:spPr>
          <a:xfrm>
            <a:off x="5078338" y="5621406"/>
            <a:ext cx="38247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Candara" panose="020E0502030303020204" pitchFamily="34" charset="0"/>
              </a:rPr>
              <a:t>Столетняя война (1337–1453)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52A9F7-0645-8413-9E01-2BFD8837FE48}"/>
              </a:ext>
            </a:extLst>
          </p:cNvPr>
          <p:cNvSpPr txBox="1"/>
          <p:nvPr/>
        </p:nvSpPr>
        <p:spPr>
          <a:xfrm>
            <a:off x="3903382" y="6144626"/>
            <a:ext cx="61746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andara" panose="020E0502030303020204" pitchFamily="34" charset="0"/>
              </a:rPr>
              <a:t>Складывание сословно-представительной монархии</a:t>
            </a:r>
          </a:p>
        </p:txBody>
      </p:sp>
    </p:spTree>
    <p:extLst>
      <p:ext uri="{BB962C8B-B14F-4D97-AF65-F5344CB8AC3E}">
        <p14:creationId xmlns:p14="http://schemas.microsoft.com/office/powerpoint/2010/main" val="411680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3" grpId="0"/>
      <p:bldP spid="25" grpId="0"/>
      <p:bldP spid="26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F9C470-2138-3973-0C1B-1B4C73D5C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19F6B21-9AC5-6EE5-781F-4A48FBFB9C3C}"/>
              </a:ext>
            </a:extLst>
          </p:cNvPr>
          <p:cNvSpPr txBox="1">
            <a:spLocks/>
          </p:cNvSpPr>
          <p:nvPr/>
        </p:nvSpPr>
        <p:spPr>
          <a:xfrm>
            <a:off x="0" y="417826"/>
            <a:ext cx="12192000" cy="1371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8800" dirty="0">
              <a:latin typeface="Candara" panose="020E0502030303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7C521AD-CB55-3721-34F9-3A5E6EEC1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320"/>
            <a:ext cx="12192000" cy="689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C10BCD-1198-18E4-A243-D32A5BEFFF52}"/>
              </a:ext>
            </a:extLst>
          </p:cNvPr>
          <p:cNvSpPr txBox="1"/>
          <p:nvPr/>
        </p:nvSpPr>
        <p:spPr>
          <a:xfrm>
            <a:off x="0" y="490894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600" b="0" i="0" dirty="0">
                <a:effectLst/>
                <a:latin typeface="Candara" panose="020E0502030303020204" pitchFamily="34" charset="0"/>
              </a:rPr>
              <a:t>Заседание научного общества </a:t>
            </a:r>
            <a:endParaRPr lang="ru-RU" sz="6600" dirty="0"/>
          </a:p>
        </p:txBody>
      </p:sp>
      <p:pic>
        <p:nvPicPr>
          <p:cNvPr id="3" name="Picture 6" descr="Пнг Средневековье 31 фото">
            <a:extLst>
              <a:ext uri="{FF2B5EF4-FFF2-40B4-BE49-F238E27FC236}">
                <a16:creationId xmlns:a16="http://schemas.microsoft.com/office/drawing/2014/main" id="{10623608-EA8D-0ED1-4521-1214A1360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136" y="1061883"/>
            <a:ext cx="3593423" cy="610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652260-C215-E256-3E2F-D2137C7CFFB0}"/>
              </a:ext>
            </a:extLst>
          </p:cNvPr>
          <p:cNvSpPr txBox="1"/>
          <p:nvPr/>
        </p:nvSpPr>
        <p:spPr>
          <a:xfrm>
            <a:off x="5095568" y="1092661"/>
            <a:ext cx="4422058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i="0" dirty="0">
                <a:solidFill>
                  <a:srgbClr val="002060"/>
                </a:solidFill>
                <a:effectLst/>
                <a:latin typeface="Candara" panose="020E0502030303020204" pitchFamily="34" charset="0"/>
              </a:rPr>
              <a:t>Если бы я был советником короля…</a:t>
            </a:r>
            <a:endParaRPr lang="ru-RU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8E93D5-81CB-81EF-D737-AF8FCF77A263}"/>
              </a:ext>
            </a:extLst>
          </p:cNvPr>
          <p:cNvSpPr txBox="1"/>
          <p:nvPr/>
        </p:nvSpPr>
        <p:spPr>
          <a:xfrm>
            <a:off x="90273" y="2658078"/>
            <a:ext cx="8728586" cy="95410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ru-RU" sz="2800" b="0" i="0" dirty="0">
                <a:solidFill>
                  <a:srgbClr val="002060"/>
                </a:solidFill>
                <a:effectLst/>
                <a:latin typeface="Candara" panose="020E0502030303020204" pitchFamily="34" charset="0"/>
              </a:rPr>
              <a:t>1. Я предложил бы программу укрепления государства и его процветания…;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4DE87A-0B99-B90D-7CED-1AC4AC20E294}"/>
              </a:ext>
            </a:extLst>
          </p:cNvPr>
          <p:cNvSpPr txBox="1"/>
          <p:nvPr/>
        </p:nvSpPr>
        <p:spPr>
          <a:xfrm>
            <a:off x="90273" y="3829279"/>
            <a:ext cx="8728586" cy="95410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ru-RU" sz="2800" b="0" i="0" dirty="0">
                <a:solidFill>
                  <a:srgbClr val="002060"/>
                </a:solidFill>
                <a:effectLst/>
                <a:latin typeface="Candara" panose="020E0502030303020204" pitchFamily="34" charset="0"/>
              </a:rPr>
              <a:t>2. Чтобы не допустить крестьянских восстаний, я посоветовал бы королю…;</a:t>
            </a:r>
          </a:p>
        </p:txBody>
      </p:sp>
    </p:spTree>
    <p:extLst>
      <p:ext uri="{BB962C8B-B14F-4D97-AF65-F5344CB8AC3E}">
        <p14:creationId xmlns:p14="http://schemas.microsoft.com/office/powerpoint/2010/main" val="49348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50CB07-1C52-FB3B-6684-450EACEA36D3}"/>
              </a:ext>
            </a:extLst>
          </p:cNvPr>
          <p:cNvSpPr txBox="1">
            <a:spLocks/>
          </p:cNvSpPr>
          <p:nvPr/>
        </p:nvSpPr>
        <p:spPr>
          <a:xfrm>
            <a:off x="0" y="342874"/>
            <a:ext cx="12192000" cy="1380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800" dirty="0">
                <a:latin typeface="Candara" panose="020E0502030303020204" pitchFamily="34" charset="0"/>
              </a:rPr>
              <a:t>Подведем итоги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F80697-4FA3-14D5-A970-73023A155102}"/>
              </a:ext>
            </a:extLst>
          </p:cNvPr>
          <p:cNvSpPr txBox="1"/>
          <p:nvPr/>
        </p:nvSpPr>
        <p:spPr>
          <a:xfrm>
            <a:off x="2282252" y="2020838"/>
            <a:ext cx="724274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>
                <a:latin typeface="Candara" panose="020E0502030303020204" pitchFamily="34" charset="0"/>
              </a:rPr>
              <a:t>Вы большие молодцы!!!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493AFC2F-63A5-D792-C162-602A4CF50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376" y="2857500"/>
            <a:ext cx="40005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9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A114D-64C4-03BB-2F7E-B295A6259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F7B5D3-34F5-4A13-4D9C-9D6DD77E3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2874"/>
            <a:ext cx="12192000" cy="330489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dirty="0">
                <a:latin typeface="Candara" panose="020E0502030303020204" pitchFamily="34" charset="0"/>
              </a:rPr>
              <a:t>Образование централизованных государств в Западной Европе (</a:t>
            </a:r>
            <a:r>
              <a:rPr lang="en-US" dirty="0">
                <a:latin typeface="Candara" panose="020E0502030303020204" pitchFamily="34" charset="0"/>
              </a:rPr>
              <a:t>XI – XV</a:t>
            </a:r>
            <a:r>
              <a:rPr lang="ru-RU" dirty="0">
                <a:latin typeface="Candara" panose="020E0502030303020204" pitchFamily="34" charset="0"/>
              </a:rPr>
              <a:t> века, на примере Англии и Франции)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67EA98-1161-FE14-6068-372A8E27E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5928" y="5486400"/>
            <a:ext cx="5986072" cy="13716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r"/>
            <a:r>
              <a:rPr lang="ru-RU" dirty="0">
                <a:latin typeface="Candara" panose="020E0502030303020204" pitchFamily="34" charset="0"/>
              </a:rPr>
              <a:t>Урок истории в 6 классе</a:t>
            </a:r>
          </a:p>
          <a:p>
            <a:pPr algn="r"/>
            <a:r>
              <a:rPr lang="ru-RU" dirty="0">
                <a:latin typeface="Candara" panose="020E0502030303020204" pitchFamily="34" charset="0"/>
              </a:rPr>
              <a:t>Учитель: Екатерина Дмитриевна </a:t>
            </a:r>
          </a:p>
          <a:p>
            <a:pPr algn="r"/>
            <a:r>
              <a:rPr lang="ru-RU" dirty="0">
                <a:latin typeface="Candara" panose="020E0502030303020204" pitchFamily="34" charset="0"/>
              </a:rPr>
              <a:t>ЕРМОЛИНА</a:t>
            </a:r>
          </a:p>
        </p:txBody>
      </p:sp>
      <p:pic>
        <p:nvPicPr>
          <p:cNvPr id="8194" name="Picture 2" descr="A King PNG Transparent Images Free Download | Vector Files | Pngtree">
            <a:extLst>
              <a:ext uri="{FF2B5EF4-FFF2-40B4-BE49-F238E27FC236}">
                <a16:creationId xmlns:a16="http://schemas.microsoft.com/office/drawing/2014/main" id="{9384C512-9B47-10A6-64F3-5667C4FA5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30" y="2569585"/>
            <a:ext cx="2582843" cy="433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Иконка глобус - Png (пнг) картинки и иконки без фона">
            <a:extLst>
              <a:ext uri="{FF2B5EF4-FFF2-40B4-BE49-F238E27FC236}">
                <a16:creationId xmlns:a16="http://schemas.microsoft.com/office/drawing/2014/main" id="{453AB4BE-1BF8-29EC-E410-95BBBA608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59" y="3077819"/>
            <a:ext cx="1740536" cy="174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72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284</Words>
  <Application>Microsoft Office PowerPoint</Application>
  <PresentationFormat>Широкоэкранный</PresentationFormat>
  <Paragraphs>50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Arial Black</vt:lpstr>
      <vt:lpstr>Candara</vt:lpstr>
      <vt:lpstr>Тема Office</vt:lpstr>
      <vt:lpstr>Образование централизованных государств в Западной Европе (XI – XV века, на примере Англии и Франции)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Образование централизованных государств в Западной Европе (XI – XV века, на примере Англии и Франции)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Екатерина Ермолина</dc:creator>
  <cp:lastModifiedBy>Екатерина Ермолина</cp:lastModifiedBy>
  <cp:revision>41</cp:revision>
  <dcterms:created xsi:type="dcterms:W3CDTF">2025-02-03T17:00:43Z</dcterms:created>
  <dcterms:modified xsi:type="dcterms:W3CDTF">2025-02-04T12:15:16Z</dcterms:modified>
</cp:coreProperties>
</file>