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6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02" y="-6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6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4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994025" y="998855"/>
            <a:ext cx="6467475" cy="28549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lnSpc>
                <a:spcPct val="107000"/>
              </a:lnSpc>
            </a:pPr>
            <a:endParaRPr lang="en-US" altLang="zh-CN" sz="1600" dirty="0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endParaRPr lang="en-US" altLang="zh-CN" sz="1600" dirty="0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4000" dirty="0" err="1">
                <a:latin typeface="Times New Roman" panose="02020603050405020304"/>
                <a:ea typeface="Calibri" panose="020F0502020204030204"/>
              </a:rPr>
              <a:t>Музыка</a:t>
            </a:r>
            <a:r>
              <a:rPr lang="en-US" altLang="zh-CN" sz="4000" dirty="0">
                <a:latin typeface="Times New Roman" panose="02020603050405020304"/>
                <a:ea typeface="Calibri" panose="020F0502020204030204"/>
              </a:rPr>
              <a:t> 3 </a:t>
            </a:r>
            <a:r>
              <a:rPr lang="en-US" altLang="zh-CN" sz="4000" dirty="0" err="1">
                <a:latin typeface="Times New Roman" panose="02020603050405020304"/>
                <a:ea typeface="Calibri" panose="020F0502020204030204"/>
              </a:rPr>
              <a:t>класс</a:t>
            </a:r>
            <a:endParaRPr lang="en-US" altLang="zh-CN" sz="4000" dirty="0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4000" dirty="0" err="1">
                <a:latin typeface="Times New Roman" panose="02020603050405020304"/>
                <a:ea typeface="Calibri" panose="020F0502020204030204"/>
              </a:rPr>
              <a:t>Урок</a:t>
            </a:r>
            <a:r>
              <a:rPr lang="en-US" altLang="zh-CN" sz="4000" dirty="0">
                <a:latin typeface="Times New Roman" panose="02020603050405020304"/>
                <a:ea typeface="Calibri" panose="020F0502020204030204"/>
              </a:rPr>
              <a:t> №17</a:t>
            </a:r>
          </a:p>
          <a:p>
            <a:pPr algn="ctr" defTabSz="266700">
              <a:lnSpc>
                <a:spcPct val="107000"/>
              </a:lnSpc>
            </a:pPr>
            <a:r>
              <a:rPr lang="en-US" altLang="zh-CN" sz="4000" dirty="0" err="1">
                <a:latin typeface="Times New Roman" panose="02020603050405020304"/>
                <a:ea typeface="Calibri" panose="020F0502020204030204"/>
              </a:rPr>
              <a:t>Тема</a:t>
            </a:r>
            <a:r>
              <a:rPr lang="en-US" altLang="zh-CN" sz="4000" dirty="0">
                <a:latin typeface="Times New Roman" panose="02020603050405020304"/>
                <a:ea typeface="Calibri" panose="020F0502020204030204"/>
              </a:rPr>
              <a:t> 4. </a:t>
            </a:r>
            <a:r>
              <a:rPr lang="en-US" altLang="zh-CN" sz="4000" dirty="0" err="1">
                <a:latin typeface="Times New Roman" panose="02020603050405020304"/>
                <a:ea typeface="Calibri" panose="020F0502020204030204"/>
              </a:rPr>
              <a:t>Мир</a:t>
            </a:r>
            <a:r>
              <a:rPr lang="en-US" altLang="zh-CN" sz="40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zh-CN" sz="4000" dirty="0" err="1">
                <a:latin typeface="Times New Roman" panose="02020603050405020304"/>
                <a:ea typeface="Calibri" panose="020F0502020204030204"/>
              </a:rPr>
              <a:t>оркестра</a:t>
            </a:r>
            <a:r>
              <a:rPr lang="en-US" altLang="zh-CN" sz="4000" dirty="0">
                <a:latin typeface="Times New Roman" panose="02020603050405020304"/>
                <a:ea typeface="Calibri" panose="020F0502020204030204"/>
              </a:rPr>
              <a:t>. 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972175" y="4229100"/>
            <a:ext cx="6092825" cy="24301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lnSpc>
                <a:spcPct val="107000"/>
              </a:lnSpc>
            </a:pP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endParaRPr lang="en-US" altLang="zh-CN" sz="1600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ru-RU" altLang="en-US" sz="2000">
                <a:latin typeface="Times New Roman" panose="02020603050405020304"/>
                <a:ea typeface="Calibri" panose="020F0502020204030204"/>
              </a:rPr>
              <a:t>Выполнила: Богачёва Юлия Николаевна</a:t>
            </a:r>
          </a:p>
          <a:p>
            <a:pPr algn="ctr" defTabSz="266700">
              <a:lnSpc>
                <a:spcPct val="107000"/>
              </a:lnSpc>
            </a:pPr>
            <a:r>
              <a:rPr lang="ru-RU" altLang="en-US" sz="2000">
                <a:latin typeface="Times New Roman" panose="02020603050405020304"/>
                <a:ea typeface="Calibri" panose="020F0502020204030204"/>
              </a:rPr>
              <a:t>учитель музыки, МХК</a:t>
            </a:r>
            <a:r>
              <a:rPr lang="en-US" altLang="zh-CN" sz="2000">
                <a:latin typeface="Times New Roman" panose="02020603050405020304"/>
                <a:ea typeface="Calibri" panose="020F050202020403020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 t="6722"/>
          <a:stretch>
            <a:fillRect/>
          </a:stretch>
        </p:blipFill>
        <p:spPr>
          <a:xfrm>
            <a:off x="648335" y="1087755"/>
            <a:ext cx="1076833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968375" y="715010"/>
            <a:ext cx="10052050" cy="496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altLang="zh-CN" sz="2400" b="1">
                <a:latin typeface="Times New Roman" panose="02020603050405020304"/>
                <a:ea typeface="Calibri" panose="020F0502020204030204"/>
              </a:rPr>
              <a:t>Вопросы и задания учащимся:</a:t>
            </a:r>
          </a:p>
          <a:p>
            <a:pPr defTabSz="266700"/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Установите соответствие между прослушанными фрагментами и представленными вариантами исполнения.</a:t>
            </a:r>
          </a:p>
          <a:p>
            <a:pPr defTabSz="266700"/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defTabSz="266700"/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defTabSz="266700"/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defTabSz="266700"/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defTabSz="266700"/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П. Чайковский. Вальс                    Рояль</a:t>
            </a:r>
          </a:p>
          <a:p>
            <a:pPr defTabSz="266700"/>
            <a:endParaRPr lang="en-US" altLang="zh-CN" sz="24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/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П. Чайковский. Баба- Яга              Симфонический оркестр</a:t>
            </a:r>
          </a:p>
          <a:p>
            <a:pPr defTabSz="266700">
              <a:lnSpc>
                <a:spcPct val="107000"/>
              </a:lnSpc>
            </a:pPr>
            <a:r>
              <a:rPr lang="en-US" altLang="zh-CN" sz="2400" b="1">
                <a:latin typeface="Times New Roman" panose="02020603050405020304"/>
                <a:ea typeface="Calibri" panose="020F0502020204030204"/>
              </a:rPr>
              <a:t> </a:t>
            </a:r>
          </a:p>
          <a:p>
            <a:pPr defTabSz="266700">
              <a:lnSpc>
                <a:spcPct val="107000"/>
              </a:lnSpc>
            </a:pPr>
            <a:endParaRPr lang="en-US" altLang="zh-CN" sz="2400" b="1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017905" y="1812290"/>
            <a:ext cx="10155555" cy="3122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266700"/>
            <a:r>
              <a:rPr lang="en-US" altLang="zh-CN" sz="2400">
                <a:latin typeface="Times New Roman" panose="02020603050405020304"/>
                <a:ea typeface="Calibri" panose="020F0502020204030204"/>
                <a:sym typeface="+mn-ea"/>
              </a:rPr>
              <a:t>Вставьте пропущенные буквы</a:t>
            </a:r>
            <a:r>
              <a:rPr lang="ru-RU" altLang="en-US" sz="2400">
                <a:latin typeface="Times New Roman" panose="02020603050405020304"/>
                <a:ea typeface="Calibri" panose="020F0502020204030204"/>
                <a:sym typeface="+mn-ea"/>
              </a:rPr>
              <a:t>:</a:t>
            </a:r>
            <a:endParaRPr lang="en-US" altLang="zh-CN" sz="2400">
              <a:latin typeface="Times New Roman" panose="02020603050405020304"/>
              <a:ea typeface="Calibri" panose="020F0502020204030204"/>
              <a:sym typeface="+mn-ea"/>
            </a:endParaRPr>
          </a:p>
          <a:p>
            <a:pPr defTabSz="266700"/>
            <a:endParaRPr lang="en-US" altLang="zh-CN" sz="2400">
              <a:latin typeface="Times New Roman" panose="02020603050405020304"/>
              <a:ea typeface="Calibri" panose="020F0502020204030204"/>
              <a:sym typeface="+mn-ea"/>
            </a:endParaRPr>
          </a:p>
          <a:p>
            <a:pPr defTabSz="266700"/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defTabSz="266700"/>
            <a:r>
              <a:rPr lang="en-US" altLang="zh-CN" sz="2400">
                <a:latin typeface="Times New Roman" panose="02020603050405020304"/>
                <a:ea typeface="Calibri" panose="020F0502020204030204"/>
                <a:sym typeface="+mn-ea"/>
              </a:rPr>
              <a:t>Музыкант,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который управляет игрой оркестра или ансамбля, пением хора -</a:t>
            </a:r>
          </a:p>
          <a:p>
            <a:pPr defTabSz="266700"/>
            <a:endParaRPr lang="en-US" altLang="zh-CN" sz="24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endParaRPr lang="en-US" altLang="zh-CN" sz="2400" b="1"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2400" b="1">
                <a:latin typeface="Times New Roman" panose="02020603050405020304"/>
                <a:ea typeface="Calibri" panose="020F0502020204030204"/>
                <a:sym typeface="+mn-ea"/>
              </a:rPr>
              <a:t>Д_Р_ Ж_ _</a:t>
            </a:r>
          </a:p>
          <a:p>
            <a:pPr algn="ctr" defTabSz="266700">
              <a:lnSpc>
                <a:spcPct val="107000"/>
              </a:lnSpc>
            </a:pPr>
            <a:endParaRPr lang="en-US" altLang="zh-CN" sz="2400" b="1">
              <a:latin typeface="Times New Roman" panose="02020603050405020304"/>
              <a:ea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97305" y="1584325"/>
            <a:ext cx="9598025" cy="3251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266700">
              <a:lnSpc>
                <a:spcPct val="107000"/>
              </a:lnSpc>
            </a:pPr>
            <a:r>
              <a:rPr lang="en-US" altLang="zh-CN" sz="2400">
                <a:latin typeface="Times New Roman" panose="02020603050405020304"/>
                <a:ea typeface="Calibri" panose="020F0502020204030204"/>
                <a:sym typeface="+mn-ea"/>
              </a:rPr>
              <a:t>«Я слушал музыку, следя за дирижёром.</a:t>
            </a:r>
          </a:p>
          <a:p>
            <a:pPr algn="ctr" defTabSz="266700">
              <a:lnSpc>
                <a:spcPct val="107000"/>
              </a:lnSpc>
            </a:pPr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2400">
                <a:latin typeface="Times New Roman" panose="02020603050405020304"/>
                <a:ea typeface="Calibri" panose="020F0502020204030204"/>
                <a:sym typeface="+mn-ea"/>
              </a:rPr>
              <a:t>Вокруг него сидели музыканты – у каждого особый инструмент</a:t>
            </a:r>
          </a:p>
          <a:p>
            <a:pPr algn="ctr" defTabSz="266700">
              <a:lnSpc>
                <a:spcPct val="107000"/>
              </a:lnSpc>
            </a:pPr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07000"/>
              </a:lnSpc>
            </a:pPr>
            <a:r>
              <a:rPr lang="en-US" altLang="zh-CN" sz="2400">
                <a:latin typeface="Times New Roman" panose="02020603050405020304"/>
                <a:ea typeface="Calibri" panose="020F0502020204030204"/>
                <a:sym typeface="+mn-ea"/>
              </a:rPr>
              <a:t>(Сто тысяч звуков, миллион оттенков!)».</a:t>
            </a:r>
          </a:p>
          <a:p>
            <a:pPr algn="ctr" defTabSz="266700">
              <a:lnSpc>
                <a:spcPct val="107000"/>
              </a:lnSpc>
            </a:pPr>
            <a:endParaRPr lang="en-US" altLang="zh-CN" sz="2400"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ctr" defTabSz="266700">
              <a:lnSpc>
                <a:spcPct val="107000"/>
              </a:lnSpc>
            </a:pPr>
            <a:endParaRPr lang="en-US" altLang="zh-CN" sz="2400"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r" defTabSz="266700">
              <a:lnSpc>
                <a:spcPct val="107000"/>
              </a:lnSpc>
            </a:pPr>
            <a:r>
              <a:rPr lang="en-US" altLang="zh-CN" sz="2400">
                <a:latin typeface="Times New Roman" panose="02020603050405020304"/>
                <a:ea typeface="Calibri" panose="020F0502020204030204"/>
                <a:sym typeface="+mn-ea"/>
              </a:rPr>
              <a:t>В. Золоухин. «Дирижёр»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760095" y="2593340"/>
            <a:ext cx="10283825" cy="1671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266700">
              <a:lnSpc>
                <a:spcPct val="107000"/>
              </a:lnSpc>
            </a:pPr>
            <a:r>
              <a:rPr lang="en-US" altLang="zh-CN" sz="2400" dirty="0">
                <a:latin typeface="Times New Roman" panose="02020603050405020304"/>
                <a:ea typeface="Calibri" panose="020F0502020204030204"/>
                <a:sym typeface="+mn-ea"/>
              </a:rPr>
              <a:t>1. </a:t>
            </a:r>
            <a:r>
              <a:rPr lang="en-US" altLang="zh-CN" sz="2400" dirty="0" err="1">
                <a:latin typeface="Times New Roman" panose="02020603050405020304"/>
                <a:ea typeface="Calibri" panose="020F0502020204030204"/>
                <a:sym typeface="+mn-ea"/>
              </a:rPr>
              <a:t>Посмотрите</a:t>
            </a:r>
            <a:r>
              <a:rPr lang="en-US" altLang="zh-CN" sz="2400" dirty="0"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zh-CN" sz="2400" dirty="0" err="1" smtClean="0">
                <a:latin typeface="Times New Roman" panose="02020603050405020304"/>
                <a:ea typeface="Calibri" panose="020F0502020204030204"/>
                <a:sym typeface="+mn-ea"/>
              </a:rPr>
              <a:t>видеофрагмент</a:t>
            </a:r>
            <a:r>
              <a:rPr lang="en-US" altLang="zh-CN" sz="2400" dirty="0" smtClean="0"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/>
                <a:ea typeface="Calibri" panose="020F0502020204030204"/>
                <a:sym typeface="+mn-ea"/>
              </a:rPr>
              <a:t>и </a:t>
            </a:r>
            <a:r>
              <a:rPr lang="en-US" altLang="zh-CN" sz="2400" dirty="0" err="1">
                <a:latin typeface="Times New Roman" panose="02020603050405020304"/>
                <a:ea typeface="Calibri" panose="020F0502020204030204"/>
                <a:sym typeface="+mn-ea"/>
              </a:rPr>
              <a:t>вслушайтесь</a:t>
            </a:r>
            <a:r>
              <a:rPr lang="en-US" altLang="zh-CN" sz="2400" dirty="0">
                <a:latin typeface="Times New Roman" panose="02020603050405020304"/>
                <a:ea typeface="Calibri" panose="020F0502020204030204"/>
                <a:sym typeface="+mn-ea"/>
              </a:rPr>
              <a:t> в </a:t>
            </a:r>
            <a:r>
              <a:rPr lang="en-US" altLang="zh-CN" sz="2400" dirty="0" err="1">
                <a:latin typeface="Times New Roman" panose="02020603050405020304"/>
                <a:ea typeface="Calibri" panose="020F0502020204030204"/>
                <a:sym typeface="+mn-ea"/>
              </a:rPr>
              <a:t>звучание</a:t>
            </a:r>
            <a:r>
              <a:rPr lang="en-US" altLang="zh-CN" sz="2400" dirty="0"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zh-CN" sz="2400" dirty="0" err="1">
                <a:latin typeface="Times New Roman" panose="02020603050405020304"/>
                <a:ea typeface="Calibri" panose="020F0502020204030204"/>
                <a:sym typeface="+mn-ea"/>
              </a:rPr>
              <a:t>произведения</a:t>
            </a:r>
            <a:r>
              <a:rPr lang="en-US" altLang="zh-CN" sz="2400" dirty="0">
                <a:latin typeface="Times New Roman" panose="02020603050405020304"/>
                <a:ea typeface="Calibri" panose="020F0502020204030204"/>
                <a:sym typeface="+mn-ea"/>
              </a:rPr>
              <a:t>.</a:t>
            </a:r>
          </a:p>
          <a:p>
            <a:pPr algn="ctr" defTabSz="266700">
              <a:lnSpc>
                <a:spcPct val="107000"/>
              </a:lnSpc>
            </a:pPr>
            <a:endParaRPr lang="en-US" altLang="zh-CN" sz="2400" dirty="0"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ctr" defTabSz="266700">
              <a:lnSpc>
                <a:spcPct val="107000"/>
              </a:lnSpc>
            </a:pPr>
            <a:endParaRPr lang="en-US" altLang="zh-CN" sz="2400" dirty="0"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ctr" defTabSz="266700">
              <a:lnSpc>
                <a:spcPct val="107000"/>
              </a:lnSpc>
            </a:pPr>
            <a:r>
              <a:rPr lang="ru-RU" altLang="en-US" sz="2400" dirty="0">
                <a:latin typeface="Times New Roman" panose="02020603050405020304"/>
                <a:ea typeface="Calibri" panose="020F0502020204030204"/>
                <a:sym typeface="+mn-ea"/>
              </a:rPr>
              <a:t>П. И. Чайковский «Концерт №1 для фортепиано с оркестром»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/>
          <a:srcRect t="16317" r="29668"/>
          <a:stretch>
            <a:fillRect/>
          </a:stretch>
        </p:blipFill>
        <p:spPr>
          <a:xfrm>
            <a:off x="398780" y="1075690"/>
            <a:ext cx="5636260" cy="5161915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rcRect r="34780"/>
          <a:stretch>
            <a:fillRect/>
          </a:stretch>
        </p:blipFill>
        <p:spPr>
          <a:xfrm>
            <a:off x="6364605" y="1061720"/>
            <a:ext cx="5494655" cy="5175885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867410" y="256540"/>
            <a:ext cx="10732770" cy="88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07000"/>
              </a:lnSpc>
            </a:pPr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2. Определите, на какой фотографии представлен состав исполнителей данного произведения.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467485" y="1226185"/>
            <a:ext cx="9381490" cy="483044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>
              <a:lnSpc>
                <a:spcPct val="107000"/>
              </a:lnSpc>
            </a:pPr>
            <a:r>
              <a:rPr lang="en-US" altLang="zh-CN" sz="2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3. Выберите верное утверждение:</a:t>
            </a:r>
          </a:p>
          <a:p>
            <a:pPr defTabSz="266700">
              <a:lnSpc>
                <a:spcPct val="107000"/>
              </a:lnSpc>
            </a:pPr>
            <a:r>
              <a:rPr lang="en-US" altLang="zh-CN" sz="2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А. Оркестр – это 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ансамбль из двух исполнителей.</a:t>
            </a:r>
          </a:p>
          <a:p>
            <a:pPr defTabSz="266700">
              <a:lnSpc>
                <a:spcPct val="107000"/>
              </a:lnSpc>
            </a:pPr>
            <a:r>
              <a:rPr lang="en-US" altLang="zh-CN" sz="2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Б.</a:t>
            </a:r>
            <a:r>
              <a:rPr lang="en-US" altLang="zh-CN" sz="240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 Оркестр 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-</a:t>
            </a:r>
            <a:r>
              <a:rPr lang="ru-RU" altLang="en-US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музыкальный ансамбль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, состоящий из</a:t>
            </a:r>
            <a:r>
              <a:rPr lang="ru-RU" altLang="en-US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певцов.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2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В. Оркестр – это коллектив музыкантов, играющих произведения, написанные для данного состава инструментов. </a:t>
            </a:r>
          </a:p>
          <a:p>
            <a:pPr defTabSz="266700">
              <a:lnSpc>
                <a:spcPct val="114000"/>
              </a:lnSpc>
            </a:pPr>
            <a:r>
              <a:rPr lang="en-US" altLang="zh-CN" sz="2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 </a:t>
            </a:r>
          </a:p>
          <a:p>
            <a:pPr defTabSz="266700">
              <a:lnSpc>
                <a:spcPct val="114000"/>
              </a:lnSpc>
            </a:pPr>
            <a:endParaRPr lang="en-US" altLang="zh-CN" sz="240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defTabSz="266700">
              <a:lnSpc>
                <a:spcPct val="114000"/>
              </a:lnSpc>
            </a:pPr>
            <a:endParaRPr lang="en-US" altLang="zh-CN" sz="240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defTabSz="266700">
              <a:lnSpc>
                <a:spcPct val="114000"/>
              </a:lnSpc>
            </a:pPr>
            <a:endParaRPr lang="en-US" altLang="zh-CN" sz="240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defTabSz="266700">
              <a:lnSpc>
                <a:spcPct val="107000"/>
              </a:lnSpc>
            </a:pPr>
            <a:r>
              <a:rPr lang="en-US" altLang="zh-CN" sz="2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Более ста музыкальных инструментов объединяет самый богатый и разнообразный по тембрам симфонический оркестр.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20980" y="469900"/>
            <a:ext cx="11379200" cy="591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14000"/>
              </a:lnSpc>
            </a:pPr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Слушая музыку, мы обращаем внимание на выразительность тембров музыкальных инструментов.</a:t>
            </a:r>
          </a:p>
          <a:p>
            <a:pPr defTabSz="266700">
              <a:lnSpc>
                <a:spcPct val="114000"/>
              </a:lnSpc>
            </a:pPr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 </a:t>
            </a:r>
            <a:r>
              <a:rPr lang="en-US" altLang="zh-CN" sz="2400" b="1">
                <a:latin typeface="Times New Roman" panose="02020603050405020304"/>
                <a:ea typeface="Calibri" panose="020F0502020204030204"/>
              </a:rPr>
              <a:t>Вопросы и задания учащимся:</a:t>
            </a:r>
          </a:p>
          <a:p>
            <a:pPr defTabSz="266700"/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4. Вставьте пропущенные слова: </a:t>
            </a:r>
          </a:p>
          <a:p>
            <a:pPr defTabSz="266700"/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defTabSz="266700"/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В переводе с французского языка тембр 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означает «</a:t>
            </a:r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__________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, отличительный знак, звучание голоса или инструмента».  _____________ — отличительный знак каждого </a:t>
            </a:r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______________ 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инструмента или человеческого </a:t>
            </a:r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____________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, его неповторимое </a:t>
            </a:r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_____________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.</a:t>
            </a:r>
          </a:p>
          <a:p>
            <a:pPr defTabSz="266700"/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Слова: музыкального; окраска звука; звучание; тембр; голоса.</a:t>
            </a:r>
          </a:p>
          <a:p>
            <a:pPr defTabSz="266700"/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 </a:t>
            </a:r>
          </a:p>
          <a:p>
            <a:pPr defTabSz="266700">
              <a:lnSpc>
                <a:spcPct val="107000"/>
              </a:lnSpc>
            </a:pPr>
            <a:endParaRPr lang="en-US" altLang="zh-CN" sz="2400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21105" y="574675"/>
            <a:ext cx="9685655" cy="459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266700">
              <a:lnSpc>
                <a:spcPct val="107000"/>
              </a:lnSpc>
            </a:pP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5. Определите тембры музыкальных инструментов и соотнесите их с изображение инструмента </a:t>
            </a:r>
          </a:p>
          <a:p>
            <a:pPr defTabSz="266700">
              <a:lnSpc>
                <a:spcPct val="107000"/>
              </a:lnSpc>
            </a:pP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lang="en-US" altLang="zh-CN" sz="2400" b="1">
                <a:latin typeface="Times New Roman" panose="02020603050405020304"/>
                <a:ea typeface="Times New Roman" panose="02020603050405020304"/>
                <a:sym typeface="+mn-ea"/>
              </a:rPr>
              <a:t>I. Струнные смычковые: 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скрипки, альты, виолончели, контрабасы.</a:t>
            </a:r>
          </a:p>
          <a:p>
            <a:pPr defTabSz="266700"/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lang="en-US" altLang="zh-CN" sz="2400" b="1">
                <a:latin typeface="Times New Roman" panose="02020603050405020304"/>
                <a:ea typeface="Times New Roman" panose="02020603050405020304"/>
                <a:sym typeface="+mn-ea"/>
              </a:rPr>
              <a:t>II. Деревянные духовые: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 флейты, гобои, кларнеты, фаготы.</a:t>
            </a:r>
          </a:p>
          <a:p>
            <a:pPr defTabSz="266700"/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lang="en-US" altLang="zh-CN" sz="2400" b="1">
                <a:latin typeface="Times New Roman" panose="02020603050405020304"/>
                <a:ea typeface="Times New Roman" panose="02020603050405020304"/>
                <a:sym typeface="+mn-ea"/>
              </a:rPr>
              <a:t>III. Медные духовые: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 валторны, трубы, тромбоны, тубы.</a:t>
            </a:r>
          </a:p>
          <a:p>
            <a:pPr defTabSz="266700"/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lang="en-US" altLang="zh-CN" sz="2400" b="1">
                <a:latin typeface="Times New Roman" panose="02020603050405020304"/>
                <a:ea typeface="Times New Roman" panose="02020603050405020304"/>
                <a:sym typeface="+mn-ea"/>
              </a:rPr>
              <a:t>IV. Ударные: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 кастаньеты, маракасы, тамтам, барабаны (большой и малый); литавры, тарелки, треугольник, колокольчик, ксилофон, челеста.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lang="en-US" altLang="zh-CN" sz="2400">
                <a:latin typeface="Times New Roman" panose="02020603050405020304"/>
                <a:ea typeface="Calibri" panose="020F0502020204030204"/>
                <a:sym typeface="+mn-ea"/>
              </a:rPr>
              <a:t>Дополнительные музыкальные инструменты: рояль, челеста, арфа.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90" y="15240"/>
            <a:ext cx="5683885" cy="6842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 t="6502"/>
          <a:stretch>
            <a:fillRect/>
          </a:stretch>
        </p:blipFill>
        <p:spPr>
          <a:xfrm>
            <a:off x="1156970" y="1011555"/>
            <a:ext cx="10272395" cy="4657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817245" y="568325"/>
            <a:ext cx="10862945" cy="207581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/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Получив текст на парты, прочитайте задание и работаем в парах.</a:t>
            </a:r>
          </a:p>
          <a:p>
            <a:pPr defTabSz="266700"/>
            <a:endParaRPr lang="en-US" altLang="zh-CN" sz="2400">
              <a:latin typeface="Times New Roman" panose="02020603050405020304"/>
              <a:ea typeface="Calibri" panose="020F0502020204030204"/>
            </a:endParaRPr>
          </a:p>
          <a:p>
            <a:pPr defTabSz="266700"/>
            <a:r>
              <a:rPr lang="en-US" altLang="zh-CN" sz="2400" b="1">
                <a:latin typeface="Times New Roman" panose="02020603050405020304"/>
                <a:ea typeface="Calibri" panose="020F0502020204030204"/>
              </a:rPr>
              <a:t>Вопросы и задания учащимся:</a:t>
            </a:r>
          </a:p>
          <a:p>
            <a:pPr defTabSz="266700">
              <a:lnSpc>
                <a:spcPct val="107000"/>
              </a:lnSpc>
            </a:pPr>
            <a:r>
              <a:rPr lang="en-US" altLang="zh-CN" sz="2400">
                <a:latin typeface="Times New Roman" panose="02020603050405020304"/>
                <a:ea typeface="Calibri" panose="020F0502020204030204"/>
              </a:rPr>
              <a:t>В каждой строчке два музыкальных инструмента имеют общие свойства, а третий – лишний. Найдите его и вычеркните.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55" y="2644140"/>
            <a:ext cx="5889625" cy="39458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208</Words>
  <Application>Microsoft Office PowerPoint</Application>
  <PresentationFormat>Произвольный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Надежда Пронская</cp:lastModifiedBy>
  <cp:revision>4</cp:revision>
  <dcterms:created xsi:type="dcterms:W3CDTF">2025-05-12T23:48:00Z</dcterms:created>
  <dcterms:modified xsi:type="dcterms:W3CDTF">2025-05-13T14:28:47Z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1049-12.2.0.20795</vt:lpwstr>
  </property>
  <property fmtid="{D5CDD505-2E9C-101B-9397-08002B2CF9AE}" pid="3" name="ICV">
    <vt:lpwstr>958EF9EDB97A4A819B8B5AE43A9A142B_12</vt:lpwstr>
  </property>
</Properties>
</file>