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04"/>
  </p:notesMasterIdLst>
  <p:sldIdLst>
    <p:sldId id="256" r:id="rId4"/>
    <p:sldId id="258" r:id="rId5"/>
    <p:sldId id="284" r:id="rId6"/>
    <p:sldId id="257" r:id="rId7"/>
    <p:sldId id="296" r:id="rId8"/>
    <p:sldId id="308" r:id="rId9"/>
    <p:sldId id="285" r:id="rId10"/>
    <p:sldId id="287" r:id="rId11"/>
    <p:sldId id="309" r:id="rId12"/>
    <p:sldId id="288" r:id="rId13"/>
    <p:sldId id="310" r:id="rId14"/>
    <p:sldId id="289" r:id="rId15"/>
    <p:sldId id="311" r:id="rId16"/>
    <p:sldId id="290" r:id="rId17"/>
    <p:sldId id="312" r:id="rId18"/>
    <p:sldId id="295" r:id="rId19"/>
    <p:sldId id="313" r:id="rId20"/>
    <p:sldId id="315" r:id="rId21"/>
    <p:sldId id="314" r:id="rId22"/>
    <p:sldId id="316" r:id="rId23"/>
    <p:sldId id="317" r:id="rId24"/>
    <p:sldId id="318" r:id="rId25"/>
    <p:sldId id="319" r:id="rId26"/>
    <p:sldId id="342" r:id="rId27"/>
    <p:sldId id="260" r:id="rId28"/>
    <p:sldId id="321" r:id="rId29"/>
    <p:sldId id="324" r:id="rId30"/>
    <p:sldId id="361" r:id="rId31"/>
    <p:sldId id="326" r:id="rId32"/>
    <p:sldId id="330" r:id="rId33"/>
    <p:sldId id="325" r:id="rId34"/>
    <p:sldId id="327" r:id="rId35"/>
    <p:sldId id="328" r:id="rId36"/>
    <p:sldId id="329" r:id="rId37"/>
    <p:sldId id="322" r:id="rId38"/>
    <p:sldId id="332" r:id="rId39"/>
    <p:sldId id="360" r:id="rId40"/>
    <p:sldId id="323" r:id="rId41"/>
    <p:sldId id="362" r:id="rId42"/>
    <p:sldId id="363" r:id="rId43"/>
    <p:sldId id="364" r:id="rId44"/>
    <p:sldId id="365" r:id="rId45"/>
    <p:sldId id="366" r:id="rId46"/>
    <p:sldId id="367" r:id="rId47"/>
    <p:sldId id="331" r:id="rId48"/>
    <p:sldId id="343" r:id="rId49"/>
    <p:sldId id="274" r:id="rId50"/>
    <p:sldId id="273" r:id="rId51"/>
    <p:sldId id="334" r:id="rId52"/>
    <p:sldId id="276" r:id="rId53"/>
    <p:sldId id="333" r:id="rId54"/>
    <p:sldId id="275" r:id="rId55"/>
    <p:sldId id="336" r:id="rId56"/>
    <p:sldId id="286" r:id="rId57"/>
    <p:sldId id="337" r:id="rId58"/>
    <p:sldId id="278" r:id="rId59"/>
    <p:sldId id="338" r:id="rId60"/>
    <p:sldId id="277" r:id="rId61"/>
    <p:sldId id="339" r:id="rId62"/>
    <p:sldId id="279" r:id="rId63"/>
    <p:sldId id="340" r:id="rId64"/>
    <p:sldId id="320" r:id="rId65"/>
    <p:sldId id="341" r:id="rId66"/>
    <p:sldId id="344" r:id="rId67"/>
    <p:sldId id="264" r:id="rId68"/>
    <p:sldId id="263" r:id="rId69"/>
    <p:sldId id="265" r:id="rId70"/>
    <p:sldId id="266" r:id="rId71"/>
    <p:sldId id="282" r:id="rId72"/>
    <p:sldId id="268" r:id="rId73"/>
    <p:sldId id="283" r:id="rId74"/>
    <p:sldId id="345" r:id="rId75"/>
    <p:sldId id="267" r:id="rId76"/>
    <p:sldId id="269" r:id="rId77"/>
    <p:sldId id="272" r:id="rId78"/>
    <p:sldId id="280" r:id="rId79"/>
    <p:sldId id="346" r:id="rId80"/>
    <p:sldId id="262" r:id="rId81"/>
    <p:sldId id="298" r:id="rId82"/>
    <p:sldId id="299" r:id="rId83"/>
    <p:sldId id="300" r:id="rId84"/>
    <p:sldId id="301" r:id="rId85"/>
    <p:sldId id="302" r:id="rId86"/>
    <p:sldId id="303" r:id="rId87"/>
    <p:sldId id="304" r:id="rId88"/>
    <p:sldId id="305" r:id="rId89"/>
    <p:sldId id="355" r:id="rId90"/>
    <p:sldId id="307" r:id="rId91"/>
    <p:sldId id="348" r:id="rId92"/>
    <p:sldId id="349" r:id="rId93"/>
    <p:sldId id="350" r:id="rId94"/>
    <p:sldId id="351" r:id="rId95"/>
    <p:sldId id="352" r:id="rId96"/>
    <p:sldId id="353" r:id="rId97"/>
    <p:sldId id="358" r:id="rId98"/>
    <p:sldId id="354" r:id="rId99"/>
    <p:sldId id="306" r:id="rId100"/>
    <p:sldId id="356" r:id="rId101"/>
    <p:sldId id="359" r:id="rId102"/>
    <p:sldId id="347" r:id="rId10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9A0626"/>
    <a:srgbClr val="FF5050"/>
    <a:srgbClr val="FF6600"/>
    <a:srgbClr val="913815"/>
    <a:srgbClr val="A500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>
      <p:cViewPr varScale="1">
        <p:scale>
          <a:sx n="103" d="100"/>
          <a:sy n="103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AA140-37D3-406C-AD7E-2CF7BD2086F6}" type="datetimeFigureOut">
              <a:rPr lang="ru-RU" smtClean="0"/>
              <a:pPr/>
              <a:t>19.03.2023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B31DF-62AC-4B07-8731-E73391C455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880" y="537336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6524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88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040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5656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95656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040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2388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3880" y="1709640"/>
            <a:ext cx="7886520" cy="13222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88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524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880" y="537336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880" y="537336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6524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88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9040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5656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95656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9040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2388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23880" y="1709640"/>
            <a:ext cx="7886520" cy="13222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88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524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3880" y="537336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880" y="537336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6524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88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9040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56560" y="458964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95656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9040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23880" y="5373360"/>
            <a:ext cx="253908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3880" y="1709640"/>
            <a:ext cx="7886520" cy="13222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88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5240" y="537336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5240" y="4589640"/>
            <a:ext cx="38484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880" y="5373360"/>
            <a:ext cx="788652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yrillicHover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A1715C1-6524-47A5-9B04-5FEE919FC838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pPr>
                <a:lnSpc>
                  <a:spcPct val="100000"/>
                </a:lnSpc>
              </a:pPr>
              <a:t>3/19/2023</a:t>
            </a:fld>
            <a:endParaRPr lang="en-US" sz="1200" b="0" strike="noStrike" spc="-1" dirty="0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 dirty="0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19C2ACF-6EF5-48D2-B56A-F9A8BBDF8E1F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 dirty="0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yrillicHover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3ED9C44-CE67-4A63-839B-CE0F9EC02FB2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pPr>
                <a:lnSpc>
                  <a:spcPct val="100000"/>
                </a:lnSpc>
              </a:pPr>
              <a:t>3/19/2023</a:t>
            </a:fld>
            <a:endParaRPr lang="en-US" sz="1200" b="0" strike="noStrike" spc="-1" dirty="0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 dirty="0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339FA34-E3E5-4197-AE78-94F163316A62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yrillicHover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4A9FF08-1FEC-4355-A90F-7DD13F897566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pPr>
                <a:lnSpc>
                  <a:spcPct val="100000"/>
                </a:lnSpc>
              </a:pPr>
              <a:t>3/19/2023</a:t>
            </a:fld>
            <a:endParaRPr lang="en-US" sz="1200" b="0" strike="noStrike" spc="-1" dirty="0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 dirty="0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B8057D2-F924-4CC5-A88A-20A89EF21CC7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ru.wikipedia.org/wiki/1865_%D0%B3%D0%BE%D0%B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u.wikipedia.org/wiki/%D0%9B%D1%8C%D1%8E%D0%B8%D1%81_%D0%9A%D1%8D%D1%80%D1%80%D0%BE%D0%BB%D0%BB" TargetMode="External"/><Relationship Id="rId5" Type="http://schemas.openxmlformats.org/officeDocument/2006/relationships/hyperlink" Target="https://ru.wikipedia.org/wiki/%D0%90%D0%BD%D0%B3%D0%BB%D0%B8%D0%B9%D1%81%D0%BA%D0%B8%D0%B9_%D1%8F%D0%B7%D1%8B%D0%BA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u.wikipedia.org/wiki/%D0%9C%D0%B8%D0%BB%D0%BD,_%D0%90%D0%BB%D0%B0%D0%BD_%D0%90%D0%BB%D0%B5%D0%BA%D1%81%D0%B0%D0%BD%D0%B4%D1%80" TargetMode="External"/><Relationship Id="rId5" Type="http://schemas.openxmlformats.org/officeDocument/2006/relationships/hyperlink" Target="https://ru.wikipedia.org/wiki/%D0%90%D0%BD%D0%B3%D0%BB%D0%B8%D0%B9%D1%81%D0%BA%D0%B8%D0%B9_%D1%8F%D0%B7%D1%8B%D0%BA" TargetMode="Externa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User\Desktop\&#1089;&#1090;&#1077;&#1096;&#1072;\&#1042;&#1080;&#1076;&#1077;&#1086;%20&#1092;&#1088;&#1072;&#1075;&#1084;&#1077;&#1085;&#1090;&#1099;\_Puss%20in%20Boots%20(&#1086;&#1090;&#1088;&#1099;&#1074;&#1086;&#1082;).mp4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4%D1%8D%D0%BD%D1%82%D0%B5%D0%B7%D0%B8" TargetMode="External"/><Relationship Id="rId13" Type="http://schemas.openxmlformats.org/officeDocument/2006/relationships/hyperlink" Target="https://ru.wikipedia.org/wiki/%D0%A4%D0%B8%D0%BB%D1%8C%D0%BC" TargetMode="External"/><Relationship Id="rId3" Type="http://schemas.openxmlformats.org/officeDocument/2006/relationships/image" Target="../media/image35.jpeg"/><Relationship Id="rId7" Type="http://schemas.openxmlformats.org/officeDocument/2006/relationships/hyperlink" Target="https://ru.wikipedia.org/wiki/%D0%A5%D1%83%D0%B4%D0%BE%D0%B6%D0%B5%D1%81%D1%82%D0%B2%D0%B5%D0%BD%D0%BD%D1%8B%D0%B9_%D1%84%D0%B8%D0%BB%D1%8C%D0%BC" TargetMode="External"/><Relationship Id="rId12" Type="http://schemas.openxmlformats.org/officeDocument/2006/relationships/hyperlink" Target="https://ru.wikipedia.org/wiki/%D0%94%D0%B0%D0%BB%D1%8C,_%D0%A0%D0%BE%D0%B0%D0%BB%D1%8C%D0%B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u.wikipedia.org/wiki/%D0%90%D0%BD%D0%B3%D0%BB%D0%B8%D0%B9%D1%81%D0%BA%D0%B8%D0%B9_%D1%8F%D0%B7%D1%8B%D0%BA" TargetMode="External"/><Relationship Id="rId11" Type="http://schemas.openxmlformats.org/officeDocument/2006/relationships/hyperlink" Target="https://ru.wikipedia.org/wiki/%D0%A7%D0%B0%D1%80%D0%BB%D0%B8_%D0%B8_%D1%88%D0%BE%D0%BA%D0%BE%D0%BB%D0%B0%D0%B4%D0%BD%D0%B0%D1%8F_%D1%84%D0%B0%D0%B1%D1%80%D0%B8%D0%BA%D0%B0_(%D0%BF%D0%BE%D0%B2%D0%B5%D1%81%D1%82%D1%8C)" TargetMode="External"/><Relationship Id="rId5" Type="http://schemas.openxmlformats.org/officeDocument/2006/relationships/image" Target="../media/image7.png"/><Relationship Id="rId15" Type="http://schemas.openxmlformats.org/officeDocument/2006/relationships/hyperlink" Target="https://ru.wikipedia.org/wiki/2000-%D0%B5_%D0%B3%D0%BE%D0%B4%D1%8B" TargetMode="External"/><Relationship Id="rId10" Type="http://schemas.openxmlformats.org/officeDocument/2006/relationships/hyperlink" Target="https://ru.wikipedia.org/wiki/%D0%91%D1%91%D1%80%D1%82%D0%BE%D0%BD,_%D0%A2%D0%B8%D0%BC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ru.wikipedia.org/wiki/%D0%A0%D0%B5%D0%B6%D0%B8%D1%81%D1%81%D1%91%D1%80" TargetMode="External"/><Relationship Id="rId14" Type="http://schemas.openxmlformats.org/officeDocument/2006/relationships/hyperlink" Target="https://ru.wikipedia.org/wiki/1960-%D0%B5_%D0%B3%D0%BE%D0%B4%D1%8B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784" y="285728"/>
            <a:ext cx="86424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WELCOME TO OUR QUIZ</a:t>
            </a:r>
            <a:endParaRPr lang="ru-RU" sz="5400" b="1" cap="none" spc="50" dirty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5643578"/>
            <a:ext cx="6025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KNOW…..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57224" y="2357430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4.What is the symbol of Halloween?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3" y="1"/>
            <a:ext cx="10715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</a:t>
            </a:r>
          </a:p>
          <a:p>
            <a:pPr algn="ctr"/>
            <a:endParaRPr lang="en-US" sz="4800" b="1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AMS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3498"/>
          <a:ext cx="8001024" cy="639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98"/>
                <a:gridCol w="1174314"/>
                <a:gridCol w="1390457"/>
                <a:gridCol w="1178354"/>
                <a:gridCol w="1077483"/>
                <a:gridCol w="996420"/>
                <a:gridCol w="789498"/>
              </a:tblGrid>
              <a:tr h="104195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SCHOOLS</a:t>
                      </a:r>
                    </a:p>
                    <a:p>
                      <a:r>
                        <a:rPr lang="en-US" dirty="0" smtClean="0"/>
                        <a:t>TEAMS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</a:p>
                    <a:p>
                      <a:pPr algn="ctr"/>
                      <a:r>
                        <a:rPr lang="en-US" sz="1400" dirty="0" smtClean="0"/>
                        <a:t>ROUND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45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17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87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Лонки-Ворцы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Зура</a:t>
                      </a:r>
                      <a:r>
                        <a:rPr lang="ru-RU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ru-RU" dirty="0" smtClean="0"/>
                        <a:t>Зура2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Сеп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68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Чутырь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1142984"/>
            <a:ext cx="571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4. Pumpkin</a:t>
            </a:r>
            <a:endParaRPr lang="en-US" sz="5400" dirty="0"/>
          </a:p>
        </p:txBody>
      </p:sp>
      <p:pic>
        <p:nvPicPr>
          <p:cNvPr id="95234" name="Picture 2" descr="https://wallpapershome.ru/images/pages/pic_h/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428868"/>
            <a:ext cx="7143800" cy="401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142984"/>
            <a:ext cx="8643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5.Popular food in USA </a:t>
            </a:r>
          </a:p>
          <a:p>
            <a:r>
              <a:rPr lang="en-US" sz="5400" dirty="0" smtClean="0"/>
              <a:t>and England is called…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3000372"/>
            <a:ext cx="546500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428736"/>
            <a:ext cx="8643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5. Fish and chips</a:t>
            </a: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786058"/>
            <a:ext cx="546500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1285860"/>
            <a:ext cx="83582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6. What river runs </a:t>
            </a:r>
          </a:p>
          <a:p>
            <a:r>
              <a:rPr lang="en-US" sz="5400" dirty="0" smtClean="0"/>
              <a:t>through London?</a:t>
            </a:r>
          </a:p>
          <a:p>
            <a:endParaRPr lang="en-US" sz="5400" dirty="0" smtClean="0"/>
          </a:p>
          <a:p>
            <a:pPr marL="914400" indent="-914400">
              <a:buAutoNum type="alphaLcPeriod"/>
            </a:pPr>
            <a:r>
              <a:rPr lang="en-US" sz="5400" dirty="0" smtClean="0"/>
              <a:t>The Thames</a:t>
            </a:r>
          </a:p>
          <a:p>
            <a:pPr marL="914400" indent="-914400">
              <a:buAutoNum type="alphaLcPeriod"/>
            </a:pPr>
            <a:r>
              <a:rPr lang="en-US" sz="5400" dirty="0" smtClean="0"/>
              <a:t>The Volga</a:t>
            </a:r>
          </a:p>
          <a:p>
            <a:pPr marL="914400" indent="-914400">
              <a:buAutoNum type="alphaLcPeriod"/>
            </a:pPr>
            <a:r>
              <a:rPr lang="en-US" sz="5400" dirty="0" smtClean="0"/>
              <a:t>The Seine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2873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   6. a. The Thames</a:t>
            </a:r>
          </a:p>
          <a:p>
            <a:endParaRPr lang="en-US" sz="5400" dirty="0"/>
          </a:p>
        </p:txBody>
      </p:sp>
      <p:pic>
        <p:nvPicPr>
          <p:cNvPr id="97282" name="Picture 2" descr="https://vsegda-pomnim.com/uploads/posts/2022-03/1647173143_10-vsegda-pomnim-com-p-reka-temza-foto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7286676" cy="4096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19476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29454" y="428604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7154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  </a:t>
            </a:r>
            <a:r>
              <a:rPr lang="ru-RU" sz="4800" dirty="0" smtClean="0"/>
              <a:t>7.</a:t>
            </a:r>
            <a:r>
              <a:rPr lang="en-US" sz="4800" dirty="0" smtClean="0"/>
              <a:t>Finish the proverb</a:t>
            </a:r>
          </a:p>
          <a:p>
            <a:r>
              <a:rPr lang="en-US" sz="4800" dirty="0" smtClean="0"/>
              <a:t>  </a:t>
            </a:r>
            <a:r>
              <a:rPr lang="ru-RU" sz="4800" dirty="0" smtClean="0"/>
              <a:t>«</a:t>
            </a:r>
            <a:r>
              <a:rPr lang="en-US" sz="4800" dirty="0" smtClean="0"/>
              <a:t>East or west-………</a:t>
            </a:r>
            <a:r>
              <a:rPr lang="ru-RU" sz="4800" dirty="0" smtClean="0"/>
              <a:t>.»</a:t>
            </a:r>
          </a:p>
        </p:txBody>
      </p:sp>
      <p:pic>
        <p:nvPicPr>
          <p:cNvPr id="6" name="Picture 2" descr="https://i.ytimg.com/vi/0-AyknFO0CQ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000372"/>
            <a:ext cx="6500858" cy="3656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19476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29454" y="428604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07154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7.</a:t>
            </a:r>
            <a:r>
              <a:rPr lang="en-US" sz="5400" dirty="0" smtClean="0"/>
              <a:t> East or west - …</a:t>
            </a:r>
          </a:p>
          <a:p>
            <a:r>
              <a:rPr lang="en-US" sz="5400" dirty="0" smtClean="0"/>
              <a:t>Home is best</a:t>
            </a:r>
          </a:p>
        </p:txBody>
      </p:sp>
      <p:pic>
        <p:nvPicPr>
          <p:cNvPr id="96258" name="Picture 2" descr="https://i.ytimg.com/vi/0-AyknFO0CQ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857496"/>
            <a:ext cx="6619922" cy="3723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19476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29454" y="428604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07154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8</a:t>
            </a:r>
            <a:r>
              <a:rPr lang="ru-RU" sz="5400" dirty="0" smtClean="0"/>
              <a:t>.</a:t>
            </a:r>
            <a:r>
              <a:rPr lang="en-US" sz="5400" dirty="0" smtClean="0"/>
              <a:t> Name the most </a:t>
            </a:r>
          </a:p>
          <a:p>
            <a:r>
              <a:rPr lang="en-US" sz="5400" dirty="0" smtClean="0"/>
              <a:t>famous British writer</a:t>
            </a:r>
          </a:p>
        </p:txBody>
      </p:sp>
      <p:pic>
        <p:nvPicPr>
          <p:cNvPr id="99330" name="Picture 2" descr="https://bogatkova.cbstolstoy.ru/wp-content/gallery/shakespeare/5LBz9N46uRw.jpg?i=18053615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928934"/>
            <a:ext cx="4451658" cy="3759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29454" y="428604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857364"/>
            <a:ext cx="885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8</a:t>
            </a:r>
            <a:r>
              <a:rPr lang="ru-RU" sz="5400" dirty="0" smtClean="0"/>
              <a:t>.</a:t>
            </a:r>
            <a:r>
              <a:rPr lang="en-US" sz="5400" dirty="0" smtClean="0"/>
              <a:t> William Shakespeare</a:t>
            </a:r>
          </a:p>
        </p:txBody>
      </p:sp>
      <p:pic>
        <p:nvPicPr>
          <p:cNvPr id="7" name="Picture 2" descr="https://bogatkova.cbstolstoy.ru/wp-content/gallery/shakespeare/5LBz9N46uRw.jpg?i=18053615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786058"/>
            <a:ext cx="4594534" cy="3879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3"/>
          <p:cNvPicPr/>
          <p:nvPr/>
        </p:nvPicPr>
        <p:blipFill>
          <a:blip r:embed="rId2" cstate="print"/>
          <a:stretch/>
        </p:blipFill>
        <p:spPr>
          <a:xfrm>
            <a:off x="144360" y="5718600"/>
            <a:ext cx="1077840" cy="10760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3" y="642918"/>
            <a:ext cx="107157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ULES 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1034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And now , pay attention at our game rules!!!!!!!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There are 5 game tours.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The team consists of 4 players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Each question has its own point ( 1 </a:t>
            </a:r>
            <a:r>
              <a:rPr lang="en-US" dirty="0" smtClean="0"/>
              <a:t>point)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All your answers you must write in special </a:t>
            </a:r>
            <a:r>
              <a:rPr lang="de-DE" dirty="0" err="1" smtClean="0"/>
              <a:t>response</a:t>
            </a:r>
            <a:r>
              <a:rPr lang="de-DE" dirty="0" smtClean="0"/>
              <a:t> form</a:t>
            </a:r>
          </a:p>
          <a:p>
            <a:pPr>
              <a:buFont typeface="Wingdings" pitchFamily="2" charset="2"/>
              <a:buChar char="§"/>
            </a:pP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Pay </a:t>
            </a:r>
            <a:r>
              <a:rPr lang="de-DE" dirty="0" err="1" smtClean="0"/>
              <a:t>attention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spelling</a:t>
            </a:r>
            <a:r>
              <a:rPr lang="de-DE" dirty="0" smtClean="0"/>
              <a:t>, </a:t>
            </a:r>
            <a:r>
              <a:rPr lang="de-DE" dirty="0" err="1" smtClean="0"/>
              <a:t>write</a:t>
            </a:r>
            <a:r>
              <a:rPr lang="de-DE" dirty="0" smtClean="0"/>
              <a:t> </a:t>
            </a:r>
            <a:r>
              <a:rPr lang="de-DE" dirty="0" err="1" smtClean="0"/>
              <a:t>readable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correctly</a:t>
            </a:r>
            <a:endParaRPr lang="de-DE" dirty="0" smtClean="0"/>
          </a:p>
          <a:p>
            <a:pPr>
              <a:buFont typeface="Wingdings" pitchFamily="2" charset="2"/>
              <a:buChar char="§"/>
            </a:pP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The </a:t>
            </a:r>
            <a:r>
              <a:rPr lang="de-DE" dirty="0" err="1" smtClean="0"/>
              <a:t>team</a:t>
            </a:r>
            <a:r>
              <a:rPr lang="de-DE" dirty="0" smtClean="0"/>
              <a:t>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becomes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winner</a:t>
            </a:r>
            <a:r>
              <a:rPr lang="de-DE" dirty="0" smtClean="0"/>
              <a:t> (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3 </a:t>
            </a:r>
            <a:r>
              <a:rPr lang="de-DE" dirty="0" err="1" smtClean="0"/>
              <a:t>winners</a:t>
            </a:r>
            <a:r>
              <a:rPr lang="de-DE" dirty="0" smtClean="0"/>
              <a:t> </a:t>
            </a:r>
            <a:r>
              <a:rPr lang="de-DE" dirty="0" err="1" smtClean="0"/>
              <a:t>teams</a:t>
            </a:r>
            <a:r>
              <a:rPr lang="de-DE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It’s </a:t>
            </a:r>
            <a:r>
              <a:rPr lang="en-US" dirty="0"/>
              <a:t>time to introduce yourselves</a:t>
            </a:r>
            <a:r>
              <a:rPr lang="en-US" dirty="0" smtClean="0"/>
              <a:t>.(</a:t>
            </a:r>
            <a:r>
              <a:rPr lang="ru-RU" dirty="0" smtClean="0"/>
              <a:t>название команд)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19476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29454" y="428604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428736"/>
            <a:ext cx="7072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9</a:t>
            </a:r>
            <a:r>
              <a:rPr lang="ru-RU" sz="5400" dirty="0" smtClean="0"/>
              <a:t>.</a:t>
            </a:r>
            <a:r>
              <a:rPr lang="en-US" sz="5400" dirty="0" smtClean="0"/>
              <a:t> The official name of </a:t>
            </a:r>
          </a:p>
          <a:p>
            <a:r>
              <a:rPr lang="en-US" sz="5400" dirty="0" smtClean="0"/>
              <a:t>the UK is…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6929454" y="428604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pic>
        <p:nvPicPr>
          <p:cNvPr id="101380" name="Picture 4" descr="https://katehon.com/sites/default/files/unki-mmap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857496"/>
            <a:ext cx="5457826" cy="3854130"/>
          </a:xfrm>
          <a:prstGeom prst="rect">
            <a:avLst/>
          </a:prstGeom>
          <a:noFill/>
        </p:spPr>
      </p:pic>
      <p:pic>
        <p:nvPicPr>
          <p:cNvPr id="124" name="Объект 13"/>
          <p:cNvPicPr/>
          <p:nvPr/>
        </p:nvPicPr>
        <p:blipFill>
          <a:blip r:embed="rId5" cstate="print"/>
          <a:stretch/>
        </p:blipFill>
        <p:spPr>
          <a:xfrm>
            <a:off x="0" y="214290"/>
            <a:ext cx="8926560" cy="664371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5720" y="1285860"/>
            <a:ext cx="8858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9</a:t>
            </a:r>
            <a:r>
              <a:rPr lang="ru-RU" sz="4800" dirty="0" smtClean="0"/>
              <a:t>.</a:t>
            </a:r>
            <a:r>
              <a:rPr lang="en-US" sz="4800" dirty="0" smtClean="0"/>
              <a:t> The United Kingdom </a:t>
            </a:r>
          </a:p>
          <a:p>
            <a:r>
              <a:rPr lang="en-US" sz="4800" dirty="0" smtClean="0"/>
              <a:t>of Great Britain and Northern Ireland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2071678"/>
            <a:ext cx="8643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10. Manchester United is a popular…team.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428736"/>
            <a:ext cx="8643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10. Football team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5476" name="Picture 4" descr="https://storage.moldova1.md/images/0af007c8-e102-42ff-83df-711d11b4ce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643182"/>
            <a:ext cx="6380795" cy="3987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3" y="1"/>
            <a:ext cx="10715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</a:t>
            </a:r>
          </a:p>
          <a:p>
            <a:pPr algn="ctr"/>
            <a:endParaRPr lang="en-US" sz="4800" b="1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AMS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3498"/>
          <a:ext cx="8001024" cy="639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98"/>
                <a:gridCol w="1174314"/>
                <a:gridCol w="1390457"/>
                <a:gridCol w="1178354"/>
                <a:gridCol w="1077483"/>
                <a:gridCol w="996420"/>
                <a:gridCol w="789498"/>
              </a:tblGrid>
              <a:tr h="104195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SCHOOLS</a:t>
                      </a:r>
                    </a:p>
                    <a:p>
                      <a:r>
                        <a:rPr lang="en-US" dirty="0" smtClean="0"/>
                        <a:t>TEAMS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</a:p>
                    <a:p>
                      <a:pPr algn="ctr"/>
                      <a:r>
                        <a:rPr lang="en-US" sz="1400" dirty="0" smtClean="0"/>
                        <a:t>ROUND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45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17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87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Лонки-Ворцы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Зура</a:t>
                      </a:r>
                      <a:r>
                        <a:rPr lang="ru-RU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ru-RU" dirty="0" smtClean="0"/>
                        <a:t>Зура2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Сеп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68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Чутырь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2.SEIGHTSEENG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428736"/>
            <a:ext cx="4800660" cy="505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1.SEIGHTSEEiNG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928670"/>
            <a:ext cx="600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Match the words to get the names of places of interest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785926"/>
            <a:ext cx="37147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3200" dirty="0" smtClean="0"/>
              <a:t>1. </a:t>
            </a:r>
            <a:r>
              <a:rPr lang="en-US" sz="3200" dirty="0" smtClean="0"/>
              <a:t>Big</a:t>
            </a:r>
          </a:p>
          <a:p>
            <a:pPr>
              <a:buNone/>
            </a:pPr>
            <a:r>
              <a:rPr lang="ru-RU" sz="3200" dirty="0" smtClean="0"/>
              <a:t>2. </a:t>
            </a:r>
            <a:r>
              <a:rPr lang="en-US" sz="3200" dirty="0" smtClean="0"/>
              <a:t>Trafalgar</a:t>
            </a:r>
          </a:p>
          <a:p>
            <a:pPr>
              <a:buFont typeface="Wingdings" pitchFamily="2" charset="2"/>
              <a:buNone/>
            </a:pPr>
            <a:r>
              <a:rPr lang="ru-RU" sz="3200" dirty="0" smtClean="0"/>
              <a:t>3. </a:t>
            </a:r>
            <a:r>
              <a:rPr lang="en-US" sz="3200" dirty="0" smtClean="0"/>
              <a:t>Tower</a:t>
            </a:r>
          </a:p>
          <a:p>
            <a:pPr>
              <a:buFont typeface="Wingdings" pitchFamily="2" charset="2"/>
              <a:buNone/>
            </a:pPr>
            <a:r>
              <a:rPr lang="ru-RU" sz="3200" dirty="0" smtClean="0"/>
              <a:t>4. </a:t>
            </a:r>
            <a:r>
              <a:rPr lang="en-US" sz="3200" dirty="0" smtClean="0"/>
              <a:t>Buckingham</a:t>
            </a:r>
          </a:p>
          <a:p>
            <a:pPr>
              <a:buFont typeface="Wingdings" pitchFamily="2" charset="2"/>
              <a:buNone/>
            </a:pPr>
            <a:r>
              <a:rPr lang="ru-RU" sz="3200" dirty="0" smtClean="0"/>
              <a:t>5. </a:t>
            </a:r>
            <a:r>
              <a:rPr lang="en-US" sz="3200" dirty="0" smtClean="0"/>
              <a:t>Westminster</a:t>
            </a:r>
          </a:p>
          <a:p>
            <a:pPr>
              <a:buFont typeface="Wingdings" pitchFamily="2" charset="2"/>
              <a:buNone/>
            </a:pPr>
            <a:r>
              <a:rPr lang="ru-RU" sz="3200" dirty="0" smtClean="0"/>
              <a:t>6. </a:t>
            </a:r>
            <a:r>
              <a:rPr lang="en-US" sz="3200" dirty="0" smtClean="0"/>
              <a:t>The Houses of</a:t>
            </a:r>
          </a:p>
          <a:p>
            <a:pPr>
              <a:buFont typeface="Wingdings" pitchFamily="2" charset="2"/>
              <a:buNone/>
            </a:pPr>
            <a:r>
              <a:rPr lang="ru-RU" sz="3200" dirty="0" smtClean="0"/>
              <a:t>7. </a:t>
            </a:r>
            <a:r>
              <a:rPr lang="en-US" sz="3200" dirty="0" smtClean="0"/>
              <a:t>The Tower of</a:t>
            </a:r>
          </a:p>
          <a:p>
            <a:pPr>
              <a:buFont typeface="Wingdings" pitchFamily="2" charset="2"/>
              <a:buNone/>
            </a:pPr>
            <a:r>
              <a:rPr lang="ru-RU" sz="3200" dirty="0" smtClean="0"/>
              <a:t>8. </a:t>
            </a:r>
            <a:r>
              <a:rPr lang="en-US" sz="3200" dirty="0" smtClean="0"/>
              <a:t>The London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857364"/>
            <a:ext cx="27146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3200" dirty="0" smtClean="0"/>
              <a:t>a) Palace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b) London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c) Eye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d) Ben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e) Square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f) Abbey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g) Parliament</a:t>
            </a:r>
          </a:p>
          <a:p>
            <a:pPr>
              <a:buFont typeface="Wingdings" pitchFamily="2" charset="2"/>
              <a:buNone/>
            </a:pPr>
            <a:r>
              <a:rPr lang="en-US" sz="3200" dirty="0" smtClean="0"/>
              <a:t>h) Bridge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2.SEIGHTSEEiNG</a:t>
            </a:r>
            <a:endParaRPr lang="ru-RU" sz="4800" dirty="0"/>
          </a:p>
        </p:txBody>
      </p:sp>
      <p:pic>
        <p:nvPicPr>
          <p:cNvPr id="6" name="Picture 8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14810" y="1643050"/>
            <a:ext cx="4729500" cy="3357586"/>
          </a:xfrm>
          <a:prstGeom prst="rect">
            <a:avLst/>
          </a:prstGeom>
          <a:noFill/>
          <a:ln/>
        </p:spPr>
      </p:pic>
      <p:sp>
        <p:nvSpPr>
          <p:cNvPr id="7" name="Прямоугольник 6"/>
          <p:cNvSpPr/>
          <p:nvPr/>
        </p:nvSpPr>
        <p:spPr>
          <a:xfrm>
            <a:off x="214282" y="1571612"/>
            <a:ext cx="38576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217440" y="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3.SEIGHTSEENG</a:t>
            </a:r>
            <a:endParaRPr lang="ru-RU" sz="4800" dirty="0"/>
          </a:p>
        </p:txBody>
      </p:sp>
      <p:pic>
        <p:nvPicPr>
          <p:cNvPr id="7" name="Picture 19" descr="q38393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643050"/>
            <a:ext cx="4451565" cy="30003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1357298"/>
            <a:ext cx="4643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4.SEIGHTSEEiNG</a:t>
            </a:r>
            <a:endParaRPr lang="ru-RU" sz="4800" dirty="0"/>
          </a:p>
        </p:txBody>
      </p:sp>
      <p:pic>
        <p:nvPicPr>
          <p:cNvPr id="6" name="Picture 12" descr="12790898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785926"/>
            <a:ext cx="5059957" cy="307183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643050"/>
            <a:ext cx="6643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3" y="1"/>
            <a:ext cx="10715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</a:t>
            </a:r>
          </a:p>
          <a:p>
            <a:pPr algn="ctr"/>
            <a:endParaRPr lang="en-US" sz="4800" b="1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AMS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3498"/>
          <a:ext cx="8001024" cy="639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98"/>
                <a:gridCol w="1174314"/>
                <a:gridCol w="1390457"/>
                <a:gridCol w="1178354"/>
                <a:gridCol w="1077483"/>
                <a:gridCol w="996420"/>
                <a:gridCol w="789498"/>
              </a:tblGrid>
              <a:tr h="104195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SCHOOLS</a:t>
                      </a:r>
                    </a:p>
                    <a:p>
                      <a:r>
                        <a:rPr lang="en-US" dirty="0" smtClean="0"/>
                        <a:t>TEAMS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</a:p>
                    <a:p>
                      <a:pPr algn="ctr"/>
                      <a:r>
                        <a:rPr lang="en-US" sz="1400" dirty="0" smtClean="0"/>
                        <a:t>ROUND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45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17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87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Лонки-Ворцы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Зура</a:t>
                      </a:r>
                      <a:r>
                        <a:rPr lang="ru-RU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ru-RU" dirty="0" smtClean="0"/>
                        <a:t>Зура2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Сеп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68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Чутырь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3680464-54107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00174"/>
            <a:ext cx="4786314" cy="3353262"/>
          </a:xfrm>
          <a:prstGeom prst="rect">
            <a:avLst/>
          </a:prstGeom>
          <a:noFill/>
        </p:spPr>
      </p:pic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5.SEIGHTSEEiNG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643050"/>
            <a:ext cx="67151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6.SEIGHTSEEiNG</a:t>
            </a:r>
            <a:endParaRPr lang="ru-RU" sz="4800" dirty="0"/>
          </a:p>
        </p:txBody>
      </p:sp>
      <p:pic>
        <p:nvPicPr>
          <p:cNvPr id="7" name="Picture 11" descr="69808615_1296074692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071810"/>
            <a:ext cx="4991924" cy="35004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1357298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трафальгарская площад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774" y="3214686"/>
            <a:ext cx="5138666" cy="34313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7.SEIGHTSEEiNG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357298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dirty="0"/>
          </a:p>
        </p:txBody>
      </p:sp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%D0%BC%D0%BE%D1%80%D0%B4%D0%B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850" y="1285860"/>
            <a:ext cx="3978959" cy="4625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8.SEIGHTSEEiNG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357298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London-Eye-Best-Places-to-Visit-in-London-1024x7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643050"/>
            <a:ext cx="5060932" cy="36181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9.SEIGHTSEEiNG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357298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Big Ben</a:t>
            </a:r>
          </a:p>
          <a:p>
            <a:r>
              <a:rPr lang="ru-RU" sz="2800" dirty="0" smtClean="0"/>
              <a:t>2.</a:t>
            </a:r>
            <a:r>
              <a:rPr lang="en-US" sz="2800" dirty="0" smtClean="0"/>
              <a:t>Trafalgar Square</a:t>
            </a:r>
          </a:p>
          <a:p>
            <a:r>
              <a:rPr lang="ru-RU" sz="2800" dirty="0" smtClean="0"/>
              <a:t>3.</a:t>
            </a:r>
            <a:r>
              <a:rPr lang="en-US" sz="2800" dirty="0" smtClean="0"/>
              <a:t>The Tower of London</a:t>
            </a:r>
          </a:p>
          <a:p>
            <a:r>
              <a:rPr lang="ru-RU" sz="2800" dirty="0" smtClean="0"/>
              <a:t>4.</a:t>
            </a:r>
            <a:r>
              <a:rPr lang="en-US" sz="2800" dirty="0" smtClean="0"/>
              <a:t>Tower Bridge</a:t>
            </a:r>
          </a:p>
          <a:p>
            <a:r>
              <a:rPr lang="ru-RU" sz="2800" dirty="0" smtClean="0"/>
              <a:t>5.</a:t>
            </a:r>
            <a:r>
              <a:rPr lang="en-US" sz="2800" dirty="0" smtClean="0"/>
              <a:t>Buckingham Palace</a:t>
            </a:r>
          </a:p>
          <a:p>
            <a:r>
              <a:rPr lang="ru-RU" sz="2800" dirty="0" smtClean="0"/>
              <a:t>6.</a:t>
            </a:r>
            <a:r>
              <a:rPr lang="en-US" sz="2800" dirty="0" smtClean="0"/>
              <a:t>The Houses of Parliament</a:t>
            </a:r>
          </a:p>
          <a:p>
            <a:r>
              <a:rPr lang="ru-RU" sz="2800" dirty="0" smtClean="0"/>
              <a:t>7.</a:t>
            </a:r>
            <a:r>
              <a:rPr lang="en-US" sz="2800" dirty="0" smtClean="0"/>
              <a:t>The London Eye</a:t>
            </a:r>
          </a:p>
          <a:p>
            <a:r>
              <a:rPr lang="ru-RU" sz="2800" dirty="0" smtClean="0"/>
              <a:t>8.</a:t>
            </a:r>
            <a:r>
              <a:rPr lang="en-US" sz="2800" dirty="0" smtClean="0"/>
              <a:t>Westminster Abbey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217440" y="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10.SEIGHTSEEiNG</a:t>
            </a:r>
            <a:endParaRPr lang="ru-RU" sz="4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5786" y="1355771"/>
          <a:ext cx="6715172" cy="3980618"/>
        </p:xfrm>
        <a:graphic>
          <a:graphicData uri="http://schemas.openxmlformats.org/drawingml/2006/table">
            <a:tbl>
              <a:tblPr/>
              <a:tblGrid>
                <a:gridCol w="1357322"/>
                <a:gridCol w="1428760"/>
                <a:gridCol w="1285884"/>
                <a:gridCol w="1285884"/>
                <a:gridCol w="1357322"/>
              </a:tblGrid>
              <a:tr h="493603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409" marR="79409" marT="39705" marB="397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409" marR="79409" marT="39705" marB="39705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409" marR="79409" marT="39705" marB="39705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409" marR="79409" marT="39705" marB="39705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chester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pool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fast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Brad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New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Brigh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ford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field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Liver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diff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Bel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tol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Birming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Strat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Glas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Ro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bridge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Edin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Man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ford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Castle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Lon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ton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Ox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Shef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Bris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Cam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ham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gow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burgh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don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ford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44444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chester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444444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-24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1.SEIGHTSEEiNG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357298"/>
            <a:ext cx="14082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4000" b="1" dirty="0" smtClean="0"/>
              <a:t>1 -</a:t>
            </a:r>
            <a:r>
              <a:rPr lang="en-US" sz="4000" b="1" dirty="0" smtClean="0"/>
              <a:t> d</a:t>
            </a:r>
            <a:r>
              <a:rPr lang="ru-RU" sz="4000" b="1" dirty="0" smtClean="0"/>
              <a:t> </a:t>
            </a:r>
            <a:endParaRPr lang="en-US" sz="4000" b="1" dirty="0" smtClean="0"/>
          </a:p>
          <a:p>
            <a:pPr>
              <a:buNone/>
            </a:pPr>
            <a:r>
              <a:rPr lang="ru-RU" sz="4000" b="1" dirty="0" smtClean="0"/>
              <a:t>2</a:t>
            </a:r>
            <a:r>
              <a:rPr lang="en-US" sz="4000" b="1" dirty="0" smtClean="0"/>
              <a:t> </a:t>
            </a:r>
            <a:r>
              <a:rPr lang="en-US" sz="4000" b="1" dirty="0" smtClean="0"/>
              <a:t>- e</a:t>
            </a:r>
          </a:p>
          <a:p>
            <a:pPr>
              <a:buFont typeface="Wingdings" pitchFamily="2" charset="2"/>
              <a:buNone/>
            </a:pPr>
            <a:r>
              <a:rPr lang="ru-RU" sz="4000" b="1" dirty="0" smtClean="0"/>
              <a:t>3</a:t>
            </a:r>
            <a:r>
              <a:rPr lang="en-US" sz="4000" b="1" dirty="0" smtClean="0"/>
              <a:t> - h</a:t>
            </a:r>
          </a:p>
          <a:p>
            <a:pPr>
              <a:buFont typeface="Wingdings" pitchFamily="2" charset="2"/>
              <a:buNone/>
            </a:pPr>
            <a:r>
              <a:rPr lang="ru-RU" sz="4000" b="1" dirty="0" smtClean="0"/>
              <a:t>4</a:t>
            </a:r>
            <a:r>
              <a:rPr lang="en-US" sz="4000" b="1" dirty="0" smtClean="0"/>
              <a:t> - a</a:t>
            </a:r>
            <a:r>
              <a:rPr lang="ru-RU" sz="4000" b="1" dirty="0" smtClean="0"/>
              <a:t> </a:t>
            </a:r>
            <a:endParaRPr lang="en-US" sz="4000" b="1" dirty="0" smtClean="0"/>
          </a:p>
          <a:p>
            <a:pPr>
              <a:buFont typeface="Wingdings" pitchFamily="2" charset="2"/>
              <a:buNone/>
            </a:pPr>
            <a:r>
              <a:rPr lang="ru-RU" sz="4000" b="1" dirty="0" smtClean="0"/>
              <a:t>5</a:t>
            </a:r>
            <a:r>
              <a:rPr lang="en-US" sz="4000" b="1" dirty="0" smtClean="0"/>
              <a:t> - f</a:t>
            </a:r>
            <a:r>
              <a:rPr lang="ru-RU" sz="4000" b="1" dirty="0" smtClean="0"/>
              <a:t> </a:t>
            </a:r>
            <a:endParaRPr lang="en-US" sz="4000" b="1" dirty="0" smtClean="0"/>
          </a:p>
          <a:p>
            <a:pPr>
              <a:buFont typeface="Wingdings" pitchFamily="2" charset="2"/>
              <a:buNone/>
            </a:pPr>
            <a:r>
              <a:rPr lang="ru-RU" sz="4000" b="1" dirty="0" smtClean="0"/>
              <a:t>6</a:t>
            </a:r>
            <a:r>
              <a:rPr lang="en-US" sz="4000" b="1" dirty="0" smtClean="0"/>
              <a:t> - g</a:t>
            </a:r>
          </a:p>
          <a:p>
            <a:pPr>
              <a:buFont typeface="Wingdings" pitchFamily="2" charset="2"/>
              <a:buNone/>
            </a:pPr>
            <a:r>
              <a:rPr lang="ru-RU" sz="4000" b="1" dirty="0" smtClean="0"/>
              <a:t>7</a:t>
            </a:r>
            <a:r>
              <a:rPr lang="en-US" sz="4000" b="1" dirty="0" smtClean="0"/>
              <a:t> - b</a:t>
            </a:r>
          </a:p>
          <a:p>
            <a:pPr>
              <a:buFont typeface="Wingdings" pitchFamily="2" charset="2"/>
              <a:buNone/>
            </a:pPr>
            <a:r>
              <a:rPr lang="ru-RU" sz="4000" b="1" dirty="0" smtClean="0"/>
              <a:t>8</a:t>
            </a:r>
            <a:r>
              <a:rPr lang="en-US" sz="4000" b="1" dirty="0" smtClean="0"/>
              <a:t> -</a:t>
            </a:r>
            <a:r>
              <a:rPr lang="ru-RU" sz="4000" b="1" dirty="0" smtClean="0"/>
              <a:t> </a:t>
            </a:r>
            <a:r>
              <a:rPr lang="en-US" sz="4000" b="1" dirty="0" smtClean="0"/>
              <a:t>c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340768"/>
            <a:ext cx="52565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dirty="0" smtClean="0"/>
              <a:t>Big</a:t>
            </a:r>
            <a:r>
              <a:rPr lang="ru-RU" sz="2800" dirty="0" smtClean="0"/>
              <a:t>  </a:t>
            </a:r>
            <a:r>
              <a:rPr lang="en-US" sz="2800" dirty="0" smtClean="0"/>
              <a:t>Ben</a:t>
            </a:r>
            <a:endParaRPr lang="ru-RU" sz="2800" dirty="0" smtClean="0"/>
          </a:p>
          <a:p>
            <a:r>
              <a:rPr lang="en-US" sz="2800" dirty="0" smtClean="0"/>
              <a:t>Buckingham</a:t>
            </a:r>
            <a:r>
              <a:rPr lang="ru-RU" sz="2800" dirty="0" smtClean="0"/>
              <a:t> </a:t>
            </a:r>
            <a:r>
              <a:rPr lang="en-US" sz="2800" dirty="0" smtClean="0"/>
              <a:t>Palace</a:t>
            </a:r>
            <a:endParaRPr lang="en-US" sz="2800" dirty="0" smtClean="0"/>
          </a:p>
          <a:p>
            <a:pPr>
              <a:buFont typeface="Wingdings" pitchFamily="2" charset="2"/>
              <a:buNone/>
            </a:pPr>
            <a:r>
              <a:rPr lang="en-US" sz="2800" dirty="0" smtClean="0"/>
              <a:t>The </a:t>
            </a:r>
            <a:r>
              <a:rPr lang="en-US" sz="2800" dirty="0" smtClean="0"/>
              <a:t>London</a:t>
            </a:r>
            <a:r>
              <a:rPr lang="ru-RU" sz="2800" dirty="0" smtClean="0"/>
              <a:t> </a:t>
            </a:r>
            <a:r>
              <a:rPr lang="en-US" sz="2800" dirty="0" smtClean="0"/>
              <a:t>Eye</a:t>
            </a:r>
            <a:endParaRPr lang="en-US" sz="2800" dirty="0" smtClean="0"/>
          </a:p>
          <a:p>
            <a:pPr>
              <a:buFont typeface="Wingdings" pitchFamily="2" charset="2"/>
              <a:buNone/>
            </a:pPr>
            <a:r>
              <a:rPr lang="en-US" sz="2800" dirty="0" smtClean="0"/>
              <a:t>Trafalgar</a:t>
            </a:r>
            <a:r>
              <a:rPr lang="ru-RU" sz="2800" dirty="0" smtClean="0"/>
              <a:t> </a:t>
            </a:r>
            <a:r>
              <a:rPr lang="en-US" sz="2800" dirty="0" smtClean="0"/>
              <a:t>Square</a:t>
            </a:r>
            <a:endParaRPr lang="en-US" sz="2800" dirty="0" smtClean="0"/>
          </a:p>
          <a:p>
            <a:pPr>
              <a:buFont typeface="Wingdings" pitchFamily="2" charset="2"/>
              <a:buNone/>
            </a:pPr>
            <a:r>
              <a:rPr lang="en-US" sz="2800" dirty="0" smtClean="0"/>
              <a:t>Westminster</a:t>
            </a:r>
            <a:r>
              <a:rPr lang="ru-RU" sz="2800" dirty="0" smtClean="0"/>
              <a:t> </a:t>
            </a:r>
            <a:r>
              <a:rPr lang="en-US" sz="2800" dirty="0" smtClean="0"/>
              <a:t>Abbey</a:t>
            </a:r>
            <a:endParaRPr lang="en-US" sz="2800" dirty="0" smtClean="0"/>
          </a:p>
          <a:p>
            <a:pPr>
              <a:buFont typeface="Wingdings" pitchFamily="2" charset="2"/>
              <a:buNone/>
            </a:pPr>
            <a:r>
              <a:rPr lang="en-US" sz="2800" dirty="0" smtClean="0"/>
              <a:t>The </a:t>
            </a:r>
            <a:r>
              <a:rPr lang="en-US" sz="2800" dirty="0" smtClean="0"/>
              <a:t>Houses </a:t>
            </a:r>
            <a:r>
              <a:rPr lang="en-US" sz="2800" dirty="0" smtClean="0"/>
              <a:t>of</a:t>
            </a:r>
            <a:r>
              <a:rPr lang="ru-RU" sz="2800" dirty="0" smtClean="0"/>
              <a:t> </a:t>
            </a:r>
            <a:r>
              <a:rPr lang="en-US" sz="2800" dirty="0" smtClean="0"/>
              <a:t>Parliament</a:t>
            </a:r>
            <a:endParaRPr lang="en-US" sz="2800" dirty="0" smtClean="0"/>
          </a:p>
          <a:p>
            <a:pPr>
              <a:buFont typeface="Wingdings" pitchFamily="2" charset="2"/>
              <a:buNone/>
            </a:pPr>
            <a:r>
              <a:rPr lang="en-US" sz="2800" dirty="0" smtClean="0"/>
              <a:t>Tower</a:t>
            </a:r>
            <a:r>
              <a:rPr lang="ru-RU" sz="2800" dirty="0" smtClean="0"/>
              <a:t> </a:t>
            </a:r>
            <a:r>
              <a:rPr lang="en-US" sz="2800" dirty="0" smtClean="0"/>
              <a:t>Bridge</a:t>
            </a:r>
            <a:endParaRPr lang="ru-RU" sz="2800" dirty="0" smtClean="0"/>
          </a:p>
          <a:p>
            <a:pPr>
              <a:buFont typeface="Wingdings" pitchFamily="2" charset="2"/>
              <a:buNone/>
            </a:pPr>
            <a:r>
              <a:rPr lang="en-US" sz="2800" dirty="0" smtClean="0"/>
              <a:t>The Tower </a:t>
            </a:r>
            <a:r>
              <a:rPr lang="en-US" sz="2800" dirty="0" smtClean="0"/>
              <a:t>of</a:t>
            </a:r>
            <a:r>
              <a:rPr lang="ru-RU" sz="2800" dirty="0" smtClean="0"/>
              <a:t> </a:t>
            </a:r>
            <a:r>
              <a:rPr lang="en-US" sz="2800" dirty="0" smtClean="0"/>
              <a:t>London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2.SEIGHTSEEiNG</a:t>
            </a:r>
            <a:endParaRPr lang="ru-RU" sz="4800" dirty="0"/>
          </a:p>
        </p:txBody>
      </p:sp>
      <p:pic>
        <p:nvPicPr>
          <p:cNvPr id="6" name="Picture 8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03648" y="2420888"/>
            <a:ext cx="4729500" cy="3357586"/>
          </a:xfrm>
          <a:prstGeom prst="rect">
            <a:avLst/>
          </a:prstGeom>
          <a:noFill/>
          <a:ln/>
        </p:spPr>
      </p:pic>
      <p:sp>
        <p:nvSpPr>
          <p:cNvPr id="7" name="Прямоугольник 6"/>
          <p:cNvSpPr/>
          <p:nvPr/>
        </p:nvSpPr>
        <p:spPr>
          <a:xfrm>
            <a:off x="1691680" y="1571612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Buckingham Palace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217440" y="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3.SEIGHTSEENG</a:t>
            </a:r>
            <a:endParaRPr lang="ru-RU" sz="4800" dirty="0"/>
          </a:p>
        </p:txBody>
      </p:sp>
      <p:pic>
        <p:nvPicPr>
          <p:cNvPr id="7" name="Picture 19" descr="q38393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276872"/>
            <a:ext cx="4451565" cy="30003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43608" y="1340768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Westminster Abbey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4.SEIGHTSEEiNG</a:t>
            </a:r>
            <a:endParaRPr lang="ru-RU" sz="4800" dirty="0"/>
          </a:p>
        </p:txBody>
      </p:sp>
      <p:pic>
        <p:nvPicPr>
          <p:cNvPr id="6" name="Picture 12" descr="12790898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564904"/>
            <a:ext cx="5059957" cy="307183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15616" y="1643051"/>
            <a:ext cx="5742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Tower </a:t>
            </a:r>
            <a:r>
              <a:rPr lang="en-US" sz="2800" dirty="0" smtClean="0"/>
              <a:t>Bridge</a:t>
            </a:r>
          </a:p>
          <a:p>
            <a:pPr algn="ctr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2214554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1.What is the British Queen`s name?</a:t>
            </a:r>
            <a:endParaRPr lang="ru-RU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" name="Picture 10" descr="3680464-54107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348880"/>
            <a:ext cx="4786314" cy="33532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5.SEIGHTSEEiNG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643050"/>
            <a:ext cx="4950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Houses of </a:t>
            </a:r>
            <a:r>
              <a:rPr lang="en-US" sz="2800" dirty="0" smtClean="0"/>
              <a:t>Parliament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6.SEIGHTSEEiNG</a:t>
            </a:r>
            <a:endParaRPr lang="ru-RU" sz="4800" dirty="0"/>
          </a:p>
        </p:txBody>
      </p:sp>
      <p:pic>
        <p:nvPicPr>
          <p:cNvPr id="7" name="Picture 11" descr="69808615_1296074692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132856"/>
            <a:ext cx="4991924" cy="35004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03648" y="1357298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Tower of </a:t>
            </a:r>
            <a:r>
              <a:rPr lang="en-US" sz="2800" dirty="0" smtClean="0"/>
              <a:t>London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6" name="Picture 18" descr="трафальгарская площад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348880"/>
            <a:ext cx="5138666" cy="34313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7.SEIGHTSEEiNG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1357298"/>
            <a:ext cx="3304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Trafalgar Square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%D0%BC%D0%BE%D1%80%D0%B4%D0%B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348880"/>
            <a:ext cx="3618919" cy="42066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8.SEIGHTSEEiNG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1357298"/>
            <a:ext cx="3304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Big Ben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London-Eye-Best-Places-to-Visit-in-London-1024x7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420888"/>
            <a:ext cx="5060932" cy="36181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9.SEIGHTSEEiNG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1357299"/>
            <a:ext cx="3664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 smtClean="0"/>
              <a:t>London </a:t>
            </a:r>
            <a:r>
              <a:rPr lang="en-US" sz="2800" dirty="0" smtClean="0"/>
              <a:t>Eye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217440" y="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10.SEIGHTSEEiNG</a:t>
            </a:r>
            <a:endParaRPr lang="ru-RU" sz="4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27583" y="1355770"/>
          <a:ext cx="6387622" cy="5181600"/>
        </p:xfrm>
        <a:graphic>
          <a:graphicData uri="http://schemas.openxmlformats.org/drawingml/2006/table">
            <a:tbl>
              <a:tblPr/>
              <a:tblGrid>
                <a:gridCol w="3172912"/>
                <a:gridCol w="3214710"/>
              </a:tblGrid>
              <a:tr h="514506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Manchester 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Brighton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Sheffield 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Bradford 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Belfast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Rochester 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Bristol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Stratford</a:t>
                      </a:r>
                      <a:endParaRPr lang="ru-RU" sz="3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3200" dirty="0"/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 Castle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Glasgow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London 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Oxford 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Edinburgh 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Cardiff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Liverpool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Cambridge</a:t>
                      </a:r>
                      <a:endParaRPr lang="ru-RU" sz="3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Birmingham</a:t>
                      </a:r>
                      <a:endParaRPr lang="ru-RU" sz="2800" dirty="0" smtClean="0"/>
                    </a:p>
                    <a:p>
                      <a:endParaRPr lang="ru-RU" sz="3200" dirty="0"/>
                    </a:p>
                  </a:txBody>
                  <a:tcPr marL="59557" marR="595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3" y="1"/>
            <a:ext cx="10715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</a:t>
            </a:r>
          </a:p>
          <a:p>
            <a:pPr algn="ctr"/>
            <a:endParaRPr lang="en-US" sz="4800" b="1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AMS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3498"/>
          <a:ext cx="8001024" cy="639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98"/>
                <a:gridCol w="1174314"/>
                <a:gridCol w="1390457"/>
                <a:gridCol w="1178354"/>
                <a:gridCol w="1077483"/>
                <a:gridCol w="996420"/>
                <a:gridCol w="789498"/>
              </a:tblGrid>
              <a:tr h="104195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SCHOOLS</a:t>
                      </a:r>
                    </a:p>
                    <a:p>
                      <a:r>
                        <a:rPr lang="en-US" dirty="0" smtClean="0"/>
                        <a:t>TEAMS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</a:p>
                    <a:p>
                      <a:pPr algn="ctr"/>
                      <a:r>
                        <a:rPr lang="en-US" sz="1400" dirty="0" smtClean="0"/>
                        <a:t>ROUND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45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17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87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Лонки-Ворцы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Зура</a:t>
                      </a:r>
                      <a:r>
                        <a:rPr lang="ru-RU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ru-RU" dirty="0" smtClean="0"/>
                        <a:t>Зура2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Сеп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68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Чутырь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</a:t>
            </a:r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CARTOONS</a:t>
            </a:r>
          </a:p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FILMS, BOOKS,</a:t>
            </a:r>
          </a:p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FAIRY TAILS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774705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34" y="428604"/>
            <a:ext cx="750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1.</a:t>
            </a:r>
            <a:r>
              <a:rPr lang="ru-RU" sz="2800" b="1" dirty="0" smtClean="0"/>
              <a:t>Посмотрите </a:t>
            </a:r>
            <a:r>
              <a:rPr lang="ru-RU" sz="2800" b="1" dirty="0" smtClean="0">
                <a:solidFill>
                  <a:srgbClr val="FF0000"/>
                </a:solidFill>
              </a:rPr>
              <a:t>фрагмент</a:t>
            </a:r>
            <a:r>
              <a:rPr lang="ru-RU" sz="2800" b="1" dirty="0" smtClean="0"/>
              <a:t> мультфильма и напишите название и автора сказки</a:t>
            </a:r>
            <a:endParaRPr lang="ru-RU" sz="2800" b="1" dirty="0"/>
          </a:p>
        </p:txBody>
      </p:sp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0" y="-24"/>
            <a:ext cx="9144000" cy="685802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1285860"/>
            <a:ext cx="8464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«Приключения Алисы в </a:t>
            </a:r>
            <a:r>
              <a:rPr lang="ru-RU" sz="2400" b="1" dirty="0" smtClean="0"/>
              <a:t>Стране чудес</a:t>
            </a:r>
            <a:r>
              <a:rPr lang="ru-RU" sz="2400" b="1" dirty="0" smtClean="0"/>
              <a:t>»</a:t>
            </a:r>
            <a:r>
              <a:rPr lang="ru-RU" sz="2400" dirty="0" smtClean="0"/>
              <a:t> 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dirty="0" smtClean="0">
                <a:hlinkClick r:id="rId5" tooltip="Английский язык"/>
              </a:rPr>
              <a:t>англ.</a:t>
            </a:r>
            <a:r>
              <a:rPr lang="ru-RU" sz="2400" dirty="0" smtClean="0"/>
              <a:t> </a:t>
            </a:r>
            <a:r>
              <a:rPr lang="ru-RU" sz="2400" i="1" dirty="0" err="1" smtClean="0"/>
              <a:t>Alice’s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Adventures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in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Wonderland</a:t>
            </a:r>
            <a:r>
              <a:rPr lang="ru-RU" sz="2400" dirty="0" smtClean="0"/>
              <a:t>),  </a:t>
            </a:r>
            <a:endParaRPr lang="ru-RU" sz="2400" dirty="0" smtClean="0"/>
          </a:p>
          <a:p>
            <a:r>
              <a:rPr lang="ru-RU" sz="2400" dirty="0" smtClean="0">
                <a:hlinkClick r:id="rId6" tooltip="Льюис Кэрролл"/>
              </a:rPr>
              <a:t>Льюис </a:t>
            </a:r>
            <a:r>
              <a:rPr lang="ru-RU" sz="2400" dirty="0" smtClean="0">
                <a:hlinkClick r:id="rId6" tooltip="Льюис Кэрролл"/>
              </a:rPr>
              <a:t>Кэрролл</a:t>
            </a:r>
            <a:r>
              <a:rPr lang="ru-RU" sz="2400" dirty="0" smtClean="0"/>
              <a:t> </a:t>
            </a:r>
            <a:r>
              <a:rPr lang="ru-RU" sz="2400" dirty="0" smtClean="0"/>
              <a:t>,</a:t>
            </a:r>
            <a:r>
              <a:rPr lang="ru-RU" sz="2400" dirty="0" smtClean="0">
                <a:hlinkClick r:id="rId7" tooltip="1865 год"/>
              </a:rPr>
              <a:t>1865 г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Объект 13"/>
          <p:cNvPicPr/>
          <p:nvPr/>
        </p:nvPicPr>
        <p:blipFill>
          <a:blip r:embed="rId3" cstate="print"/>
          <a:stretch/>
        </p:blipFill>
        <p:spPr>
          <a:xfrm>
            <a:off x="0" y="-24"/>
            <a:ext cx="9144000" cy="685802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14422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1.</a:t>
            </a:r>
            <a:r>
              <a:rPr lang="ru-RU" sz="5400" dirty="0" smtClean="0"/>
              <a:t> </a:t>
            </a:r>
            <a:r>
              <a:rPr lang="en-US" sz="5400" dirty="0" smtClean="0"/>
              <a:t>Elisabeth II</a:t>
            </a:r>
            <a:endParaRPr lang="ru-RU" sz="5400" dirty="0"/>
          </a:p>
        </p:txBody>
      </p:sp>
      <p:pic>
        <p:nvPicPr>
          <p:cNvPr id="11266" name="Picture 2" descr="https://pitaniemalysha.ru/wp-content/uploads/2022/09/4d-scaled-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500306"/>
            <a:ext cx="5967368" cy="3965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57298"/>
            <a:ext cx="6357982" cy="464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0" y="-24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5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428605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2.</a:t>
            </a:r>
            <a:r>
              <a:rPr lang="ru-RU" sz="2800" b="1" dirty="0" smtClean="0"/>
              <a:t>Посмотрите </a:t>
            </a:r>
            <a:r>
              <a:rPr lang="ru-RU" sz="2800" b="1" dirty="0" smtClean="0">
                <a:solidFill>
                  <a:srgbClr val="FF0000"/>
                </a:solidFill>
              </a:rPr>
              <a:t>фрагмент</a:t>
            </a:r>
            <a:r>
              <a:rPr lang="ru-RU" sz="2800" b="1" dirty="0" smtClean="0"/>
              <a:t> мультфильма и напишите название и автора сказки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85786" y="1571612"/>
            <a:ext cx="8034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err="1" smtClean="0"/>
              <a:t>Ви́нни-Пух</a:t>
            </a:r>
            <a:r>
              <a:rPr lang="ru-RU" sz="2800" dirty="0" smtClean="0"/>
              <a:t> (</a:t>
            </a:r>
            <a:r>
              <a:rPr lang="ru-RU" sz="2800" dirty="0" smtClean="0">
                <a:hlinkClick r:id="rId5" tooltip="Английский язык"/>
              </a:rPr>
              <a:t>англ.</a:t>
            </a:r>
            <a:r>
              <a:rPr lang="ru-RU" sz="2800" dirty="0" smtClean="0"/>
              <a:t> </a:t>
            </a:r>
            <a:r>
              <a:rPr lang="ru-RU" sz="2800" i="1" dirty="0" err="1" smtClean="0"/>
              <a:t>Winnie-the-Pooh</a:t>
            </a:r>
            <a:r>
              <a:rPr lang="ru-RU" sz="2800" dirty="0" smtClean="0"/>
              <a:t>)  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hlinkClick r:id="rId6" tooltip="Милн, Алан Александр"/>
              </a:rPr>
              <a:t>Алан </a:t>
            </a:r>
            <a:r>
              <a:rPr lang="ru-RU" sz="2800" dirty="0" err="1" smtClean="0">
                <a:hlinkClick r:id="rId6" tooltip="Милн, Алан Александр"/>
              </a:rPr>
              <a:t>Милна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3.</a:t>
            </a:r>
            <a:r>
              <a:rPr lang="ru-RU" sz="2800" b="1" dirty="0" smtClean="0"/>
              <a:t> Что связывает эти фотографии?</a:t>
            </a:r>
            <a:endParaRPr lang="ru-RU" sz="2800" b="1" dirty="0"/>
          </a:p>
        </p:txBody>
      </p:sp>
      <p:pic>
        <p:nvPicPr>
          <p:cNvPr id="31746" name="Picture 2" descr="https://clubgta.ru/wp-content/uploads/7/2/5/725f031841fbe320a30f36e5a966041f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143380"/>
            <a:ext cx="3714744" cy="2479519"/>
          </a:xfrm>
          <a:prstGeom prst="rect">
            <a:avLst/>
          </a:prstGeom>
          <a:noFill/>
        </p:spPr>
      </p:pic>
      <p:pic>
        <p:nvPicPr>
          <p:cNvPr id="31748" name="Picture 4" descr="https://www.ok-magazine.ru/images/cache/2017/7/19/resize_1200_630_true_crop_5760_3840_0_0_q90_127361_b27628e6e1a1657fee41fe9b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357298"/>
            <a:ext cx="3890924" cy="2593949"/>
          </a:xfrm>
          <a:prstGeom prst="rect">
            <a:avLst/>
          </a:prstGeom>
          <a:noFill/>
        </p:spPr>
      </p:pic>
      <p:pic>
        <p:nvPicPr>
          <p:cNvPr id="31750" name="Picture 6" descr="https://www.film.ru/sites/default/files/filefield_paths/telemmglpict000218820736_trans_nvbqzqnjv4bqqvzuuqpflyliwib6ntmjwentxj9pz-pqqqph_qj95uw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2285992"/>
            <a:ext cx="3991513" cy="2495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s://www.film.ru/sites/default/files/filefield_paths/telemmglpict000218820736_trans_nvbqzqnjv4bqqvzuuqpflyliwib6ntmjwentxj9pz-pqqqph_qj95uw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357298"/>
            <a:ext cx="3991513" cy="2495494"/>
          </a:xfrm>
          <a:prstGeom prst="rect">
            <a:avLst/>
          </a:prstGeom>
          <a:noFill/>
        </p:spPr>
      </p:pic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5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7072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3.</a:t>
            </a:r>
            <a:r>
              <a:rPr lang="ru-RU" sz="2800" b="1" dirty="0" smtClean="0"/>
              <a:t> Что связывает эти фотографии?</a:t>
            </a:r>
            <a:r>
              <a:rPr lang="ru-RU" sz="2800" dirty="0" smtClean="0"/>
              <a:t> Эмма Уотсон</a:t>
            </a:r>
          </a:p>
          <a:p>
            <a:endParaRPr lang="ru-RU" sz="2800" b="1" dirty="0"/>
          </a:p>
        </p:txBody>
      </p:sp>
      <p:pic>
        <p:nvPicPr>
          <p:cNvPr id="31746" name="Picture 2" descr="https://clubgta.ru/wp-content/uploads/7/2/5/725f031841fbe320a30f36e5a966041f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929067"/>
            <a:ext cx="3500462" cy="2336490"/>
          </a:xfrm>
          <a:prstGeom prst="rect">
            <a:avLst/>
          </a:prstGeom>
          <a:noFill/>
        </p:spPr>
      </p:pic>
      <p:pic>
        <p:nvPicPr>
          <p:cNvPr id="31748" name="Picture 4" descr="https://www.ok-magazine.ru/images/cache/2017/7/19/resize_1200_630_true_crop_5760_3840_0_0_q90_127361_b27628e6e1a1657fee41fe9b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428736"/>
            <a:ext cx="3571900" cy="23812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14876" y="928670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Руперт</a:t>
            </a:r>
            <a:r>
              <a:rPr lang="ru-RU" sz="2400" dirty="0" smtClean="0"/>
              <a:t> </a:t>
            </a:r>
            <a:r>
              <a:rPr lang="ru-RU" sz="2400" dirty="0" err="1" smtClean="0"/>
              <a:t>Гринт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6215082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Дэниел</a:t>
            </a:r>
            <a:r>
              <a:rPr lang="ru-RU" sz="2400" dirty="0" smtClean="0"/>
              <a:t> </a:t>
            </a:r>
            <a:r>
              <a:rPr lang="ru-RU" sz="2400" dirty="0" err="1" smtClean="0"/>
              <a:t>Рэдклифф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4721662"/>
            <a:ext cx="45005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«Гарри </a:t>
            </a:r>
            <a:r>
              <a:rPr lang="ru-RU" sz="2800" b="1" dirty="0" err="1" smtClean="0"/>
              <a:t>Поттер</a:t>
            </a:r>
            <a:r>
              <a:rPr lang="ru-RU" sz="2800" b="1" dirty="0" smtClean="0"/>
              <a:t>»</a:t>
            </a:r>
          </a:p>
          <a:p>
            <a:r>
              <a:rPr lang="ru-RU" sz="2800" b="1" dirty="0" smtClean="0"/>
              <a:t> (серия фильмов)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7072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4. </a:t>
            </a:r>
            <a:r>
              <a:rPr lang="ru-RU" sz="2800" b="1" dirty="0" smtClean="0"/>
              <a:t>Назовите главного героя этого английского </a:t>
            </a:r>
            <a:r>
              <a:rPr lang="ru-RU" sz="2800" b="1" dirty="0" smtClean="0">
                <a:solidFill>
                  <a:srgbClr val="FF0000"/>
                </a:solidFill>
              </a:rPr>
              <a:t>мультфильма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714620"/>
            <a:ext cx="5603498" cy="31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71612"/>
            <a:ext cx="5643602" cy="31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5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71670" y="5357826"/>
            <a:ext cx="528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Питер </a:t>
            </a:r>
            <a:r>
              <a:rPr lang="ru-RU" sz="6000" b="1" dirty="0" err="1" smtClean="0"/>
              <a:t>Пэн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571480"/>
            <a:ext cx="8429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5. Напишите одного персонажа, который</a:t>
            </a:r>
          </a:p>
          <a:p>
            <a:r>
              <a:rPr lang="ru-RU" sz="2800" dirty="0" smtClean="0"/>
              <a:t> </a:t>
            </a:r>
            <a:r>
              <a:rPr lang="ru-RU" sz="2800" b="1" dirty="0" smtClean="0"/>
              <a:t>НЕ ВСТРЕЧАЕТСЯ </a:t>
            </a:r>
            <a:r>
              <a:rPr lang="ru-RU" sz="2800" dirty="0" smtClean="0"/>
              <a:t>в сказке «Приключения Алисы в Стране чудес» Льюиса Кэрролла.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71744"/>
            <a:ext cx="4357686" cy="300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57224" y="2071678"/>
            <a:ext cx="32861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800" dirty="0" err="1" smtClean="0"/>
              <a:t>Додо</a:t>
            </a:r>
            <a:endParaRPr lang="ru-RU" sz="2800" dirty="0" smtClean="0"/>
          </a:p>
          <a:p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800" dirty="0" err="1" smtClean="0"/>
              <a:t>Чеширский</a:t>
            </a:r>
            <a:r>
              <a:rPr lang="ru-RU" sz="2800" dirty="0" smtClean="0"/>
              <a:t> Кот</a:t>
            </a:r>
          </a:p>
          <a:p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Овечка </a:t>
            </a:r>
            <a:r>
              <a:rPr lang="ru-RU" sz="2800" dirty="0" err="1" smtClean="0"/>
              <a:t>Нори</a:t>
            </a:r>
            <a:endParaRPr lang="ru-RU" sz="2800" dirty="0" smtClean="0"/>
          </a:p>
          <a:p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800" dirty="0" err="1" smtClean="0"/>
              <a:t>Болванщик</a:t>
            </a:r>
            <a:endParaRPr lang="ru-RU" sz="2800" dirty="0" smtClean="0"/>
          </a:p>
          <a:p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Черепаха </a:t>
            </a:r>
            <a:r>
              <a:rPr lang="ru-RU" sz="2800" dirty="0" err="1" smtClean="0"/>
              <a:t>Квази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571480"/>
            <a:ext cx="8429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Овечка </a:t>
            </a:r>
            <a:r>
              <a:rPr lang="ru-RU" sz="3200" b="1" dirty="0" err="1" smtClean="0"/>
              <a:t>Нори</a:t>
            </a:r>
            <a:r>
              <a:rPr lang="ru-RU" sz="3200" b="1" dirty="0" smtClean="0"/>
              <a:t>  </a:t>
            </a:r>
            <a:r>
              <a:rPr lang="ru-RU" sz="2800" b="1" dirty="0" smtClean="0"/>
              <a:t>НЕ ВСТРЕЧАЕТСЯ </a:t>
            </a:r>
          </a:p>
          <a:p>
            <a:r>
              <a:rPr lang="ru-RU" sz="2800" dirty="0" smtClean="0"/>
              <a:t>в сказке «Приключения Алисы в Стране чудес» Льюиса Кэрролла.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500306"/>
            <a:ext cx="4357686" cy="300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000240"/>
            <a:ext cx="69884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" name="Объект 13"/>
          <p:cNvPicPr/>
          <p:nvPr/>
        </p:nvPicPr>
        <p:blipFill>
          <a:blip r:embed="rId5" cstate="print"/>
          <a:stretch/>
        </p:blipFill>
        <p:spPr>
          <a:xfrm>
            <a:off x="0" y="0"/>
            <a:ext cx="914400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6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7072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6</a:t>
            </a:r>
            <a:r>
              <a:rPr lang="en-US" sz="2800" b="1" dirty="0" smtClean="0"/>
              <a:t>.</a:t>
            </a:r>
            <a:r>
              <a:rPr lang="ru-RU" sz="2800" b="1" dirty="0" smtClean="0"/>
              <a:t> Посмотрите </a:t>
            </a:r>
            <a:r>
              <a:rPr lang="ru-RU" sz="2800" b="1" dirty="0" smtClean="0">
                <a:solidFill>
                  <a:srgbClr val="FF0000"/>
                </a:solidFill>
              </a:rPr>
              <a:t>фрагмент</a:t>
            </a:r>
            <a:r>
              <a:rPr lang="ru-RU" sz="2800" b="1" dirty="0" smtClean="0"/>
              <a:t> фильма и напишите название и автора данного мультфильма.</a:t>
            </a:r>
            <a:endParaRPr lang="ru-RU" sz="2800" b="1" dirty="0"/>
          </a:p>
        </p:txBody>
      </p:sp>
      <p:pic>
        <p:nvPicPr>
          <p:cNvPr id="6" name="_Puss in Boots (отрывок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00240"/>
            <a:ext cx="69884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5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214290"/>
            <a:ext cx="6572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Ча́рли</a:t>
            </a:r>
            <a:r>
              <a:rPr lang="ru-RU" b="1" dirty="0" smtClean="0"/>
              <a:t> и </a:t>
            </a:r>
            <a:r>
              <a:rPr lang="ru-RU" b="1" dirty="0" err="1" smtClean="0"/>
              <a:t>шокола́дная</a:t>
            </a:r>
            <a:r>
              <a:rPr lang="ru-RU" b="1" dirty="0" smtClean="0"/>
              <a:t> </a:t>
            </a:r>
            <a:r>
              <a:rPr lang="ru-RU" b="1" dirty="0" err="1" smtClean="0"/>
              <a:t>фа́брика</a:t>
            </a:r>
            <a:r>
              <a:rPr lang="ru-RU" b="1" dirty="0" smtClean="0"/>
              <a:t>»</a:t>
            </a:r>
            <a:r>
              <a:rPr lang="ru-RU" dirty="0" smtClean="0"/>
              <a:t> </a:t>
            </a:r>
          </a:p>
          <a:p>
            <a:r>
              <a:rPr lang="ru-RU" dirty="0" smtClean="0"/>
              <a:t>(</a:t>
            </a:r>
            <a:r>
              <a:rPr lang="ru-RU" dirty="0" smtClean="0">
                <a:hlinkClick r:id="rId6" tooltip="Английский язык"/>
              </a:rPr>
              <a:t>англ.</a:t>
            </a:r>
            <a:r>
              <a:rPr lang="ru-RU" dirty="0" smtClean="0"/>
              <a:t> </a:t>
            </a:r>
            <a:r>
              <a:rPr lang="ru-RU" i="1" dirty="0" err="1" smtClean="0"/>
              <a:t>Charlie</a:t>
            </a:r>
            <a:r>
              <a:rPr lang="ru-RU" i="1" dirty="0" smtClean="0"/>
              <a:t> </a:t>
            </a:r>
            <a:r>
              <a:rPr lang="ru-RU" i="1" dirty="0" err="1" smtClean="0"/>
              <a:t>and</a:t>
            </a:r>
            <a:r>
              <a:rPr lang="ru-RU" i="1" dirty="0" smtClean="0"/>
              <a:t> </a:t>
            </a:r>
            <a:r>
              <a:rPr lang="ru-RU" i="1" dirty="0" err="1" smtClean="0"/>
              <a:t>the</a:t>
            </a:r>
            <a:r>
              <a:rPr lang="ru-RU" i="1" dirty="0" smtClean="0"/>
              <a:t> </a:t>
            </a:r>
            <a:r>
              <a:rPr lang="ru-RU" i="1" dirty="0" err="1" smtClean="0"/>
              <a:t>Chocolate</a:t>
            </a:r>
            <a:r>
              <a:rPr lang="ru-RU" i="1" dirty="0" smtClean="0"/>
              <a:t> </a:t>
            </a:r>
            <a:r>
              <a:rPr lang="ru-RU" i="1" dirty="0" err="1" smtClean="0"/>
              <a:t>Factory</a:t>
            </a:r>
            <a:r>
              <a:rPr lang="ru-RU" dirty="0" smtClean="0"/>
              <a:t>) — музыкальный </a:t>
            </a:r>
            <a:r>
              <a:rPr lang="ru-RU" dirty="0" smtClean="0">
                <a:hlinkClick r:id="rId7" tooltip="Художественный фильм"/>
              </a:rPr>
              <a:t>художественный фильм</a:t>
            </a:r>
            <a:r>
              <a:rPr lang="ru-RU" dirty="0" smtClean="0"/>
              <a:t> в жанре </a:t>
            </a:r>
            <a:r>
              <a:rPr lang="ru-RU" dirty="0" err="1" smtClean="0">
                <a:hlinkClick r:id="rId8" tooltip="Фэнтези"/>
              </a:rPr>
              <a:t>фэнтези</a:t>
            </a:r>
            <a:r>
              <a:rPr lang="ru-RU" dirty="0" smtClean="0"/>
              <a:t>, поставленный </a:t>
            </a:r>
            <a:r>
              <a:rPr lang="ru-RU" dirty="0" smtClean="0">
                <a:hlinkClick r:id="rId9" tooltip="Режиссёр"/>
              </a:rPr>
              <a:t>режиссёром</a:t>
            </a:r>
            <a:r>
              <a:rPr lang="ru-RU" dirty="0" smtClean="0"/>
              <a:t> </a:t>
            </a:r>
            <a:r>
              <a:rPr lang="ru-RU" dirty="0" err="1" smtClean="0">
                <a:hlinkClick r:id="rId10" tooltip="Бёртон, Тим"/>
              </a:rPr>
              <a:t>Тимом</a:t>
            </a:r>
            <a:r>
              <a:rPr lang="ru-RU" dirty="0" smtClean="0">
                <a:hlinkClick r:id="rId10" tooltip="Бёртон, Тим"/>
              </a:rPr>
              <a:t> </a:t>
            </a:r>
            <a:r>
              <a:rPr lang="ru-RU" dirty="0" err="1" smtClean="0">
                <a:hlinkClick r:id="rId10" tooltip="Бёртон, Тим"/>
              </a:rPr>
              <a:t>Бёртоном</a:t>
            </a:r>
            <a:r>
              <a:rPr lang="ru-RU" dirty="0" smtClean="0"/>
              <a:t> по </a:t>
            </a:r>
            <a:r>
              <a:rPr lang="ru-RU" dirty="0" smtClean="0">
                <a:hlinkClick r:id="rId11" tooltip="Чарли и шоколадная фабрика (повесть)"/>
              </a:rPr>
              <a:t>одноимённой повести</a:t>
            </a:r>
            <a:r>
              <a:rPr lang="ru-RU" dirty="0" smtClean="0"/>
              <a:t> </a:t>
            </a:r>
            <a:r>
              <a:rPr lang="ru-RU" dirty="0" err="1" smtClean="0">
                <a:hlinkClick r:id="rId12" tooltip="Даль, Роальд"/>
              </a:rPr>
              <a:t>Роальда</a:t>
            </a:r>
            <a:r>
              <a:rPr lang="ru-RU" dirty="0" smtClean="0">
                <a:hlinkClick r:id="rId12" tooltip="Даль, Роальд"/>
              </a:rPr>
              <a:t> Даля</a:t>
            </a:r>
            <a:r>
              <a:rPr lang="ru-RU" dirty="0" smtClean="0"/>
              <a:t>. Действие в </a:t>
            </a:r>
            <a:r>
              <a:rPr lang="ru-RU" dirty="0" smtClean="0">
                <a:hlinkClick r:id="rId13" tooltip="Фильм"/>
              </a:rPr>
              <a:t>фильме</a:t>
            </a:r>
            <a:r>
              <a:rPr lang="ru-RU" dirty="0" smtClean="0"/>
              <a:t> перенесено из </a:t>
            </a:r>
            <a:r>
              <a:rPr lang="ru-RU" dirty="0" smtClean="0">
                <a:hlinkClick r:id="rId14" tooltip="1960-е годы"/>
              </a:rPr>
              <a:t>1960-х</a:t>
            </a:r>
            <a:r>
              <a:rPr lang="ru-RU" dirty="0" smtClean="0"/>
              <a:t> в </a:t>
            </a:r>
            <a:r>
              <a:rPr lang="ru-RU" dirty="0" smtClean="0">
                <a:hlinkClick r:id="rId15" tooltip="2000-е годы"/>
              </a:rPr>
              <a:t>2000-е годы.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1142984"/>
            <a:ext cx="75724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2.The flag of the UK is called …</a:t>
            </a:r>
          </a:p>
          <a:p>
            <a:endParaRPr lang="en-US" sz="5400" dirty="0" smtClean="0"/>
          </a:p>
          <a:p>
            <a:pPr marL="914400" indent="-914400">
              <a:buAutoNum type="alphaLcPeriod"/>
            </a:pPr>
            <a:r>
              <a:rPr lang="en-US" sz="5400" dirty="0" smtClean="0"/>
              <a:t>The Old Jack</a:t>
            </a:r>
          </a:p>
          <a:p>
            <a:pPr marL="914400" indent="-914400">
              <a:buAutoNum type="alphaLcPeriod"/>
            </a:pPr>
            <a:r>
              <a:rPr lang="en-US" sz="5400" dirty="0" smtClean="0"/>
              <a:t>The Union Jack</a:t>
            </a:r>
          </a:p>
          <a:p>
            <a:pPr marL="914400" indent="-914400">
              <a:buAutoNum type="alphaLcPeriod"/>
            </a:pPr>
            <a:r>
              <a:rPr lang="en-US" sz="5400" dirty="0" smtClean="0"/>
              <a:t>The Black Jack</a:t>
            </a:r>
          </a:p>
          <a:p>
            <a:r>
              <a:rPr lang="en-US" sz="5400" dirty="0" smtClean="0"/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7</a:t>
            </a:r>
            <a:r>
              <a:rPr lang="en-US" sz="2800" b="1" dirty="0" smtClean="0"/>
              <a:t>.</a:t>
            </a:r>
            <a:r>
              <a:rPr lang="ru-RU" sz="2800" b="1" dirty="0" smtClean="0"/>
              <a:t> Кому принадлежат эти вещи?</a:t>
            </a:r>
            <a:endParaRPr lang="ru-RU" sz="2800" b="1" dirty="0"/>
          </a:p>
        </p:txBody>
      </p:sp>
      <p:pic>
        <p:nvPicPr>
          <p:cNvPr id="27650" name="Picture 2" descr="https://mykaleidoscope.ru/x/uploads/posts/2022-10/1666192613_1-mykaleidoscope-ru-p-split-cherno-belii-instagram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659" y="3267805"/>
            <a:ext cx="3011341" cy="3590195"/>
          </a:xfrm>
          <a:prstGeom prst="rect">
            <a:avLst/>
          </a:prstGeom>
          <a:noFill/>
        </p:spPr>
      </p:pic>
      <p:pic>
        <p:nvPicPr>
          <p:cNvPr id="27652" name="Picture 4" descr="https://www.joelsartore.com/wp-content/uploads/stock/ANI034/ANI034-0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95621"/>
            <a:ext cx="3214678" cy="4862379"/>
          </a:xfrm>
          <a:prstGeom prst="rect">
            <a:avLst/>
          </a:prstGeom>
          <a:noFill/>
        </p:spPr>
      </p:pic>
      <p:pic>
        <p:nvPicPr>
          <p:cNvPr id="27654" name="Picture 6" descr="https://uhd.name/uploads/posts/2022-01/1642769718_15-uhd-name-p-perchatki-k-vechernemu-platyu-devushka-kra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571720"/>
            <a:ext cx="321471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mykaleidoscope.ru/x/uploads/posts/2022-10/1666192613_1-mykaleidoscope-ru-p-split-cherno-belii-instagram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659" y="3267805"/>
            <a:ext cx="3011341" cy="3590195"/>
          </a:xfrm>
          <a:prstGeom prst="rect">
            <a:avLst/>
          </a:prstGeom>
          <a:noFill/>
        </p:spPr>
      </p:pic>
      <p:pic>
        <p:nvPicPr>
          <p:cNvPr id="27652" name="Picture 4" descr="https://www.joelsartore.com/wp-content/uploads/stock/ANI034/ANI034-0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95621"/>
            <a:ext cx="3214678" cy="4862379"/>
          </a:xfrm>
          <a:prstGeom prst="rect">
            <a:avLst/>
          </a:prstGeom>
          <a:noFill/>
        </p:spPr>
      </p:pic>
      <p:pic>
        <p:nvPicPr>
          <p:cNvPr id="27654" name="Picture 6" descr="https://uhd.name/uploads/posts/2022-01/1642769718_15-uhd-name-p-perchatki-k-vechernemu-platyu-devushka-kra-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571720"/>
            <a:ext cx="3214710" cy="4286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357166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</a:t>
            </a:r>
            <a:r>
              <a:rPr lang="ru-RU" sz="2000" b="1" dirty="0" err="1" smtClean="0"/>
              <a:t>Круэлла</a:t>
            </a:r>
            <a:r>
              <a:rPr lang="ru-RU" sz="2000" dirty="0" smtClean="0"/>
              <a:t>» ( англ. </a:t>
            </a:r>
            <a:r>
              <a:rPr lang="ru-RU" sz="2000" b="1" dirty="0" err="1" smtClean="0"/>
              <a:t>Cruella</a:t>
            </a:r>
            <a:r>
              <a:rPr lang="ru-RU" sz="2000" dirty="0" smtClean="0"/>
              <a:t> ) — американский криминальный комедийный фильм 2021 года режиссёра </a:t>
            </a:r>
            <a:r>
              <a:rPr lang="ru-RU" sz="2000" dirty="0" err="1" smtClean="0"/>
              <a:t>Крейга</a:t>
            </a:r>
            <a:r>
              <a:rPr lang="ru-RU" sz="2000" dirty="0" smtClean="0"/>
              <a:t> </a:t>
            </a:r>
            <a:r>
              <a:rPr lang="ru-RU" sz="2000" dirty="0" err="1" smtClean="0"/>
              <a:t>Гиллеспи</a:t>
            </a:r>
            <a:r>
              <a:rPr lang="ru-RU" sz="2000" dirty="0" smtClean="0"/>
              <a:t> , снятый по сюжету Алин </a:t>
            </a:r>
            <a:r>
              <a:rPr lang="ru-RU" sz="2000" dirty="0" err="1" smtClean="0"/>
              <a:t>Брош</a:t>
            </a:r>
            <a:r>
              <a:rPr lang="ru-RU" sz="2000" dirty="0" smtClean="0"/>
              <a:t> </a:t>
            </a:r>
            <a:r>
              <a:rPr lang="ru-RU" sz="2000" dirty="0" err="1" smtClean="0"/>
              <a:t>МакКенны</a:t>
            </a:r>
            <a:r>
              <a:rPr lang="ru-RU" sz="2000" dirty="0" smtClean="0"/>
              <a:t> , </a:t>
            </a:r>
            <a:r>
              <a:rPr lang="ru-RU" sz="2000" dirty="0" err="1" smtClean="0"/>
              <a:t>Келли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Марсел</a:t>
            </a:r>
            <a:r>
              <a:rPr lang="ru-RU" sz="2000" dirty="0" smtClean="0"/>
              <a:t> и Стива </a:t>
            </a:r>
            <a:r>
              <a:rPr lang="ru-RU" sz="2000" dirty="0" err="1" smtClean="0"/>
              <a:t>Зиссиса</a:t>
            </a:r>
            <a:r>
              <a:rPr lang="ru-RU" sz="2000" dirty="0" smtClean="0"/>
              <a:t> и сценарию Даны Фокс и Тони </a:t>
            </a:r>
            <a:r>
              <a:rPr lang="ru-RU" sz="2000" dirty="0" err="1" smtClean="0"/>
              <a:t>МакНамары</a:t>
            </a:r>
            <a:r>
              <a:rPr lang="ru-RU" sz="2000" dirty="0" smtClean="0"/>
              <a:t>. 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357166"/>
            <a:ext cx="7072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8. </a:t>
            </a:r>
            <a:r>
              <a:rPr lang="ru-RU" sz="2800" dirty="0" smtClean="0"/>
              <a:t>Необычный человеческий ребенок. Воспитан волчьей стаей, медведем Балу, пантерой </a:t>
            </a:r>
            <a:r>
              <a:rPr lang="ru-RU" sz="2800" dirty="0" err="1" smtClean="0"/>
              <a:t>Багирой</a:t>
            </a:r>
            <a:r>
              <a:rPr lang="ru-RU" sz="2800" dirty="0" smtClean="0"/>
              <a:t> и питоном </a:t>
            </a:r>
            <a:r>
              <a:rPr lang="ru-RU" sz="2800" dirty="0" err="1" smtClean="0"/>
              <a:t>Каа</a:t>
            </a:r>
            <a:r>
              <a:rPr lang="ru-RU" sz="2800" dirty="0" smtClean="0"/>
              <a:t>. Напишите </a:t>
            </a:r>
            <a:r>
              <a:rPr lang="ru-RU" sz="2800" b="1" dirty="0" smtClean="0"/>
              <a:t>ИМЯ</a:t>
            </a:r>
            <a:r>
              <a:rPr lang="ru-RU" sz="2800" dirty="0" smtClean="0"/>
              <a:t> того, о ком идет речь. </a:t>
            </a:r>
            <a:endParaRPr lang="ru-RU" sz="2800" b="1" dirty="0"/>
          </a:p>
        </p:txBody>
      </p:sp>
      <p:sp>
        <p:nvSpPr>
          <p:cNvPr id="107522" name="AutoShape 2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4" name="AutoShape 4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6" name="AutoShape 6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8" name="AutoShape 8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0" name="AutoShape 10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2" name="AutoShape 12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4" name="AutoShape 14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536" name="Picture 16" descr="https://i4.imageban.ru/out/2021/02/11/345c72777173800155be14d71f85d16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79" y="2428868"/>
            <a:ext cx="5766899" cy="4231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072330" y="21429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357166"/>
            <a:ext cx="7072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8. </a:t>
            </a:r>
            <a:r>
              <a:rPr lang="ru-RU" sz="2800" dirty="0" smtClean="0"/>
              <a:t>Необычный человеческий ребенок. Воспитан волчьей стаей, медведем Балу, пантерой </a:t>
            </a:r>
            <a:r>
              <a:rPr lang="ru-RU" sz="2800" dirty="0" err="1" smtClean="0"/>
              <a:t>Багирой</a:t>
            </a:r>
            <a:r>
              <a:rPr lang="ru-RU" sz="2800" dirty="0" smtClean="0"/>
              <a:t> и питоном </a:t>
            </a:r>
            <a:r>
              <a:rPr lang="ru-RU" sz="2800" dirty="0" err="1" smtClean="0"/>
              <a:t>Каа</a:t>
            </a:r>
            <a:r>
              <a:rPr lang="ru-RU" sz="2800" dirty="0" smtClean="0"/>
              <a:t>.  </a:t>
            </a:r>
            <a:r>
              <a:rPr lang="ru-RU" sz="2800" b="1" dirty="0" err="1" smtClean="0"/>
              <a:t>Маугли</a:t>
            </a:r>
            <a:endParaRPr lang="ru-RU" sz="2800" b="1" dirty="0"/>
          </a:p>
        </p:txBody>
      </p:sp>
      <p:sp>
        <p:nvSpPr>
          <p:cNvPr id="107522" name="AutoShape 2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4" name="AutoShape 4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6" name="AutoShape 6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8" name="AutoShape 8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0" name="AutoShape 10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2" name="AutoShape 12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4" name="AutoShape 14" descr="https://kartinkin.net/pics/uploads/posts/2022-07/1657787292_19-kartinkin-net-p-maugli-i-bagira-art-obo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536" name="Picture 16" descr="https://i4.imageban.ru/out/2021/02/11/345c72777173800155be14d71f85d16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79" y="2428868"/>
            <a:ext cx="5766899" cy="4231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3" y="1"/>
            <a:ext cx="10715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</a:t>
            </a:r>
          </a:p>
          <a:p>
            <a:pPr algn="ctr"/>
            <a:endParaRPr lang="en-US" sz="4800" b="1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AMS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3498"/>
          <a:ext cx="8001024" cy="639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98"/>
                <a:gridCol w="1174314"/>
                <a:gridCol w="1390457"/>
                <a:gridCol w="1178354"/>
                <a:gridCol w="1077483"/>
                <a:gridCol w="996420"/>
                <a:gridCol w="789498"/>
              </a:tblGrid>
              <a:tr h="104195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SCHOOLS</a:t>
                      </a:r>
                    </a:p>
                    <a:p>
                      <a:r>
                        <a:rPr lang="en-US" dirty="0" smtClean="0"/>
                        <a:t>TEAMS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</a:p>
                    <a:p>
                      <a:pPr algn="ctr"/>
                      <a:r>
                        <a:rPr lang="en-US" sz="1400" dirty="0" smtClean="0"/>
                        <a:t>ROUND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45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17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87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Лонки-Ворцы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Зура</a:t>
                      </a:r>
                      <a:r>
                        <a:rPr lang="ru-RU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ru-RU" dirty="0" smtClean="0"/>
                        <a:t>Зура2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Сеп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68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Чутырь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85926"/>
            <a:ext cx="5835669" cy="437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" name="Объект 13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5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4.Abbriviations</a:t>
            </a:r>
            <a:endParaRPr lang="en-US" sz="4800" b="1" cap="none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87370" y="12644502"/>
            <a:ext cx="27432000" cy="27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69294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1</a:t>
            </a:r>
            <a:r>
              <a:rPr lang="ru-RU" sz="2800" dirty="0" smtClean="0"/>
              <a:t>. </a:t>
            </a:r>
            <a:r>
              <a:rPr lang="ru-RU" sz="2800" b="1" dirty="0" smtClean="0"/>
              <a:t>Начнем с простого.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Как расшифровывается сокращение </a:t>
            </a:r>
            <a:r>
              <a:rPr lang="ru-RU" sz="5400" b="1" dirty="0" smtClean="0"/>
              <a:t>"B4" </a:t>
            </a:r>
            <a:r>
              <a:rPr lang="ru-RU" sz="2800" b="1" dirty="0" smtClean="0"/>
              <a:t>(на английском)?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00240"/>
            <a:ext cx="6202326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71472" y="357166"/>
            <a:ext cx="77867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2</a:t>
            </a:r>
            <a:r>
              <a:rPr lang="ru-RU" sz="2800" dirty="0" smtClean="0"/>
              <a:t>. </a:t>
            </a:r>
            <a:r>
              <a:rPr lang="ru-RU" sz="2800" b="1" dirty="0" smtClean="0"/>
              <a:t>Как расшифровывается сокращение </a:t>
            </a:r>
            <a:r>
              <a:rPr lang="ru-RU" sz="5400" b="1" dirty="0" smtClean="0"/>
              <a:t>“</a:t>
            </a:r>
            <a:r>
              <a:rPr lang="en-US" sz="5400" b="1" dirty="0" smtClean="0"/>
              <a:t>IDK</a:t>
            </a:r>
            <a:r>
              <a:rPr lang="ru-RU" sz="5400" b="1" dirty="0" smtClean="0"/>
              <a:t>" </a:t>
            </a:r>
            <a:r>
              <a:rPr lang="ru-RU" sz="2800" b="1" dirty="0" smtClean="0"/>
              <a:t>(на английском)?</a:t>
            </a:r>
            <a:endParaRPr lang="ru-RU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000240"/>
            <a:ext cx="5304802" cy="42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14612" y="5572140"/>
            <a:ext cx="314327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71472" y="357166"/>
            <a:ext cx="77867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3</a:t>
            </a:r>
            <a:r>
              <a:rPr lang="ru-RU" sz="2800" dirty="0" smtClean="0"/>
              <a:t>.</a:t>
            </a:r>
            <a:r>
              <a:rPr lang="en-US" sz="2800" dirty="0" smtClean="0"/>
              <a:t> </a:t>
            </a:r>
            <a:r>
              <a:rPr lang="ru-RU" sz="2800" b="1" dirty="0" smtClean="0"/>
              <a:t>Как расшифровывается сокращение </a:t>
            </a:r>
            <a:r>
              <a:rPr lang="ru-RU" sz="5400" b="1" dirty="0" smtClean="0"/>
              <a:t>“</a:t>
            </a:r>
            <a:r>
              <a:rPr lang="en-US" sz="5400" b="1" dirty="0" smtClean="0"/>
              <a:t>LOL</a:t>
            </a:r>
            <a:r>
              <a:rPr lang="ru-RU" sz="5400" b="1" dirty="0" smtClean="0"/>
              <a:t>" </a:t>
            </a:r>
            <a:r>
              <a:rPr lang="ru-RU" sz="2800" b="1" dirty="0" smtClean="0"/>
              <a:t>(на английском)?</a:t>
            </a: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143116"/>
            <a:ext cx="6119212" cy="40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71472" y="357166"/>
            <a:ext cx="77867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4</a:t>
            </a:r>
            <a:r>
              <a:rPr lang="ru-RU" sz="2800" dirty="0" smtClean="0"/>
              <a:t>.</a:t>
            </a:r>
            <a:r>
              <a:rPr lang="en-US" sz="2800" dirty="0" smtClean="0"/>
              <a:t> </a:t>
            </a:r>
            <a:r>
              <a:rPr lang="ru-RU" sz="2800" b="1" dirty="0" smtClean="0"/>
              <a:t>Как расшифровывается сокращение </a:t>
            </a:r>
            <a:r>
              <a:rPr lang="ru-RU" sz="5400" b="1" dirty="0" smtClean="0"/>
              <a:t>«</a:t>
            </a:r>
            <a:r>
              <a:rPr lang="de-DE" sz="5400" b="1" dirty="0" smtClean="0"/>
              <a:t>OIC</a:t>
            </a:r>
            <a:r>
              <a:rPr lang="ru-RU" sz="5400" b="1" dirty="0" smtClean="0"/>
              <a:t>» </a:t>
            </a:r>
            <a:r>
              <a:rPr lang="ru-RU" sz="2800" b="1" dirty="0" smtClean="0"/>
              <a:t>(на английском)?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9176" y="2143116"/>
            <a:ext cx="5845060" cy="37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071546"/>
            <a:ext cx="6715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2.</a:t>
            </a:r>
            <a:r>
              <a:rPr lang="ru-RU" sz="5400" dirty="0" smtClean="0"/>
              <a:t> </a:t>
            </a:r>
            <a:r>
              <a:rPr lang="en-US" sz="5400" dirty="0" smtClean="0"/>
              <a:t>b. The Union Jack</a:t>
            </a:r>
            <a:endParaRPr lang="en-US" sz="5400" dirty="0"/>
          </a:p>
        </p:txBody>
      </p:sp>
      <p:pic>
        <p:nvPicPr>
          <p:cNvPr id="43012" name="Picture 4" descr="https://img5.goodfon.ru/original/2560x1600/a/ce/flag-united-kingdom-union-flag-union-jack-flag-of-the-unit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500306"/>
            <a:ext cx="6248742" cy="3905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214282" y="357166"/>
            <a:ext cx="89297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5</a:t>
            </a:r>
            <a:r>
              <a:rPr lang="ru-RU" sz="2800" b="1" dirty="0" smtClean="0"/>
              <a:t>.</a:t>
            </a:r>
            <a:r>
              <a:rPr lang="en-US" sz="2800" b="1" dirty="0" smtClean="0"/>
              <a:t> </a:t>
            </a:r>
            <a:r>
              <a:rPr lang="ru-RU" sz="2800" b="1" dirty="0" smtClean="0"/>
              <a:t>Расшифруйте фразу и переведите её на русский язык: </a:t>
            </a:r>
          </a:p>
          <a:p>
            <a:r>
              <a:rPr lang="en-US" sz="5400" b="1" dirty="0" smtClean="0"/>
              <a:t>OMG, ?4U. </a:t>
            </a:r>
            <a:r>
              <a:rPr lang="en-US" sz="2400" b="1" dirty="0" smtClean="0"/>
              <a:t>Answer</a:t>
            </a:r>
            <a:r>
              <a:rPr lang="en-US" sz="5400" b="1" dirty="0" smtClean="0"/>
              <a:t>, PLS</a:t>
            </a:r>
            <a:endParaRPr lang="ru-RU" sz="5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786058"/>
            <a:ext cx="6450688" cy="362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14290"/>
            <a:ext cx="78581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6</a:t>
            </a:r>
            <a:r>
              <a:rPr lang="ru-RU" sz="2800" b="1" dirty="0" smtClean="0"/>
              <a:t>.</a:t>
            </a:r>
            <a:r>
              <a:rPr lang="en-US" sz="2800" b="1" dirty="0" smtClean="0"/>
              <a:t> </a:t>
            </a:r>
            <a:r>
              <a:rPr lang="ru-RU" sz="2800" b="1" dirty="0" smtClean="0"/>
              <a:t>Как расшифровывается сокращение </a:t>
            </a:r>
            <a:r>
              <a:rPr lang="ru-RU" sz="4000" b="1" dirty="0" smtClean="0"/>
              <a:t>“</a:t>
            </a:r>
            <a:r>
              <a:rPr lang="en-US" sz="4000" b="1" dirty="0" smtClean="0"/>
              <a:t>HAND</a:t>
            </a:r>
            <a:r>
              <a:rPr lang="ru-RU" sz="4000" b="1" dirty="0" smtClean="0"/>
              <a:t>" </a:t>
            </a:r>
            <a:r>
              <a:rPr lang="ru-RU" sz="2800" b="1" dirty="0" smtClean="0"/>
              <a:t>(на английском)?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t="12698"/>
          <a:stretch>
            <a:fillRect/>
          </a:stretch>
        </p:blipFill>
        <p:spPr bwMode="auto">
          <a:xfrm>
            <a:off x="2214546" y="2214554"/>
            <a:ext cx="4286248" cy="392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14290"/>
            <a:ext cx="78581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7.</a:t>
            </a:r>
            <a:r>
              <a:rPr lang="en-US" sz="2800" b="1" dirty="0" smtClean="0"/>
              <a:t> </a:t>
            </a:r>
            <a:r>
              <a:rPr lang="ru-RU" sz="2800" b="1" dirty="0" smtClean="0"/>
              <a:t>Как расшифровывается вопрос </a:t>
            </a:r>
            <a:r>
              <a:rPr lang="ru-RU" sz="4000" b="1" dirty="0" smtClean="0"/>
              <a:t>“</a:t>
            </a:r>
            <a:r>
              <a:rPr lang="en-US" sz="4000" b="1" dirty="0" smtClean="0"/>
              <a:t>RUOK?</a:t>
            </a:r>
            <a:r>
              <a:rPr lang="ru-RU" sz="4000" b="1" dirty="0" smtClean="0"/>
              <a:t>" </a:t>
            </a:r>
            <a:r>
              <a:rPr lang="ru-RU" sz="2800" b="1" dirty="0" smtClean="0"/>
              <a:t>(на английском)?</a:t>
            </a:r>
            <a:endParaRPr lang="ru-RU" sz="2800" dirty="0"/>
          </a:p>
        </p:txBody>
      </p:sp>
      <p:pic>
        <p:nvPicPr>
          <p:cNvPr id="1027" name="Picture 3" descr="C:\Users\User\Desktop\Screenshot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428868"/>
            <a:ext cx="4829175" cy="278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71472" y="357166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285728"/>
            <a:ext cx="64294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8.</a:t>
            </a:r>
            <a:r>
              <a:rPr lang="en-US" sz="2800" b="1" dirty="0" smtClean="0"/>
              <a:t> </a:t>
            </a:r>
            <a:r>
              <a:rPr lang="ru-RU" sz="2800" b="1" dirty="0" smtClean="0"/>
              <a:t>Выберите правильный вариант перевода данной аббревиатуры: </a:t>
            </a:r>
            <a:r>
              <a:rPr lang="de-DE" sz="5400" b="1" dirty="0" smtClean="0"/>
              <a:t>ROFL</a:t>
            </a:r>
            <a:r>
              <a:rPr lang="ru-RU" sz="5400" b="1" dirty="0" smtClean="0"/>
              <a:t> </a:t>
            </a:r>
            <a:endParaRPr lang="ru-RU" sz="5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428868"/>
            <a:ext cx="74295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/>
              <a:t>Отличная шутка!</a:t>
            </a:r>
          </a:p>
          <a:p>
            <a:pPr marL="514350" indent="-514350">
              <a:buAutoNum type="arabicPeriod"/>
            </a:pPr>
            <a:endParaRPr lang="ru-RU" sz="2800" dirty="0" smtClean="0"/>
          </a:p>
          <a:p>
            <a:r>
              <a:rPr lang="ru-RU" sz="2800" dirty="0" smtClean="0"/>
              <a:t>2. Катаюсь по полу от смеха.</a:t>
            </a:r>
          </a:p>
          <a:p>
            <a:endParaRPr lang="ru-RU" sz="2800" dirty="0" smtClean="0"/>
          </a:p>
          <a:p>
            <a:r>
              <a:rPr lang="ru-RU" sz="2800" dirty="0" smtClean="0"/>
              <a:t>3. Не шути так больше.</a:t>
            </a:r>
          </a:p>
          <a:p>
            <a:endParaRPr lang="ru-RU" sz="2800" dirty="0" smtClean="0"/>
          </a:p>
          <a:p>
            <a:r>
              <a:rPr lang="ru-RU" sz="2800" dirty="0" smtClean="0"/>
              <a:t>4. Я скоро вернусь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71472" y="357166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00043"/>
            <a:ext cx="6429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428868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428604"/>
            <a:ext cx="67151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9.</a:t>
            </a:r>
            <a:r>
              <a:rPr lang="en-US" sz="2800" b="1" dirty="0" smtClean="0"/>
              <a:t> </a:t>
            </a:r>
            <a:r>
              <a:rPr lang="ru-RU" sz="2800" b="1" dirty="0" smtClean="0"/>
              <a:t>Выберите из указанных вариантов тот, значение которого отличается от остальных</a:t>
            </a:r>
            <a:r>
              <a:rPr lang="ru-RU" dirty="0" smtClean="0"/>
              <a:t>: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2285992"/>
            <a:ext cx="6286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dirty="0" smtClean="0">
                <a:cs typeface="Times New Roman" pitchFamily="18" charset="0"/>
              </a:rPr>
              <a:t>1.</a:t>
            </a:r>
            <a:r>
              <a:rPr lang="en-US" sz="2800" dirty="0" smtClean="0">
                <a:cs typeface="Times New Roman" pitchFamily="18" charset="0"/>
              </a:rPr>
              <a:t>Kudos</a:t>
            </a:r>
            <a:endParaRPr lang="ru-RU" sz="2800" dirty="0" smtClean="0"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800" dirty="0" smtClean="0">
              <a:cs typeface="Times New Roman" pitchFamily="18" charset="0"/>
            </a:endParaRPr>
          </a:p>
          <a:p>
            <a:r>
              <a:rPr lang="ru-RU" sz="2800" dirty="0" smtClean="0">
                <a:cs typeface="Times New Roman" pitchFamily="18" charset="0"/>
              </a:rPr>
              <a:t>2. </a:t>
            </a:r>
            <a:r>
              <a:rPr lang="en-US" sz="2800" dirty="0" smtClean="0">
                <a:cs typeface="Times New Roman" pitchFamily="18" charset="0"/>
              </a:rPr>
              <a:t>Like</a:t>
            </a:r>
            <a:endParaRPr lang="ru-RU" sz="2800" dirty="0" smtClean="0">
              <a:cs typeface="Times New Roman" pitchFamily="18" charset="0"/>
            </a:endParaRPr>
          </a:p>
          <a:p>
            <a:endParaRPr lang="en-US" sz="2800" dirty="0" smtClean="0">
              <a:cs typeface="Times New Roman" pitchFamily="18" charset="0"/>
            </a:endParaRPr>
          </a:p>
          <a:p>
            <a:r>
              <a:rPr lang="en-US" sz="2800" dirty="0" smtClean="0">
                <a:cs typeface="Times New Roman" pitchFamily="18" charset="0"/>
              </a:rPr>
              <a:t>3. Respect</a:t>
            </a:r>
            <a:endParaRPr lang="ru-RU" sz="2800" dirty="0" smtClean="0">
              <a:cs typeface="Times New Roman" pitchFamily="18" charset="0"/>
            </a:endParaRPr>
          </a:p>
          <a:p>
            <a:endParaRPr lang="en-US" sz="2800" dirty="0" smtClean="0">
              <a:cs typeface="Times New Roman" pitchFamily="18" charset="0"/>
            </a:endParaRPr>
          </a:p>
          <a:p>
            <a:r>
              <a:rPr lang="en-US" sz="2800" dirty="0" smtClean="0">
                <a:cs typeface="Times New Roman" pitchFamily="18" charset="0"/>
              </a:rPr>
              <a:t>4. </a:t>
            </a:r>
            <a:r>
              <a:rPr lang="ru-RU" sz="2800" dirty="0" smtClean="0">
                <a:cs typeface="Times New Roman" pitchFamily="18" charset="0"/>
              </a:rPr>
              <a:t>P</a:t>
            </a:r>
            <a:r>
              <a:rPr lang="en-US" sz="2800" dirty="0" err="1" smtClean="0">
                <a:cs typeface="Times New Roman" pitchFamily="18" charset="0"/>
              </a:rPr>
              <a:t>rops</a:t>
            </a:r>
            <a:endParaRPr lang="en-US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0" y="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71472" y="357166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00043"/>
            <a:ext cx="6429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428868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428604"/>
            <a:ext cx="81439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10. </a:t>
            </a:r>
            <a:r>
              <a:rPr lang="de-DE" sz="2800" b="1" dirty="0" smtClean="0">
                <a:cs typeface="Times New Roman" pitchFamily="18" charset="0"/>
              </a:rPr>
              <a:t>«</a:t>
            </a:r>
            <a:r>
              <a:rPr lang="de-DE" sz="2800" b="1" dirty="0" err="1" smtClean="0">
                <a:cs typeface="Times New Roman" pitchFamily="18" charset="0"/>
              </a:rPr>
              <a:t>You</a:t>
            </a:r>
            <a:r>
              <a:rPr lang="de-DE" sz="2800" b="1" dirty="0" smtClean="0">
                <a:cs typeface="Times New Roman" pitchFamily="18" charset="0"/>
              </a:rPr>
              <a:t> </a:t>
            </a:r>
            <a:r>
              <a:rPr lang="de-DE" sz="2800" b="1" dirty="0" err="1" smtClean="0">
                <a:cs typeface="Times New Roman" pitchFamily="18" charset="0"/>
              </a:rPr>
              <a:t>should</a:t>
            </a:r>
            <a:r>
              <a:rPr lang="de-DE" sz="2800" b="1" dirty="0" smtClean="0">
                <a:cs typeface="Times New Roman" pitchFamily="18" charset="0"/>
              </a:rPr>
              <a:t> </a:t>
            </a:r>
            <a:r>
              <a:rPr lang="de-DE" sz="2800" b="1" dirty="0" err="1" smtClean="0">
                <a:cs typeface="Times New Roman" pitchFamily="18" charset="0"/>
              </a:rPr>
              <a:t>see</a:t>
            </a:r>
            <a:r>
              <a:rPr lang="de-DE" sz="2800" b="1" dirty="0" smtClean="0">
                <a:cs typeface="Times New Roman" pitchFamily="18" charset="0"/>
              </a:rPr>
              <a:t> </a:t>
            </a:r>
            <a:r>
              <a:rPr lang="de-DE" sz="2800" b="1" dirty="0" err="1" smtClean="0">
                <a:cs typeface="Times New Roman" pitchFamily="18" charset="0"/>
              </a:rPr>
              <a:t>my</a:t>
            </a:r>
            <a:r>
              <a:rPr lang="de-DE" sz="2800" b="1" dirty="0" smtClean="0">
                <a:cs typeface="Times New Roman" pitchFamily="18" charset="0"/>
              </a:rPr>
              <a:t> </a:t>
            </a:r>
            <a:r>
              <a:rPr lang="de-DE" sz="2800" b="1" dirty="0" err="1" smtClean="0">
                <a:cs typeface="Times New Roman" pitchFamily="18" charset="0"/>
              </a:rPr>
              <a:t>new</a:t>
            </a:r>
            <a:r>
              <a:rPr lang="de-DE" sz="2800" b="1" dirty="0" smtClean="0">
                <a:cs typeface="Times New Roman" pitchFamily="18" charset="0"/>
              </a:rPr>
              <a:t> </a:t>
            </a:r>
            <a:r>
              <a:rPr lang="de-DE" sz="2800" b="1" dirty="0" err="1" smtClean="0">
                <a:cs typeface="Times New Roman" pitchFamily="18" charset="0"/>
              </a:rPr>
              <a:t>sound-system</a:t>
            </a:r>
            <a:r>
              <a:rPr lang="de-DE" sz="2800" b="1" dirty="0" smtClean="0">
                <a:cs typeface="Times New Roman" pitchFamily="18" charset="0"/>
              </a:rPr>
              <a:t>, </a:t>
            </a:r>
            <a:r>
              <a:rPr lang="de-DE" sz="2800" b="1" dirty="0" err="1" smtClean="0">
                <a:cs typeface="Times New Roman" pitchFamily="18" charset="0"/>
              </a:rPr>
              <a:t>it’s</a:t>
            </a:r>
            <a:r>
              <a:rPr lang="de-DE" sz="2800" b="1" dirty="0" smtClean="0">
                <a:cs typeface="Times New Roman" pitchFamily="18" charset="0"/>
              </a:rPr>
              <a:t> </a:t>
            </a:r>
            <a:r>
              <a:rPr lang="de-DE" sz="2800" b="1" dirty="0" err="1" smtClean="0">
                <a:cs typeface="Times New Roman" pitchFamily="18" charset="0"/>
              </a:rPr>
              <a:t>the</a:t>
            </a:r>
            <a:r>
              <a:rPr lang="de-DE" sz="2800" b="1" dirty="0" smtClean="0">
                <a:cs typeface="Times New Roman" pitchFamily="18" charset="0"/>
              </a:rPr>
              <a:t> </a:t>
            </a:r>
            <a:r>
              <a:rPr lang="de-DE" sz="5400" b="1" dirty="0" err="1" smtClean="0">
                <a:cs typeface="Times New Roman" pitchFamily="18" charset="0"/>
              </a:rPr>
              <a:t>bee’s</a:t>
            </a:r>
            <a:r>
              <a:rPr lang="de-DE" sz="5400" b="1" dirty="0" smtClean="0">
                <a:cs typeface="Times New Roman" pitchFamily="18" charset="0"/>
              </a:rPr>
              <a:t> </a:t>
            </a:r>
            <a:r>
              <a:rPr lang="de-DE" sz="5400" b="1" dirty="0" err="1" smtClean="0">
                <a:cs typeface="Times New Roman" pitchFamily="18" charset="0"/>
              </a:rPr>
              <a:t>knees</a:t>
            </a:r>
            <a:r>
              <a:rPr lang="de-DE" sz="2800" b="1" dirty="0" smtClean="0">
                <a:cs typeface="Times New Roman" pitchFamily="18" charset="0"/>
              </a:rPr>
              <a:t>!» </a:t>
            </a:r>
            <a:r>
              <a:rPr lang="ru-RU" dirty="0" smtClean="0"/>
              <a:t>: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2285992"/>
            <a:ext cx="6286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endParaRPr lang="en-US" sz="2800" dirty="0"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2214554"/>
            <a:ext cx="61436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/>
              <a:t>Коленки пчелы</a:t>
            </a:r>
          </a:p>
          <a:p>
            <a:pPr marL="514350" indent="-514350">
              <a:buAutoNum type="arabicPeriod"/>
            </a:pPr>
            <a:endParaRPr lang="ru-RU" sz="2800" dirty="0" smtClean="0"/>
          </a:p>
          <a:p>
            <a:r>
              <a:rPr lang="ru-RU" sz="2800" dirty="0" smtClean="0"/>
              <a:t>2. Классный бас</a:t>
            </a:r>
          </a:p>
          <a:p>
            <a:endParaRPr lang="ru-RU" sz="2800" dirty="0" smtClean="0"/>
          </a:p>
          <a:p>
            <a:r>
              <a:rPr lang="ru-RU" sz="2800" dirty="0" smtClean="0"/>
              <a:t>3. Очень забавно</a:t>
            </a:r>
          </a:p>
          <a:p>
            <a:endParaRPr lang="ru-RU" sz="2800" dirty="0" smtClean="0"/>
          </a:p>
          <a:p>
            <a:r>
              <a:rPr lang="ru-RU" sz="2800" dirty="0" smtClean="0"/>
              <a:t>4. Нечто уникальное  </a:t>
            </a:r>
            <a:endParaRPr lang="ru-RU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429000"/>
            <a:ext cx="2322682" cy="295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1619640" y="365040"/>
            <a:ext cx="690660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Прямоугольник 3"/>
          <p:cNvSpPr/>
          <p:nvPr/>
        </p:nvSpPr>
        <p:spPr>
          <a:xfrm>
            <a:off x="4286248" y="321468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00232" y="500042"/>
            <a:ext cx="5500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3.Abbriviations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7290" y="1357298"/>
            <a:ext cx="109303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</a:t>
            </a:r>
            <a:r>
              <a:rPr lang="en-US" sz="2800" dirty="0" smtClean="0"/>
              <a:t>Before</a:t>
            </a:r>
            <a:r>
              <a:rPr lang="ru-RU" sz="2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2. I don`t know</a:t>
            </a:r>
          </a:p>
          <a:p>
            <a:r>
              <a:rPr lang="en-US" sz="2800" dirty="0" smtClean="0"/>
              <a:t>3.Laugh out loud (lots of love(luck))</a:t>
            </a:r>
          </a:p>
          <a:p>
            <a:r>
              <a:rPr lang="en-US" sz="2800" dirty="0" smtClean="0"/>
              <a:t>4.Oh, I see</a:t>
            </a:r>
          </a:p>
          <a:p>
            <a:r>
              <a:rPr lang="en-US" sz="2800" dirty="0" smtClean="0"/>
              <a:t>5.</a:t>
            </a:r>
            <a:r>
              <a:rPr lang="de-DE" sz="2800" dirty="0" smtClean="0"/>
              <a:t> «Oh</a:t>
            </a:r>
            <a:r>
              <a:rPr lang="ru-RU" sz="2800" dirty="0" smtClean="0"/>
              <a:t>,</a:t>
            </a:r>
            <a:r>
              <a:rPr lang="de-DE" sz="2800" dirty="0" smtClean="0"/>
              <a:t> </a:t>
            </a:r>
            <a:r>
              <a:rPr lang="de-DE" sz="2800" dirty="0" err="1" smtClean="0"/>
              <a:t>my</a:t>
            </a:r>
            <a:r>
              <a:rPr lang="de-DE" sz="2800" dirty="0" smtClean="0"/>
              <a:t> </a:t>
            </a:r>
            <a:r>
              <a:rPr lang="de-DE" sz="2800" dirty="0" err="1" smtClean="0"/>
              <a:t>God</a:t>
            </a:r>
            <a:r>
              <a:rPr lang="de-DE" sz="2800" dirty="0" smtClean="0"/>
              <a:t>! </a:t>
            </a:r>
            <a:r>
              <a:rPr lang="de-DE" sz="2800" dirty="0" err="1" smtClean="0"/>
              <a:t>Questions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you</a:t>
            </a:r>
            <a:r>
              <a:rPr lang="de-DE" sz="2800" dirty="0" smtClean="0"/>
              <a:t>. </a:t>
            </a:r>
          </a:p>
          <a:p>
            <a:r>
              <a:rPr lang="de-DE" sz="2800" dirty="0" err="1" smtClean="0"/>
              <a:t>Answer</a:t>
            </a:r>
            <a:r>
              <a:rPr lang="de-DE" sz="2800" dirty="0" smtClean="0"/>
              <a:t>, </a:t>
            </a:r>
            <a:r>
              <a:rPr lang="de-DE" sz="2800" dirty="0" err="1" smtClean="0"/>
              <a:t>please</a:t>
            </a:r>
            <a:r>
              <a:rPr lang="de-DE" sz="2800" dirty="0" smtClean="0"/>
              <a:t>!</a:t>
            </a:r>
            <a:endParaRPr lang="en-US" sz="2800" dirty="0" smtClean="0"/>
          </a:p>
          <a:p>
            <a:r>
              <a:rPr lang="en-US" sz="2800" dirty="0" smtClean="0"/>
              <a:t>6. Have a nice day</a:t>
            </a:r>
          </a:p>
          <a:p>
            <a:r>
              <a:rPr lang="en-US" sz="2800" dirty="0" smtClean="0"/>
              <a:t>7.  Are you ok?</a:t>
            </a:r>
          </a:p>
          <a:p>
            <a:r>
              <a:rPr lang="en-US" sz="2800" dirty="0" smtClean="0"/>
              <a:t>8. Rolling On the Floor Laughing-</a:t>
            </a:r>
          </a:p>
          <a:p>
            <a:r>
              <a:rPr lang="ru-RU" sz="2800" dirty="0" smtClean="0"/>
              <a:t>«Кататься по полу от смеха»</a:t>
            </a:r>
          </a:p>
          <a:p>
            <a:r>
              <a:rPr lang="ru-RU" sz="2800" dirty="0" smtClean="0"/>
              <a:t>9.</a:t>
            </a:r>
            <a:r>
              <a:rPr lang="en-US" sz="2800" dirty="0" smtClean="0"/>
              <a:t> Props –</a:t>
            </a:r>
            <a:r>
              <a:rPr lang="ru-RU" sz="2800" dirty="0" smtClean="0"/>
              <a:t>реквизит, опора (4)</a:t>
            </a:r>
          </a:p>
          <a:p>
            <a:r>
              <a:rPr lang="ru-RU" sz="2800" dirty="0" smtClean="0"/>
              <a:t>10. Нечто уникальное (4)</a:t>
            </a:r>
            <a:endParaRPr lang="en-US" sz="2800" dirty="0" smtClean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3" y="1"/>
            <a:ext cx="10715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</a:t>
            </a:r>
          </a:p>
          <a:p>
            <a:pPr algn="ctr"/>
            <a:endParaRPr lang="en-US" sz="4800" b="1" spc="50" dirty="0" smtClean="0">
              <a:ln w="11430"/>
              <a:solidFill>
                <a:srgbClr val="9138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AMS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85728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3498"/>
          <a:ext cx="8001024" cy="639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98"/>
                <a:gridCol w="1174314"/>
                <a:gridCol w="1390457"/>
                <a:gridCol w="1178354"/>
                <a:gridCol w="1077483"/>
                <a:gridCol w="996420"/>
                <a:gridCol w="789498"/>
              </a:tblGrid>
              <a:tr h="104195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SCHOOLS</a:t>
                      </a:r>
                    </a:p>
                    <a:p>
                      <a:r>
                        <a:rPr lang="en-US" dirty="0" smtClean="0"/>
                        <a:t>TEAMS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</a:p>
                    <a:p>
                      <a:pPr algn="ctr"/>
                      <a:r>
                        <a:rPr lang="en-US" sz="1400" dirty="0" smtClean="0"/>
                        <a:t>ROUND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r>
                        <a:rPr lang="en-US" sz="1600" dirty="0" smtClean="0"/>
                        <a:t>ROUND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r>
                        <a:rPr lang="ru-RU" dirty="0" smtClean="0"/>
                        <a:t>Сош4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45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Сош4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17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Сош</a:t>
                      </a:r>
                      <a:r>
                        <a:rPr lang="ru-RU" dirty="0" smtClean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87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Лонки-Ворцы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Зура</a:t>
                      </a:r>
                      <a:r>
                        <a:rPr lang="ru-RU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329">
                <a:tc>
                  <a:txBody>
                    <a:bodyPr/>
                    <a:lstStyle/>
                    <a:p>
                      <a:r>
                        <a:rPr lang="ru-RU" dirty="0" smtClean="0"/>
                        <a:t>Зура2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59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Сеп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68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Чутырь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3"/>
          <p:cNvPicPr/>
          <p:nvPr/>
        </p:nvPicPr>
        <p:blipFill>
          <a:blip r:embed="rId2" cstate="print"/>
          <a:stretch/>
        </p:blipFill>
        <p:spPr>
          <a:xfrm>
            <a:off x="144360" y="5718600"/>
            <a:ext cx="1077840" cy="10760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3" y="642918"/>
            <a:ext cx="107157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5.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LOG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5400" b="1" spc="50" dirty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n-US" sz="54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428604"/>
            <a:ext cx="7363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214422"/>
            <a:ext cx="644932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285852" y="214290"/>
            <a:ext cx="67152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latin typeface="+mj-lt"/>
                <a:cs typeface="Times New Roman" pitchFamily="18" charset="0"/>
              </a:rPr>
              <a:t>Change</a:t>
            </a:r>
            <a:r>
              <a:rPr lang="en-US" sz="4000" b="1" dirty="0" smtClean="0">
                <a:latin typeface="+mj-lt"/>
                <a:cs typeface="Times New Roman" pitchFamily="18" charset="0"/>
              </a:rPr>
              <a:t> THING </a:t>
            </a:r>
            <a:r>
              <a:rPr lang="en-US" sz="4000" dirty="0" smtClean="0">
                <a:latin typeface="+mj-lt"/>
                <a:cs typeface="Times New Roman" pitchFamily="18" charset="0"/>
              </a:rPr>
              <a:t>into a </a:t>
            </a:r>
          </a:p>
          <a:p>
            <a:pPr marL="514350" indent="-514350"/>
            <a:r>
              <a:rPr lang="en-US" sz="4000" dirty="0" smtClean="0">
                <a:latin typeface="+mj-lt"/>
                <a:cs typeface="Times New Roman" pitchFamily="18" charset="0"/>
              </a:rPr>
              <a:t>   time of a day</a:t>
            </a:r>
            <a:endParaRPr lang="ru-RU" sz="4000" dirty="0">
              <a:latin typeface="+mj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071678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194784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2143116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3.What </a:t>
            </a:r>
            <a:r>
              <a:rPr lang="en-US" sz="5400" dirty="0" err="1" smtClean="0"/>
              <a:t>colour</a:t>
            </a:r>
            <a:r>
              <a:rPr lang="en-US" sz="5400" dirty="0" smtClean="0"/>
              <a:t> are London`s buses?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357290" y="214290"/>
            <a:ext cx="67152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+mj-lt"/>
              </a:rPr>
              <a:t>2. </a:t>
            </a:r>
            <a:r>
              <a:rPr lang="en-US" sz="4000" dirty="0" smtClean="0">
                <a:latin typeface="+mj-lt"/>
                <a:cs typeface="Times New Roman" pitchFamily="18" charset="0"/>
              </a:rPr>
              <a:t>Change </a:t>
            </a:r>
            <a:r>
              <a:rPr lang="en-US" sz="4000" b="1" dirty="0" smtClean="0">
                <a:latin typeface="+mj-lt"/>
                <a:cs typeface="Times New Roman" pitchFamily="18" charset="0"/>
              </a:rPr>
              <a:t>HEART</a:t>
            </a:r>
            <a:r>
              <a:rPr lang="en-US" sz="4000" dirty="0" smtClean="0">
                <a:latin typeface="+mj-lt"/>
                <a:cs typeface="Times New Roman" pitchFamily="18" charset="0"/>
              </a:rPr>
              <a:t> into </a:t>
            </a:r>
          </a:p>
          <a:p>
            <a:r>
              <a:rPr lang="en-US" sz="4000" dirty="0" smtClean="0">
                <a:latin typeface="+mj-lt"/>
                <a:cs typeface="Times New Roman" pitchFamily="18" charset="0"/>
              </a:rPr>
              <a:t>a planet</a:t>
            </a:r>
            <a:endParaRPr lang="ru-RU" sz="4000" b="1" dirty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285992"/>
            <a:ext cx="6288878" cy="419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357290" y="214290"/>
            <a:ext cx="67152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3.</a:t>
            </a:r>
            <a:r>
              <a:rPr lang="en-US" sz="4000" dirty="0" smtClean="0">
                <a:cs typeface="Times New Roman" pitchFamily="18" charset="0"/>
              </a:rPr>
              <a:t> Change </a:t>
            </a:r>
            <a:r>
              <a:rPr lang="en-US" sz="4000" b="1" dirty="0" smtClean="0">
                <a:cs typeface="Times New Roman" pitchFamily="18" charset="0"/>
              </a:rPr>
              <a:t>CHEATER</a:t>
            </a:r>
            <a:r>
              <a:rPr lang="en-US" sz="4000" dirty="0" smtClean="0">
                <a:cs typeface="Times New Roman" pitchFamily="18" charset="0"/>
              </a:rPr>
              <a:t> into </a:t>
            </a:r>
          </a:p>
          <a:p>
            <a:r>
              <a:rPr lang="en-US" sz="4000" dirty="0" smtClean="0">
                <a:cs typeface="Times New Roman" pitchFamily="18" charset="0"/>
              </a:rPr>
              <a:t>a job</a:t>
            </a:r>
            <a:endParaRPr lang="ru-RU" sz="4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285992"/>
            <a:ext cx="6590945" cy="416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357290" y="214290"/>
            <a:ext cx="7786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4. </a:t>
            </a:r>
            <a:r>
              <a:rPr lang="en-US" sz="4000" b="1" dirty="0" smtClean="0"/>
              <a:t>KACKCBAP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000" dirty="0" smtClean="0"/>
              <a:t>The heavy thing with books</a:t>
            </a:r>
            <a:r>
              <a:rPr lang="ru-RU" sz="4000" dirty="0" smtClean="0"/>
              <a:t>.</a:t>
            </a:r>
            <a:endParaRPr lang="ru-RU" sz="4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6" t="8131"/>
          <a:stretch>
            <a:fillRect/>
          </a:stretch>
        </p:blipFill>
        <p:spPr bwMode="auto">
          <a:xfrm>
            <a:off x="1928794" y="2857496"/>
            <a:ext cx="6286544" cy="360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b="6517"/>
          <a:stretch>
            <a:fillRect/>
          </a:stretch>
        </p:blipFill>
        <p:spPr bwMode="auto">
          <a:xfrm>
            <a:off x="1500166" y="2000240"/>
            <a:ext cx="679604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428728" y="571480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spc="600" dirty="0" smtClean="0"/>
              <a:t>5.WHAT’S THE WORD?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400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9" name="Espaço Reservado para Conteúdo 3" descr="whats-the-word-emerging-games-answers-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714488"/>
            <a:ext cx="6750891" cy="4500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85918" y="357166"/>
            <a:ext cx="7358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spc="600" dirty="0" smtClean="0"/>
              <a:t>6.WHAT’S THE WORD?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+mj-lt"/>
                <a:cs typeface="Times New Roman" pitchFamily="18" charset="0"/>
              </a:rPr>
              <a:t> </a:t>
            </a:r>
            <a:endParaRPr lang="ru-RU" sz="4000" b="1" dirty="0">
              <a:latin typeface="+mj-lt"/>
            </a:endParaRPr>
          </a:p>
        </p:txBody>
      </p:sp>
      <p:pic>
        <p:nvPicPr>
          <p:cNvPr id="3074" name="Picture 2" descr="C:\Users\User\Desktop\Screenshot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35265"/>
            <a:ext cx="6577033" cy="49274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57356" y="357166"/>
            <a:ext cx="7286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spc="600" dirty="0" smtClean="0"/>
              <a:t>7</a:t>
            </a:r>
            <a:r>
              <a:rPr lang="pt-BR" sz="4000" spc="600" dirty="0" smtClean="0"/>
              <a:t>.WHAT’S </a:t>
            </a:r>
            <a:r>
              <a:rPr lang="pt-BR" sz="4000" spc="600" dirty="0" smtClean="0"/>
              <a:t>THE WORD?</a:t>
            </a:r>
            <a:endParaRPr lang="ru-RU" sz="4000" dirty="0" smtClean="0"/>
          </a:p>
          <a:p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cs typeface="Times New Roman" pitchFamily="18" charset="0"/>
              </a:rPr>
              <a:t>8. </a:t>
            </a:r>
            <a:r>
              <a:rPr lang="en-US" sz="4000" dirty="0" smtClean="0">
                <a:cs typeface="Times New Roman" pitchFamily="18" charset="0"/>
              </a:rPr>
              <a:t>Solve the rebus</a:t>
            </a:r>
            <a:endParaRPr lang="ru-RU" sz="4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357430"/>
            <a:ext cx="7242005" cy="387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cs typeface="Times New Roman" pitchFamily="18" charset="0"/>
              </a:rPr>
              <a:t>9. </a:t>
            </a:r>
            <a:r>
              <a:rPr lang="en-US" sz="4000" dirty="0" smtClean="0">
                <a:cs typeface="Times New Roman" pitchFamily="18" charset="0"/>
              </a:rPr>
              <a:t>Solve the rebus</a:t>
            </a:r>
            <a:endParaRPr lang="ru-RU" sz="4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786058"/>
            <a:ext cx="7193974" cy="353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cs typeface="Times New Roman" pitchFamily="18" charset="0"/>
              </a:rPr>
              <a:t>10. </a:t>
            </a:r>
            <a:r>
              <a:rPr lang="en-US" sz="4000" dirty="0" smtClean="0">
                <a:cs typeface="Times New Roman" pitchFamily="18" charset="0"/>
              </a:rPr>
              <a:t>Solve the rebus</a:t>
            </a:r>
            <a:endParaRPr lang="ru-RU" sz="4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71612"/>
            <a:ext cx="4840449" cy="48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285852" y="214290"/>
            <a:ext cx="6715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latin typeface="+mj-lt"/>
              </a:rPr>
              <a:t>Night</a:t>
            </a:r>
            <a:endParaRPr lang="ru-RU" sz="4000" dirty="0">
              <a:latin typeface="+mj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071678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3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4" cstate="print"/>
          <a:stretch/>
        </p:blipFill>
        <p:spPr>
          <a:xfrm>
            <a:off x="6994440" y="288000"/>
            <a:ext cx="1862280" cy="1858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579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none" spc="50" dirty="0" smtClean="0">
                <a:ln w="11430"/>
                <a:solidFill>
                  <a:srgbClr val="913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WARMING-UP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1071546"/>
            <a:ext cx="678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3.London`s buses</a:t>
            </a:r>
            <a:r>
              <a:rPr lang="ru-RU" sz="5400" dirty="0" smtClean="0"/>
              <a:t> </a:t>
            </a:r>
            <a:endParaRPr lang="en-US" sz="5400" dirty="0" smtClean="0"/>
          </a:p>
          <a:p>
            <a:r>
              <a:rPr lang="en-US" sz="5400" dirty="0" smtClean="0"/>
              <a:t>are red</a:t>
            </a:r>
            <a:endParaRPr lang="en-US" sz="5400" dirty="0"/>
          </a:p>
        </p:txBody>
      </p:sp>
      <p:pic>
        <p:nvPicPr>
          <p:cNvPr id="93186" name="Picture 2" descr="https://www.super-hobby.ru/zdjecia/7/6/0/47123_rev07720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786058"/>
            <a:ext cx="5572164" cy="3728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357290" y="214290"/>
            <a:ext cx="6715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+mj-lt"/>
              </a:rPr>
              <a:t>2.EARTH </a:t>
            </a:r>
            <a:endParaRPr lang="ru-RU" sz="4000" b="1" dirty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285992"/>
            <a:ext cx="6288878" cy="419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357290" y="214290"/>
            <a:ext cx="6715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3.</a:t>
            </a:r>
            <a:r>
              <a:rPr lang="en-US" sz="4000" dirty="0" smtClean="0">
                <a:cs typeface="Times New Roman" pitchFamily="18" charset="0"/>
              </a:rPr>
              <a:t> TEACHER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285992"/>
            <a:ext cx="6590945" cy="416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4. BACKPACK</a:t>
            </a:r>
            <a:endParaRPr lang="ru-RU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6" t="8131"/>
          <a:stretch>
            <a:fillRect/>
          </a:stretch>
        </p:blipFill>
        <p:spPr bwMode="auto">
          <a:xfrm>
            <a:off x="1928794" y="2857496"/>
            <a:ext cx="6286544" cy="360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0" y="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b="6517"/>
          <a:stretch>
            <a:fillRect/>
          </a:stretch>
        </p:blipFill>
        <p:spPr bwMode="auto">
          <a:xfrm>
            <a:off x="1500166" y="2000240"/>
            <a:ext cx="679604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428728" y="571480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spc="600" dirty="0" smtClean="0"/>
              <a:t>5.SUN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400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9" name="Espaço Reservado para Conteúdo 3" descr="whats-the-word-emerging-games-answers-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714488"/>
            <a:ext cx="6750891" cy="4500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85918" y="357166"/>
            <a:ext cx="7358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spc="600" dirty="0" smtClean="0"/>
              <a:t>6.WIN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+mj-lt"/>
                <a:cs typeface="Times New Roman" pitchFamily="18" charset="0"/>
              </a:rPr>
              <a:t> </a:t>
            </a:r>
            <a:endParaRPr lang="ru-RU" sz="4000" b="1" dirty="0">
              <a:latin typeface="+mj-lt"/>
            </a:endParaRPr>
          </a:p>
        </p:txBody>
      </p:sp>
      <p:pic>
        <p:nvPicPr>
          <p:cNvPr id="3074" name="Picture 2" descr="C:\Users\User\Desktop\Screenshot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35265"/>
            <a:ext cx="6577033" cy="49274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57356" y="357166"/>
            <a:ext cx="7286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spc="600" dirty="0" smtClean="0"/>
              <a:t>7</a:t>
            </a:r>
            <a:r>
              <a:rPr lang="pt-BR" sz="4000" spc="600" dirty="0" smtClean="0"/>
              <a:t>.GAME</a:t>
            </a:r>
            <a:endParaRPr lang="ru-RU" sz="4000" dirty="0" smtClean="0"/>
          </a:p>
          <a:p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217440" y="19476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cs typeface="Times New Roman" pitchFamily="18" charset="0"/>
              </a:rPr>
              <a:t>8. </a:t>
            </a:r>
            <a:r>
              <a:rPr lang="en-US" sz="4000" dirty="0" smtClean="0">
                <a:cs typeface="Times New Roman" pitchFamily="18" charset="0"/>
              </a:rPr>
              <a:t>TOMORROW</a:t>
            </a:r>
            <a:endParaRPr lang="ru-RU" sz="4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357430"/>
            <a:ext cx="7242005" cy="387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cs typeface="Times New Roman" pitchFamily="18" charset="0"/>
              </a:rPr>
              <a:t>9. </a:t>
            </a:r>
            <a:r>
              <a:rPr lang="en-US" sz="4000" dirty="0" smtClean="0">
                <a:cs typeface="Times New Roman" pitchFamily="18" charset="0"/>
              </a:rPr>
              <a:t>CARTOON</a:t>
            </a:r>
            <a:endParaRPr lang="ru-RU" sz="4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786058"/>
            <a:ext cx="7193974" cy="353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Объект 13"/>
          <p:cNvPicPr/>
          <p:nvPr/>
        </p:nvPicPr>
        <p:blipFill>
          <a:blip r:embed="rId2" cstate="print"/>
          <a:stretch/>
        </p:blipFill>
        <p:spPr>
          <a:xfrm>
            <a:off x="108720" y="97200"/>
            <a:ext cx="8926560" cy="666324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"/>
          <p:cNvPicPr/>
          <p:nvPr/>
        </p:nvPicPr>
        <p:blipFill>
          <a:blip r:embed="rId3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357290" y="214290"/>
            <a:ext cx="778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cs typeface="Times New Roman" pitchFamily="18" charset="0"/>
              </a:rPr>
              <a:t>10. </a:t>
            </a:r>
            <a:r>
              <a:rPr lang="en-US" sz="4000" dirty="0" smtClean="0">
                <a:cs typeface="Times New Roman" pitchFamily="18" charset="0"/>
              </a:rPr>
              <a:t>NAME</a:t>
            </a:r>
            <a:endParaRPr lang="ru-RU" sz="4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71612"/>
            <a:ext cx="4840449" cy="48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"/>
          <p:cNvPicPr/>
          <p:nvPr/>
        </p:nvPicPr>
        <p:blipFill>
          <a:blip r:embed="rId2" cstate="print"/>
          <a:stretch/>
        </p:blipFill>
        <p:spPr>
          <a:xfrm>
            <a:off x="7215206" y="288000"/>
            <a:ext cx="1641514" cy="1712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429000"/>
            <a:ext cx="69294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000000"/>
                </a:solidFill>
                <a:latin typeface="Helvetica" charset="0"/>
                <a:ea typeface="Times New Roman" pitchFamily="18" charset="0"/>
                <a:cs typeface="Arial" pitchFamily="34" charset="0"/>
              </a:rPr>
              <a:t>ХЭЙТИТЬ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36652" y="3244334"/>
            <a:ext cx="1267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худи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1772816"/>
            <a:ext cx="2708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дедлайн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75334" y="4721662"/>
            <a:ext cx="3504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фрилансер</a:t>
            </a:r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04669" y="2708920"/>
            <a:ext cx="2755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провайдер</a:t>
            </a:r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3982998"/>
            <a:ext cx="4054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челлендж</a:t>
            </a:r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04246" y="3244334"/>
            <a:ext cx="233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пранк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843808" y="1095222"/>
            <a:ext cx="3528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КРИНЖ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35696" y="5229200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лонгслив</a:t>
            </a:r>
            <a:endParaRPr lang="ru-RU" sz="4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796136" y="5661248"/>
            <a:ext cx="22659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/>
              <a:t>хай-тек</a:t>
            </a:r>
            <a:endParaRPr lang="ru-RU" sz="4800" dirty="0"/>
          </a:p>
        </p:txBody>
      </p:sp>
      <p:pic>
        <p:nvPicPr>
          <p:cNvPr id="20" name="Объект 13"/>
          <p:cNvPicPr/>
          <p:nvPr/>
        </p:nvPicPr>
        <p:blipFill>
          <a:blip r:embed="rId3" cstate="print"/>
          <a:stretch/>
        </p:blipFill>
        <p:spPr>
          <a:xfrm>
            <a:off x="0" y="332656"/>
            <a:ext cx="8926560" cy="6663240"/>
          </a:xfrm>
          <a:prstGeom prst="rect">
            <a:avLst/>
          </a:prstGeom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5508104" y="2060848"/>
            <a:ext cx="2950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/>
              <a:t>Сэконд-хэнд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620688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/>
              <a:t>зафрендить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1737</TotalTime>
  <Words>1458</Words>
  <Application>Microsoft Office PowerPoint</Application>
  <PresentationFormat>Экран (4:3)</PresentationFormat>
  <Paragraphs>739</Paragraphs>
  <Slides>100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100</vt:i4>
      </vt:variant>
    </vt:vector>
  </HeadingPairs>
  <TitlesOfParts>
    <vt:vector size="103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50</cp:revision>
  <dcterms:created xsi:type="dcterms:W3CDTF">2018-06-28T11:06:21Z</dcterms:created>
  <dcterms:modified xsi:type="dcterms:W3CDTF">2023-03-19T18:23:34Z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XPowerLiteLastOptimized">
    <vt:lpwstr>744845</vt:lpwstr>
  </property>
  <property fmtid="{D5CDD505-2E9C-101B-9397-08002B2CF9AE}" pid="8" name="NXPowerLiteSettings">
    <vt:lpwstr>E7000400038000</vt:lpwstr>
  </property>
  <property fmtid="{D5CDD505-2E9C-101B-9397-08002B2CF9AE}" pid="9" name="NXPowerLiteVersion">
    <vt:lpwstr>D6.2.8</vt:lpwstr>
  </property>
  <property fmtid="{D5CDD505-2E9C-101B-9397-08002B2CF9AE}" pid="10" name="Notes">
    <vt:i4>0</vt:i4>
  </property>
  <property fmtid="{D5CDD505-2E9C-101B-9397-08002B2CF9AE}" pid="11" name="PresentationFormat">
    <vt:lpwstr>Экран (4:3)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4</vt:i4>
  </property>
</Properties>
</file>