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2"/>
    <p:sldMasterId id="2147483708" r:id="rId3"/>
  </p:sldMasterIdLst>
  <p:sldIdLst>
    <p:sldId id="277" r:id="rId4"/>
    <p:sldId id="289" r:id="rId5"/>
    <p:sldId id="260" r:id="rId6"/>
    <p:sldId id="258" r:id="rId7"/>
    <p:sldId id="262" r:id="rId8"/>
    <p:sldId id="264" r:id="rId9"/>
    <p:sldId id="265" r:id="rId10"/>
    <p:sldId id="268" r:id="rId11"/>
    <p:sldId id="293" r:id="rId12"/>
    <p:sldId id="294" r:id="rId13"/>
    <p:sldId id="266" r:id="rId14"/>
    <p:sldId id="304" r:id="rId15"/>
    <p:sldId id="281" r:id="rId16"/>
    <p:sldId id="295" r:id="rId17"/>
    <p:sldId id="296" r:id="rId18"/>
    <p:sldId id="297" r:id="rId19"/>
    <p:sldId id="298" r:id="rId20"/>
    <p:sldId id="301" r:id="rId21"/>
    <p:sldId id="302" r:id="rId22"/>
    <p:sldId id="303" r:id="rId23"/>
    <p:sldId id="292" r:id="rId24"/>
    <p:sldId id="299" r:id="rId25"/>
    <p:sldId id="305" r:id="rId26"/>
    <p:sldId id="30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112" d="100"/>
          <a:sy n="112" d="100"/>
        </p:scale>
        <p:origin x="46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2D2961-5947-41CA-A0CF-9CFF1476093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ED67EC-4401-4CC7-983C-BAF435AF6A08}" type="pres">
      <dgm:prSet presAssocID="{1F2D2961-5947-41CA-A0CF-9CFF1476093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83421DA-4AE7-4098-B75A-639E5480062B}" type="presOf" srcId="{1F2D2961-5947-41CA-A0CF-9CFF1476093D}" destId="{5FED67EC-4401-4CC7-983C-BAF435AF6A08}" srcOrd="0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0E92F5-984B-4DF5-9F50-06C43F5DF9ED}" type="doc">
      <dgm:prSet loTypeId="urn:microsoft.com/office/officeart/2005/8/layout/matrix3" loCatId="matrix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8DFA28-62B1-46FA-B847-083865F430E1}">
      <dgm:prSet phldrT="[Текст]"/>
      <dgm:spPr/>
      <dgm:t>
        <a:bodyPr/>
        <a:lstStyle/>
        <a:p>
          <a:r>
            <a:rPr lang="ru-RU" smtClean="0"/>
            <a:t>Организованная образовательная деятельность</a:t>
          </a:r>
          <a:endParaRPr lang="ru-RU" dirty="0"/>
        </a:p>
      </dgm:t>
    </dgm:pt>
    <dgm:pt modelId="{2D332B8F-E950-48D9-B01C-055198D7831C}" type="parTrans" cxnId="{08084E5D-7788-46F9-8717-420E0EB5F2DD}">
      <dgm:prSet/>
      <dgm:spPr/>
      <dgm:t>
        <a:bodyPr/>
        <a:lstStyle/>
        <a:p>
          <a:endParaRPr lang="ru-RU"/>
        </a:p>
      </dgm:t>
    </dgm:pt>
    <dgm:pt modelId="{06D4A8D1-D536-4E40-A8FA-1A2E7F73792A}" type="sibTrans" cxnId="{08084E5D-7788-46F9-8717-420E0EB5F2DD}">
      <dgm:prSet/>
      <dgm:spPr/>
      <dgm:t>
        <a:bodyPr/>
        <a:lstStyle/>
        <a:p>
          <a:endParaRPr lang="ru-RU"/>
        </a:p>
      </dgm:t>
    </dgm:pt>
    <dgm:pt modelId="{DEE240CF-511F-4F44-BBA1-E58DD3C61E0D}">
      <dgm:prSet phldrT="[Текст]"/>
      <dgm:spPr/>
      <dgm:t>
        <a:bodyPr/>
        <a:lstStyle/>
        <a:p>
          <a:r>
            <a:rPr lang="ru-RU" smtClean="0"/>
            <a:t>Режимные моменты</a:t>
          </a:r>
          <a:endParaRPr lang="ru-RU" dirty="0"/>
        </a:p>
      </dgm:t>
    </dgm:pt>
    <dgm:pt modelId="{F192BADB-0D65-487A-9128-FBEFC608E7D5}" type="parTrans" cxnId="{0B773955-6565-46FA-A154-B421EED36A0B}">
      <dgm:prSet/>
      <dgm:spPr/>
      <dgm:t>
        <a:bodyPr/>
        <a:lstStyle/>
        <a:p>
          <a:endParaRPr lang="ru-RU"/>
        </a:p>
      </dgm:t>
    </dgm:pt>
    <dgm:pt modelId="{3E12A48B-C1DE-4ACF-AFFE-04F9DFC34894}" type="sibTrans" cxnId="{0B773955-6565-46FA-A154-B421EED36A0B}">
      <dgm:prSet/>
      <dgm:spPr/>
      <dgm:t>
        <a:bodyPr/>
        <a:lstStyle/>
        <a:p>
          <a:endParaRPr lang="ru-RU"/>
        </a:p>
      </dgm:t>
    </dgm:pt>
    <dgm:pt modelId="{40F1A8B0-EA76-49CD-9FF3-FFDC55CC1166}">
      <dgm:prSet phldrT="[Текст]"/>
      <dgm:spPr/>
      <dgm:t>
        <a:bodyPr/>
        <a:lstStyle/>
        <a:p>
          <a:r>
            <a:rPr lang="ru-RU" smtClean="0"/>
            <a:t>Самостоятельная деятельность детей</a:t>
          </a:r>
          <a:endParaRPr lang="ru-RU" dirty="0"/>
        </a:p>
      </dgm:t>
    </dgm:pt>
    <dgm:pt modelId="{8B513F7E-3AC2-4D75-828E-A5B34A433AC0}" type="parTrans" cxnId="{7FAAB145-97B7-4CC2-897A-8BF77B4D79AF}">
      <dgm:prSet/>
      <dgm:spPr/>
      <dgm:t>
        <a:bodyPr/>
        <a:lstStyle/>
        <a:p>
          <a:endParaRPr lang="ru-RU"/>
        </a:p>
      </dgm:t>
    </dgm:pt>
    <dgm:pt modelId="{68E2C619-6D65-45D0-AA7B-00913BE59BF1}" type="sibTrans" cxnId="{7FAAB145-97B7-4CC2-897A-8BF77B4D79AF}">
      <dgm:prSet/>
      <dgm:spPr/>
      <dgm:t>
        <a:bodyPr/>
        <a:lstStyle/>
        <a:p>
          <a:endParaRPr lang="ru-RU"/>
        </a:p>
      </dgm:t>
    </dgm:pt>
    <dgm:pt modelId="{9432CD5E-FD75-402E-9F17-66EA20BE11EC}">
      <dgm:prSet phldrT="[Текст]"/>
      <dgm:spPr/>
      <dgm:t>
        <a:bodyPr/>
        <a:lstStyle/>
        <a:p>
          <a:r>
            <a:rPr lang="ru-RU" smtClean="0"/>
            <a:t>Совместная деятельность с семьей</a:t>
          </a:r>
          <a:endParaRPr lang="ru-RU" dirty="0"/>
        </a:p>
      </dgm:t>
    </dgm:pt>
    <dgm:pt modelId="{63EC7829-19FE-4DD7-A490-CCE4EE5B6FE4}" type="parTrans" cxnId="{36BCDAB1-DAC1-449E-AEF1-6B7A25632340}">
      <dgm:prSet/>
      <dgm:spPr/>
      <dgm:t>
        <a:bodyPr/>
        <a:lstStyle/>
        <a:p>
          <a:endParaRPr lang="ru-RU"/>
        </a:p>
      </dgm:t>
    </dgm:pt>
    <dgm:pt modelId="{AC34B580-5B95-42AF-95B5-6CBAFBD8A7AB}" type="sibTrans" cxnId="{36BCDAB1-DAC1-449E-AEF1-6B7A25632340}">
      <dgm:prSet/>
      <dgm:spPr/>
      <dgm:t>
        <a:bodyPr/>
        <a:lstStyle/>
        <a:p>
          <a:endParaRPr lang="ru-RU"/>
        </a:p>
      </dgm:t>
    </dgm:pt>
    <dgm:pt modelId="{5D39185D-7E7E-4A5F-9B58-B321DF7940A5}" type="pres">
      <dgm:prSet presAssocID="{DB0E92F5-984B-4DF5-9F50-06C43F5DF9E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03CFDB-CD65-4E22-8D20-A56F2A5C91F9}" type="pres">
      <dgm:prSet presAssocID="{DB0E92F5-984B-4DF5-9F50-06C43F5DF9ED}" presName="diamond" presStyleLbl="bgShp" presStyleIdx="0" presStyleCnt="1" custLinFactNeighborX="636" custLinFactNeighborY="287"/>
      <dgm:spPr/>
      <dgm:t>
        <a:bodyPr/>
        <a:lstStyle/>
        <a:p>
          <a:endParaRPr lang="ru-RU"/>
        </a:p>
      </dgm:t>
    </dgm:pt>
    <dgm:pt modelId="{4630852D-4861-4D17-A337-F0451546F55E}" type="pres">
      <dgm:prSet presAssocID="{DB0E92F5-984B-4DF5-9F50-06C43F5DF9E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E0D408-0B2F-479F-A977-30310C0B5002}" type="pres">
      <dgm:prSet presAssocID="{DB0E92F5-984B-4DF5-9F50-06C43F5DF9E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3116A-ECB5-4B97-9D9C-4320584A9676}" type="pres">
      <dgm:prSet presAssocID="{DB0E92F5-984B-4DF5-9F50-06C43F5DF9E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64F830-1E3C-4E5C-B79B-6A6BD838F122}" type="pres">
      <dgm:prSet presAssocID="{DB0E92F5-984B-4DF5-9F50-06C43F5DF9E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AAB145-97B7-4CC2-897A-8BF77B4D79AF}" srcId="{DB0E92F5-984B-4DF5-9F50-06C43F5DF9ED}" destId="{40F1A8B0-EA76-49CD-9FF3-FFDC55CC1166}" srcOrd="2" destOrd="0" parTransId="{8B513F7E-3AC2-4D75-828E-A5B34A433AC0}" sibTransId="{68E2C619-6D65-45D0-AA7B-00913BE59BF1}"/>
    <dgm:cxn modelId="{695243DA-917A-403B-AD9B-214CE591D74E}" type="presOf" srcId="{3E8DFA28-62B1-46FA-B847-083865F430E1}" destId="{4630852D-4861-4D17-A337-F0451546F55E}" srcOrd="0" destOrd="0" presId="urn:microsoft.com/office/officeart/2005/8/layout/matrix3"/>
    <dgm:cxn modelId="{08084E5D-7788-46F9-8717-420E0EB5F2DD}" srcId="{DB0E92F5-984B-4DF5-9F50-06C43F5DF9ED}" destId="{3E8DFA28-62B1-46FA-B847-083865F430E1}" srcOrd="0" destOrd="0" parTransId="{2D332B8F-E950-48D9-B01C-055198D7831C}" sibTransId="{06D4A8D1-D536-4E40-A8FA-1A2E7F73792A}"/>
    <dgm:cxn modelId="{C78CAA2F-1615-43A3-9DD0-135DC9A172FF}" type="presOf" srcId="{9432CD5E-FD75-402E-9F17-66EA20BE11EC}" destId="{3764F830-1E3C-4E5C-B79B-6A6BD838F122}" srcOrd="0" destOrd="0" presId="urn:microsoft.com/office/officeart/2005/8/layout/matrix3"/>
    <dgm:cxn modelId="{0B773955-6565-46FA-A154-B421EED36A0B}" srcId="{DB0E92F5-984B-4DF5-9F50-06C43F5DF9ED}" destId="{DEE240CF-511F-4F44-BBA1-E58DD3C61E0D}" srcOrd="1" destOrd="0" parTransId="{F192BADB-0D65-487A-9128-FBEFC608E7D5}" sibTransId="{3E12A48B-C1DE-4ACF-AFFE-04F9DFC34894}"/>
    <dgm:cxn modelId="{8AC9F7A0-6F9A-452F-8BDD-2E9A3D3C0ADE}" type="presOf" srcId="{DB0E92F5-984B-4DF5-9F50-06C43F5DF9ED}" destId="{5D39185D-7E7E-4A5F-9B58-B321DF7940A5}" srcOrd="0" destOrd="0" presId="urn:microsoft.com/office/officeart/2005/8/layout/matrix3"/>
    <dgm:cxn modelId="{7995224D-FDCF-46C6-BA6B-37214A91C0BE}" type="presOf" srcId="{DEE240CF-511F-4F44-BBA1-E58DD3C61E0D}" destId="{8CE0D408-0B2F-479F-A977-30310C0B5002}" srcOrd="0" destOrd="0" presId="urn:microsoft.com/office/officeart/2005/8/layout/matrix3"/>
    <dgm:cxn modelId="{79947E9E-FEEF-4B87-B65D-FD2AAFCE12BD}" type="presOf" srcId="{40F1A8B0-EA76-49CD-9FF3-FFDC55CC1166}" destId="{AA43116A-ECB5-4B97-9D9C-4320584A9676}" srcOrd="0" destOrd="0" presId="urn:microsoft.com/office/officeart/2005/8/layout/matrix3"/>
    <dgm:cxn modelId="{36BCDAB1-DAC1-449E-AEF1-6B7A25632340}" srcId="{DB0E92F5-984B-4DF5-9F50-06C43F5DF9ED}" destId="{9432CD5E-FD75-402E-9F17-66EA20BE11EC}" srcOrd="3" destOrd="0" parTransId="{63EC7829-19FE-4DD7-A490-CCE4EE5B6FE4}" sibTransId="{AC34B580-5B95-42AF-95B5-6CBAFBD8A7AB}"/>
    <dgm:cxn modelId="{E00F61C0-100E-4240-94BF-F40E9F7B4E17}" type="presParOf" srcId="{5D39185D-7E7E-4A5F-9B58-B321DF7940A5}" destId="{B803CFDB-CD65-4E22-8D20-A56F2A5C91F9}" srcOrd="0" destOrd="0" presId="urn:microsoft.com/office/officeart/2005/8/layout/matrix3"/>
    <dgm:cxn modelId="{852926D1-3303-4A89-ABF6-10B3CB7AF74A}" type="presParOf" srcId="{5D39185D-7E7E-4A5F-9B58-B321DF7940A5}" destId="{4630852D-4861-4D17-A337-F0451546F55E}" srcOrd="1" destOrd="0" presId="urn:microsoft.com/office/officeart/2005/8/layout/matrix3"/>
    <dgm:cxn modelId="{BA68D0D3-F87C-44D9-944B-94FBF20CFF50}" type="presParOf" srcId="{5D39185D-7E7E-4A5F-9B58-B321DF7940A5}" destId="{8CE0D408-0B2F-479F-A977-30310C0B5002}" srcOrd="2" destOrd="0" presId="urn:microsoft.com/office/officeart/2005/8/layout/matrix3"/>
    <dgm:cxn modelId="{C9A354A2-5112-42A1-8257-75A7F5D094B2}" type="presParOf" srcId="{5D39185D-7E7E-4A5F-9B58-B321DF7940A5}" destId="{AA43116A-ECB5-4B97-9D9C-4320584A9676}" srcOrd="3" destOrd="0" presId="urn:microsoft.com/office/officeart/2005/8/layout/matrix3"/>
    <dgm:cxn modelId="{E3C2F435-163E-40A4-A12C-F354598C26DC}" type="presParOf" srcId="{5D39185D-7E7E-4A5F-9B58-B321DF7940A5}" destId="{3764F830-1E3C-4E5C-B79B-6A6BD838F12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3CFDB-CD65-4E22-8D20-A56F2A5C91F9}">
      <dsp:nvSpPr>
        <dsp:cNvPr id="0" name=""/>
        <dsp:cNvSpPr/>
      </dsp:nvSpPr>
      <dsp:spPr>
        <a:xfrm>
          <a:off x="1389129" y="0"/>
          <a:ext cx="5418667" cy="5418667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30852D-4861-4D17-A337-F0451546F55E}">
      <dsp:nvSpPr>
        <dsp:cNvPr id="0" name=""/>
        <dsp:cNvSpPr/>
      </dsp:nvSpPr>
      <dsp:spPr>
        <a:xfrm>
          <a:off x="1869439" y="51477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Организованная образовательная деятельность</a:t>
          </a:r>
          <a:endParaRPr lang="ru-RU" sz="1800" kern="1200" dirty="0"/>
        </a:p>
      </dsp:txBody>
      <dsp:txXfrm>
        <a:off x="1972601" y="617935"/>
        <a:ext cx="1906956" cy="1906956"/>
      </dsp:txXfrm>
    </dsp:sp>
    <dsp:sp modelId="{8CE0D408-0B2F-479F-A977-30310C0B5002}">
      <dsp:nvSpPr>
        <dsp:cNvPr id="0" name=""/>
        <dsp:cNvSpPr/>
      </dsp:nvSpPr>
      <dsp:spPr>
        <a:xfrm>
          <a:off x="4145280" y="51477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Режимные моменты</a:t>
          </a:r>
          <a:endParaRPr lang="ru-RU" sz="1800" kern="1200" dirty="0"/>
        </a:p>
      </dsp:txBody>
      <dsp:txXfrm>
        <a:off x="4248442" y="617935"/>
        <a:ext cx="1906956" cy="1906956"/>
      </dsp:txXfrm>
    </dsp:sp>
    <dsp:sp modelId="{AA43116A-ECB5-4B97-9D9C-4320584A9676}">
      <dsp:nvSpPr>
        <dsp:cNvPr id="0" name=""/>
        <dsp:cNvSpPr/>
      </dsp:nvSpPr>
      <dsp:spPr>
        <a:xfrm>
          <a:off x="1869439" y="279061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Самостоятельная деятельность детей</a:t>
          </a:r>
          <a:endParaRPr lang="ru-RU" sz="1800" kern="1200" dirty="0"/>
        </a:p>
      </dsp:txBody>
      <dsp:txXfrm>
        <a:off x="1972601" y="2893775"/>
        <a:ext cx="1906956" cy="1906956"/>
      </dsp:txXfrm>
    </dsp:sp>
    <dsp:sp modelId="{3764F830-1E3C-4E5C-B79B-6A6BD838F122}">
      <dsp:nvSpPr>
        <dsp:cNvPr id="0" name=""/>
        <dsp:cNvSpPr/>
      </dsp:nvSpPr>
      <dsp:spPr>
        <a:xfrm>
          <a:off x="4145280" y="279061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Совместная деятельность с семьей</a:t>
          </a:r>
          <a:endParaRPr lang="ru-RU" sz="1800" kern="1200" dirty="0"/>
        </a:p>
      </dsp:txBody>
      <dsp:txXfrm>
        <a:off x="4248442" y="2893775"/>
        <a:ext cx="1906956" cy="1906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303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79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72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02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33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87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82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10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93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549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63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409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6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08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236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18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456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887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860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59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A46E3-768E-4F35-ADD1-6DBC408A5260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74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9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0.jp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12.jpe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67608" y="4428800"/>
            <a:ext cx="7772400" cy="1102519"/>
          </a:xfrm>
        </p:spPr>
        <p:txBody>
          <a:bodyPr>
            <a:no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5440" y="4469490"/>
            <a:ext cx="10488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инновационных технологий в ранней профориентации и трудовом воспитании детей старшего дошкольного возраста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Кружилина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Н.Н.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2" t="5094" r="45297" b="19211"/>
          <a:stretch/>
        </p:blipFill>
        <p:spPr bwMode="auto">
          <a:xfrm>
            <a:off x="7873422" y="3416790"/>
            <a:ext cx="82972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2" t="12835" r="2954" b="13190"/>
          <a:stretch/>
        </p:blipFill>
        <p:spPr bwMode="auto">
          <a:xfrm>
            <a:off x="7094893" y="3579801"/>
            <a:ext cx="778529" cy="70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256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83632" y="332656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ИННОВАЦИОННЫЕ ТЕХНОЛОГИИ</a:t>
            </a:r>
            <a:endParaRPr lang="ru-RU" sz="20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7368" y="1700808"/>
            <a:ext cx="11377264" cy="4525963"/>
          </a:xfrm>
        </p:spPr>
        <p:txBody>
          <a:bodyPr>
            <a:normAutofit fontScale="92500" lnSpcReduction="10000"/>
          </a:bodyPr>
          <a:lstStyle/>
          <a:p>
            <a:pPr marL="0" indent="358775" algn="just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Технология интегрированного обучения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подход, при котором знания из разных областей соединяются на равноправной основе и дополняют друг друга. (Л. А.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Венгер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Е. Е. Кравцова, О. А.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Скоролупова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358775" algn="just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особенности такого обучения:</a:t>
            </a:r>
          </a:p>
          <a:p>
            <a:pPr marL="0" indent="358775" algn="just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Формирование у детей целостной картины мира. Интегрированный подход позволяет развивать инициативность, творчество, умственные способности, познавательные интересы.  </a:t>
            </a:r>
          </a:p>
          <a:p>
            <a:pPr marL="0" indent="358775" algn="just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Вовлечение детей в различные виды деятельности. Это помогает удерживать внимание дошкольников и не приводит к высокой степени утомляемости.  </a:t>
            </a:r>
          </a:p>
          <a:p>
            <a:pPr marL="0" indent="358775" algn="just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Использование игр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направленности. В играх дети учатся комбинировать непосредственные жизненные впечатления со знаниями, приобретёнными из рассказов, фильмов, книг. </a:t>
            </a:r>
          </a:p>
          <a:p>
            <a:pPr marL="0" indent="358775" algn="just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Работа в разных формах: занятия, экскурсии, праздники, развлечения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358775" algn="just">
              <a:buNone/>
            </a:pP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Информационно-коммуникационные технологии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использование компьютерной техники и интернета для обновления форм и принципов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(виртуальный кабинет профориентации, виртуальные экскурсии, мультимедийные презентации, интерактивные игры,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медиатека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73383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0"/>
            <a:ext cx="9968836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ПРОЕКТ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«ПРОФЕССИОГРАММА»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368" y="1412775"/>
            <a:ext cx="113772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информационный, практико-ориентированный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358775"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8775"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дети, родители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(законные представители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воспитатели, специалисты ДОУ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58775"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помощью которой дети могут получать информацию о различных профессиях, их особенностях и необходимых качествах, развивать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предпрофессиональные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и навыки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8775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</a:t>
            </a:r>
          </a:p>
          <a:p>
            <a:pPr indent="358775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интернет-контент по ранней профориентации детей;</a:t>
            </a:r>
          </a:p>
          <a:p>
            <a:pPr indent="358775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имеют представление 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 современных технических профессий нашего региона; </a:t>
            </a:r>
          </a:p>
          <a:p>
            <a:pPr indent="358775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структуру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трудовых процессов (цель, материалы, инструменты, трудовые действия, результат);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8775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положительное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разным видам технического труда; </a:t>
            </a:r>
          </a:p>
          <a:p>
            <a:pPr indent="358775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Знают 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назначении техники и материалов в трудовой деятельности взрослых; </a:t>
            </a:r>
          </a:p>
          <a:p>
            <a:pPr indent="358775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Моделируют 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игре отношения между людьми разных профессий;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8775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определенные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и представления о профессиях своих родителей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работы родителей, значимость их труда, гордость и уважение к труду своих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indent="358775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представления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некоторых технических профессиях, их назначении,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8775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формируется финансовая культура.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9" b="100000" l="10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3951932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48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6471" y="8546"/>
            <a:ext cx="6840760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БУДУЩИЕ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ЖУРНАЛИСТЫ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(предварительная работа)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61" y="4231186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4205404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505" y="4205404"/>
            <a:ext cx="3565453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484784"/>
            <a:ext cx="5400600" cy="2495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0" t="8240"/>
          <a:stretch/>
        </p:blipFill>
        <p:spPr>
          <a:xfrm>
            <a:off x="6343502" y="1484784"/>
            <a:ext cx="5196730" cy="2495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1644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0" y="116632"/>
            <a:ext cx="7632848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ТЕЛЕГРАМ-КАНАЛ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«ПРОФЕССИОГРАММА»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4851"/>
          <a:stretch/>
        </p:blipFill>
        <p:spPr>
          <a:xfrm>
            <a:off x="1271464" y="1577120"/>
            <a:ext cx="2448272" cy="4969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8" b="78775" l="15463" r="8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4" t="24108" r="13064" b="22108"/>
          <a:stretch/>
        </p:blipFill>
        <p:spPr>
          <a:xfrm>
            <a:off x="7881907" y="1484784"/>
            <a:ext cx="3744416" cy="5269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4851"/>
          <a:stretch/>
        </p:blipFill>
        <p:spPr>
          <a:xfrm>
            <a:off x="4583832" y="1577120"/>
            <a:ext cx="2448272" cy="4969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057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0" y="116632"/>
            <a:ext cx="7632848" cy="79208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ТЕЛЕГРАМ-КАНАЛ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«ПРОФЕССИОГРАММА»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" b="4000"/>
          <a:stretch/>
        </p:blipFill>
        <p:spPr>
          <a:xfrm>
            <a:off x="4867359" y="1564025"/>
            <a:ext cx="2385226" cy="4849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10100"/>
          <a:stretch/>
        </p:blipFill>
        <p:spPr>
          <a:xfrm>
            <a:off x="8324072" y="1610896"/>
            <a:ext cx="2895324" cy="479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4851"/>
          <a:stretch/>
        </p:blipFill>
        <p:spPr>
          <a:xfrm>
            <a:off x="1343472" y="1590051"/>
            <a:ext cx="2383387" cy="4838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9423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0" y="-99392"/>
            <a:ext cx="7128792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ИНТЕГРАЦИЯ «ПРОФЕССИОГРАММЫ» В ВОСПИТАТЕЛЬНО-ОБРАЗОВАТЕЛЬНЫЙ ПРОЦЕСС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1628800"/>
            <a:ext cx="6336704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038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0" y="-99392"/>
            <a:ext cx="7632848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ИНТЕГРАЦИЯ «ПРОФЕССИОГРАММЫ» В ВОСПИТАТЕЛЬНО-ОБРАЗОВАТЕЛЬНЫЙ ПРОЦЕСС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418355"/>
            <a:ext cx="336037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077072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4097124"/>
            <a:ext cx="3312367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6514" r="11652"/>
          <a:stretch/>
        </p:blipFill>
        <p:spPr>
          <a:xfrm>
            <a:off x="7824191" y="4117177"/>
            <a:ext cx="3833718" cy="246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920" y="1413910"/>
            <a:ext cx="4483912" cy="252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440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0" y="-99392"/>
            <a:ext cx="6480720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ЭКСКУРСИИ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153545"/>
            <a:ext cx="4308387" cy="2423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153545"/>
            <a:ext cx="4295800" cy="2418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76" y="1484783"/>
            <a:ext cx="4295292" cy="241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1"/>
          <a:stretch/>
        </p:blipFill>
        <p:spPr>
          <a:xfrm>
            <a:off x="623392" y="1484783"/>
            <a:ext cx="4293097" cy="241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3356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0" y="-99392"/>
            <a:ext cx="7632848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ВСТРЕЧА С ПРОФЕССИОНАЛАМИ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2"/>
          <a:stretch/>
        </p:blipFill>
        <p:spPr>
          <a:xfrm>
            <a:off x="1373566" y="1460761"/>
            <a:ext cx="5298498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90" y="3990587"/>
            <a:ext cx="5316674" cy="245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3771" y="2660207"/>
            <a:ext cx="4981081" cy="259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9487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0" y="-99392"/>
            <a:ext cx="7632848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ВСТРЕЧА С ПРОФЕССИОНАЛАМИ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1495137"/>
            <a:ext cx="2760739" cy="490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21"/>
          <a:stretch/>
        </p:blipFill>
        <p:spPr>
          <a:xfrm>
            <a:off x="695400" y="1495137"/>
            <a:ext cx="3943651" cy="238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r="24759" b="8001"/>
          <a:stretch/>
        </p:blipFill>
        <p:spPr>
          <a:xfrm>
            <a:off x="5087888" y="1495137"/>
            <a:ext cx="2878390" cy="490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99" y="4184814"/>
            <a:ext cx="3943651" cy="2218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1359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72064" y="2564904"/>
            <a:ext cx="51845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7800" algn="just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«Ранняя профессиональная ориентация – это одна из целей, к которым мы стремимся. Чем раньше, тем лучше…»</a:t>
            </a:r>
          </a:p>
          <a:p>
            <a:pPr lvl="0" indent="177800" algn="r"/>
            <a:r>
              <a:rPr 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В. В. Путин</a:t>
            </a:r>
            <a:endParaRPr lang="ru-RU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772816"/>
            <a:ext cx="6098964" cy="4050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132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0" y="-99392"/>
            <a:ext cx="7632848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ВСТРЕЧА С ПРОФЕССИОНАЛАМИ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772816"/>
            <a:ext cx="5640629" cy="4230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292" y="1772816"/>
            <a:ext cx="3173792" cy="4230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3602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2598" y="202354"/>
            <a:ext cx="7560840" cy="582594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/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9138639" y="5413328"/>
            <a:ext cx="3381906" cy="1268760"/>
          </a:xfrm>
        </p:spPr>
        <p:txBody>
          <a:bodyPr>
            <a:normAutofit/>
          </a:bodyPr>
          <a:lstStyle/>
          <a:p>
            <a:endParaRPr lang="ru-RU" sz="14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1400" dirty="0"/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75520" y="1196752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254" y="1488785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0" b="7475"/>
          <a:stretch/>
        </p:blipFill>
        <p:spPr>
          <a:xfrm>
            <a:off x="3848369" y="4154293"/>
            <a:ext cx="4485865" cy="248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89" y="1512046"/>
            <a:ext cx="3283623" cy="2462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249" y="4154293"/>
            <a:ext cx="3318852" cy="248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70" y="4154293"/>
            <a:ext cx="3318853" cy="248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0" r="3544"/>
          <a:stretch/>
        </p:blipFill>
        <p:spPr>
          <a:xfrm>
            <a:off x="491112" y="1488785"/>
            <a:ext cx="3559852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898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0" y="-99392"/>
            <a:ext cx="7632848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АЛЬБОМ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«ПРОФЕССИОГРАММА»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t="20948" r="8347" b="37068"/>
          <a:stretch/>
        </p:blipFill>
        <p:spPr>
          <a:xfrm rot="16200000">
            <a:off x="1841088" y="1804043"/>
            <a:ext cx="4990589" cy="440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-2345" r="16584" b="25045"/>
          <a:stretch/>
        </p:blipFill>
        <p:spPr>
          <a:xfrm>
            <a:off x="7320136" y="1417548"/>
            <a:ext cx="2666834" cy="5082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293096"/>
            <a:ext cx="230425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7974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0" y="-99392"/>
            <a:ext cx="7632848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ДЕТЕЙ ФОРМИРУЕТСЯ ПОЛОЖИТЕЛЬНОЕ ЭМОЦИОНАЛЬНОЕ ОТНОШЕНИЕ К ТРУДУ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пиццер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1544" y="1556792"/>
            <a:ext cx="890498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5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2598" y="202354"/>
            <a:ext cx="7560840" cy="58259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9138639" y="5413328"/>
            <a:ext cx="3381906" cy="1268760"/>
          </a:xfrm>
        </p:spPr>
        <p:txBody>
          <a:bodyPr>
            <a:normAutofit/>
          </a:bodyPr>
          <a:lstStyle/>
          <a:p>
            <a:endParaRPr lang="ru-RU" sz="14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1400" dirty="0"/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75520" y="1196752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5" r="2623"/>
          <a:stretch/>
        </p:blipFill>
        <p:spPr>
          <a:xfrm rot="20027584">
            <a:off x="7894437" y="3324033"/>
            <a:ext cx="3725326" cy="267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787">
            <a:off x="638170" y="3521081"/>
            <a:ext cx="3736279" cy="280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0827">
            <a:off x="4582939" y="1569972"/>
            <a:ext cx="3422921" cy="2567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156">
            <a:off x="1303091" y="1518874"/>
            <a:ext cx="2665390" cy="1999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3949515"/>
            <a:ext cx="3450246" cy="258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580" y="1492232"/>
            <a:ext cx="3053716" cy="2290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127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0" y="9346"/>
            <a:ext cx="6479094" cy="113813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ПРОФОРИЕНТАЦИЯ ЭТО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9416" y="1412776"/>
            <a:ext cx="10752079" cy="4464496"/>
          </a:xfrm>
        </p:spPr>
        <p:txBody>
          <a:bodyPr>
            <a:normAutofit lnSpcReduction="10000"/>
          </a:bodyPr>
          <a:lstStyle/>
          <a:p>
            <a:pPr marL="0" indent="358775" algn="just"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научно-практическая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подготовки молодежи к свободному, сознательному и самостоятельному выбору профессии,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учитывающая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особенности, потребности личности и рынка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труда.</a:t>
            </a:r>
          </a:p>
          <a:p>
            <a:pPr marL="0" indent="358775" algn="just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Ранняя профориентация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начальный этап подготовки ребенка к выбору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будущей профессии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призван знакомить ребенка с различными видами </a:t>
            </a:r>
          </a:p>
          <a:p>
            <a:pPr marL="0" indent="0" algn="just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 и группами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 для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самостоятельного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выбора в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дальнейшем.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3861048"/>
            <a:ext cx="502375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053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130622"/>
            <a:ext cx="7848872" cy="113813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НОРМАТИВНО-ПРАВОВАЯ БАЗА ДЛЯ ВНЕДРЕНИЯ РАННЕЙ ПРОФОРИЕНТАЦИИ В ДОШКОЛЬНОМ ОБРАЗОВАНИЯ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407368" y="1196752"/>
            <a:ext cx="11305256" cy="4265424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endParaRPr lang="ru-RU" sz="8000" dirty="0"/>
          </a:p>
          <a:p>
            <a:pPr marL="0" indent="3556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Федеральный закон «Об образовании в </a:t>
            </a: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Российской Федерации» от 29.12.2012 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 273-</a:t>
            </a: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ФЗ;</a:t>
            </a: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Указ Президента Российской Федерации от 21.07.2020 г. № 474 «О национальных целях развития Российской Федерации на период до 2030 года</a:t>
            </a: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» </a:t>
            </a:r>
            <a: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акцентируют внимание на важности развития у несовершеннолетних обучающихся знаний, навыков, умений, способствующих формированию готовности к раннему профессиональному </a:t>
            </a:r>
            <a:r>
              <a:rPr lang="ru-RU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самоопределению.</a:t>
            </a:r>
          </a:p>
          <a:p>
            <a:pPr marL="0" indent="3556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8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3556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Федеральный государственный образовательный </a:t>
            </a:r>
            <a:endParaRPr lang="ru-RU" sz="8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стандарт </a:t>
            </a: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дошкольного образования</a:t>
            </a:r>
            <a: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(ФГОС ДО) предусматривает </a:t>
            </a:r>
            <a:endParaRPr lang="ru-RU" sz="8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ориентацию </a:t>
            </a:r>
            <a: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детей дошкольного возраста в мире профессий и </a:t>
            </a:r>
            <a:endParaRPr lang="ru-RU" sz="8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труде </a:t>
            </a:r>
            <a: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взрослых как неотъемлемое условие их всестороннего, </a:t>
            </a:r>
            <a:endParaRPr lang="ru-RU" sz="8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полноценного </a:t>
            </a:r>
            <a: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развития. </a:t>
            </a:r>
            <a:endParaRPr lang="ru-RU" sz="8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3556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lvl="0" indent="3556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Федеральная образовательная программа дошкольного 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образования </a:t>
            </a:r>
            <a:r>
              <a:rPr lang="ru-RU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(ФОП ДО) рассматривает раннюю профориентацию 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как одно из направлений трудового воспитания. 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/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5350"/>
          <a:stretch/>
        </p:blipFill>
        <p:spPr>
          <a:xfrm rot="20775238">
            <a:off x="8048644" y="2966106"/>
            <a:ext cx="1886797" cy="2722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1" r="15441"/>
          <a:stretch/>
        </p:blipFill>
        <p:spPr>
          <a:xfrm rot="976598">
            <a:off x="9771550" y="3546134"/>
            <a:ext cx="1956747" cy="287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576" y="12794"/>
            <a:ext cx="936104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И ЗАДАЧИ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РАННЕЙ ПРОФЕССИОНАЛЬНОЙ ОРИЕНТАЦИИ ДОШКОЛЬНИКОВ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1340768"/>
            <a:ext cx="11233248" cy="283102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endParaRPr lang="ru-RU" dirty="0"/>
          </a:p>
          <a:p>
            <a:pPr marL="0" indent="360363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Цель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ранней профориентации дошкольников 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– формирование 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у детей первоначальных знаний о профессиях, положительного отношения к труду, творчеству и профессиональному миру.</a:t>
            </a:r>
          </a:p>
          <a:p>
            <a:pPr marL="0" indent="360363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Задачи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endParaRPr lang="ru-RU" sz="7200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360363" algn="l"/>
              </a:tabLst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•	Формировать у детей знания и представления о труде взрослых, его роли в обществе и жизни каждого человека, социальной значимости разных профессий.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360363" algn="l"/>
              </a:tabLst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•	Создавать условия для закрепления представлений о трудовых действиях взрослых, возможности детям экспериментировать, пробовать себя в различных ролях и профессиях.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360363" algn="l"/>
              </a:tabLst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•	Способствовать выявлению индивидуальных профессиональных интересов, склонностей и талантов детей, закладывать основы для осознанного выбора дальнейшего образовательного маршрута.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360363" algn="l"/>
              </a:tabLst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•	Приобщать ребенка к разным видам труда, формировать привычку трудиться.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360363" algn="l"/>
              </a:tabLst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•	Формировать предпрофессиональные компетенции (планировать деятельность, организовывать рабочее место, выполнять трудовые операции по алгоритму, при этом творчески подходить к решению задач, доводить начатое дело до конца, взаимодействовать с другими, оказывать помощь, ценить результаты своего и чужого труда).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360363" algn="l"/>
              </a:tabLst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•	Стимулировать интерес и позитивное отношение к труду взрослых, творчеству и профессиональному миру.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360363" algn="l"/>
              </a:tabLst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•	Воспитывать ценностное отношение детей к современным видам профессиональной деятельности.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360363" algn="l"/>
              </a:tabLst>
            </a:pP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•	Приобщать родителей к совместным мероприятиям, направленным на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профориентационную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деятельность, а также взаимодействие с различными предприятиями и организациями.</a:t>
            </a:r>
          </a:p>
          <a:p>
            <a:pPr algn="just">
              <a:tabLst>
                <a:tab pos="360363" algn="l"/>
              </a:tabLst>
            </a:pP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987910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67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НАПРАВЛЕНИЯ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РАННЕЙ ПРОФЕССИОНАЛЬНОЙ ОРИЕНТАЦИИ: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408" y="1556792"/>
            <a:ext cx="11017223" cy="5695250"/>
          </a:xfrm>
        </p:spPr>
        <p:txBody>
          <a:bodyPr>
            <a:normAutofit/>
          </a:bodyPr>
          <a:lstStyle/>
          <a:p>
            <a:pPr marL="0" indent="358775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Трудовое воспитание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одно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важных направлений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работе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дошкольных учреждений, главной целью которого является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положительного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отношения к труду через решение следующих задач:</a:t>
            </a:r>
          </a:p>
          <a:p>
            <a:pPr marL="0" indent="358775" algn="just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формирование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позитивных установок к различным видам труда и творчества;</a:t>
            </a:r>
          </a:p>
          <a:p>
            <a:pPr marL="0" indent="358775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воспитание ценностного отношения к собственному труду, труду других людей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его результатам;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воспитание личности ребенка в аспекте труда и творчества, развитие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творческой инициативы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способности самостоятельно себя реализовать в различных видах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труда и творчества.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 algn="just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информирование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обеспечение детей информацией о мире профессий.  </a:t>
            </a:r>
          </a:p>
          <a:p>
            <a:pPr marL="0" indent="358775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Оно направлено на то, чтобы дети познакомились с тем, что делают люди разных профессий, с помощью каких орудий и машин, и что получается в результате их труда.</a:t>
            </a:r>
          </a:p>
        </p:txBody>
      </p:sp>
    </p:spTree>
    <p:extLst>
      <p:ext uri="{BB962C8B-B14F-4D97-AF65-F5344CB8AC3E}">
        <p14:creationId xmlns:p14="http://schemas.microsoft.com/office/powerpoint/2010/main" val="2968467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583" y="9280"/>
            <a:ext cx="9001001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ВОСПИТАТЕЛЬНО-ОБРАЗОВАТЕЛЬНОГО ПРОЦЕССА,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КОТОРЫХ РЕАЛИЗУЕТСЯ РАННЯЯ ПРОФОРИЕНТАЦИЯ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5259033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37202261"/>
              </p:ext>
            </p:extLst>
          </p:nvPr>
        </p:nvGraphicFramePr>
        <p:xfrm>
          <a:off x="1949397" y="141741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06" y="1916832"/>
            <a:ext cx="3148874" cy="17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7"/>
          <a:stretch/>
        </p:blipFill>
        <p:spPr>
          <a:xfrm>
            <a:off x="8445751" y="4509120"/>
            <a:ext cx="3240360" cy="193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054" y="1916832"/>
            <a:ext cx="2690686" cy="201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2" y="4387399"/>
            <a:ext cx="2775155" cy="208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265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7588" y="178845"/>
            <a:ext cx="9433048" cy="582594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/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МЕТОДЫ, </a:t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ИСПОЛЬЗУЕМЫЕ В РАННЕЙ ПРОФОРИЕНТАЦИИ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5520" y="1196752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01510" y="1097739"/>
            <a:ext cx="68590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66700" algn="just"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словесные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indent="26670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наглядные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indent="26670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практические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indent="26670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игровые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indent="26670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проектные,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66700" algn="just"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етоды стимулирования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детей,</a:t>
            </a:r>
          </a:p>
          <a:p>
            <a:pPr lvl="0" indent="26670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оценки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знаний и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умений детей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indent="26670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методики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оценки представлений детей о профессиях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16" y="1448784"/>
            <a:ext cx="3192355" cy="2394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5" y="4077072"/>
            <a:ext cx="3176255" cy="238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417027" y="4077072"/>
            <a:ext cx="3180359" cy="2385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4077072"/>
            <a:ext cx="3206517" cy="2404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827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27648" y="404664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ИННОВАЦИОННЫЕ ТЕХНОЛОГИИ</a:t>
            </a:r>
            <a:endParaRPr lang="ru-RU" sz="20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7368" y="1700808"/>
            <a:ext cx="11377264" cy="4525963"/>
          </a:xfrm>
        </p:spPr>
        <p:txBody>
          <a:bodyPr>
            <a:normAutofit fontScale="92500" lnSpcReduction="10000"/>
          </a:bodyPr>
          <a:lstStyle/>
          <a:p>
            <a:pPr marL="0" indent="358775" algn="just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1.Технология проектной деятельности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(Л. С. Киселева, Т. А. Данилина, Т. С.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Лагода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М. Б. Зуйкова). </a:t>
            </a:r>
          </a:p>
          <a:p>
            <a:pPr marL="0" indent="358775" algn="just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в профориентации — это эффективный метод обучения, который позволяет знакомить детей с различными видами труда, исследовать, экспериментировать и творить, погружаясь в атмосферу выбранной профессии.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buNone/>
            </a:pP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2.Технология исследовательской деятельности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(А.И. Савенков,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Н.А.Короткова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0" indent="358775" algn="just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опыты (экспериментирование) – освоение причинно-следственных связей и отношений;</a:t>
            </a:r>
          </a:p>
          <a:p>
            <a:pPr marL="0" indent="358775" algn="just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коллекционирование (классификационная работа) – освоение родовидовых отношений.</a:t>
            </a:r>
          </a:p>
          <a:p>
            <a:pPr marL="0" indent="358775" algn="just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 исследовательской деятельности в профориентации — это метод, который помогает детям познакомиться с различными видами труда, чтобы облегчить им самостоятельный выбор в будущем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358775" algn="just">
              <a:buNone/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Педагогическая технология организации сюжетно-ролевых игр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метод ознакомления дошкольников с миром профессий через игру.   (Д. Б.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 В. Запорожец, Р. И. Жуковская, А. П. Усова, Н. Я. Михайленко). </a:t>
            </a:r>
          </a:p>
        </p:txBody>
      </p:sp>
    </p:spTree>
    <p:extLst>
      <p:ext uri="{BB962C8B-B14F-4D97-AF65-F5344CB8AC3E}">
        <p14:creationId xmlns:p14="http://schemas.microsoft.com/office/powerpoint/2010/main" val="278478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презентаци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6CBAE7C-7048-44F2-AB09-D8270679EE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</Template>
  <TotalTime>1946</TotalTime>
  <Words>818</Words>
  <Application>Microsoft Office PowerPoint</Application>
  <PresentationFormat>Широкоэкранный</PresentationFormat>
  <Paragraphs>115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Шаблон презентации</vt:lpstr>
      <vt:lpstr>Тема Office</vt:lpstr>
      <vt:lpstr> </vt:lpstr>
      <vt:lpstr>Презентация PowerPoint</vt:lpstr>
      <vt:lpstr>ПРОФОРИЕНТАЦИЯ ЭТО</vt:lpstr>
      <vt:lpstr>НОРМАТИВНО-ПРАВОВАЯ БАЗА ДЛЯ ВНЕДРЕНИЯ РАННЕЙ ПРОФОРИЕНТАЦИИ В ДОШКОЛЬНОМ ОБРАЗОВАНИЯ</vt:lpstr>
      <vt:lpstr>ЦЕЛЬ И ЗАДАЧИ  РАННЕЙ ПРОФЕССИОНАЛЬНОЙ ОРИЕНТАЦИИ ДОШКОЛЬНИКОВ</vt:lpstr>
      <vt:lpstr>НАПРАВЛЕНИЯ  РАННЕЙ ПРОФЕССИОНАЛЬНОЙ ОРИЕНТАЦИИ:</vt:lpstr>
      <vt:lpstr>ФОРМЫ ВОСПИТАТЕЛЬНО-ОБРАЗОВАТЕЛЬНОГО ПРОЦЕССА,  В КОТОРЫХ РЕАЛИЗУЕТСЯ РАННЯЯ ПРОФОРИЕНТАЦИЯ</vt:lpstr>
      <vt:lpstr>  МЕТОДЫ,  ИСПОЛЬЗУЕМЫЕ В РАННЕЙ ПРОФОРИЕНТАЦИИ</vt:lpstr>
      <vt:lpstr>Презентация PowerPoint</vt:lpstr>
      <vt:lpstr>Презентация PowerPoint</vt:lpstr>
      <vt:lpstr> ПРОЕКТ «ПРОФЕССИОГРАММА»</vt:lpstr>
      <vt:lpstr>БУДУЩИЕ ЖУРНАЛИСТЫ (предварительная работа)</vt:lpstr>
      <vt:lpstr>ТЕЛЕГРАМ-КАНАЛ «ПРОФЕССИОГРАММА»</vt:lpstr>
      <vt:lpstr> ТЕЛЕГРАМ-КАНАЛ «ПРОФЕССИОГРАММА»</vt:lpstr>
      <vt:lpstr> ИНТЕГРАЦИЯ «ПРОФЕССИОГРАММЫ» В ВОСПИТАТЕЛЬНО-ОБРАЗОВАТЕЛЬНЫЙ ПРОЦЕСС</vt:lpstr>
      <vt:lpstr> ИНТЕГРАЦИЯ «ПРОФЕССИОГРАММЫ» В ВОСПИТАТЕЛЬНО-ОБРАЗОВАТЕЛЬНЫЙ ПРОЦЕСС</vt:lpstr>
      <vt:lpstr> ЭКСКУРСИИ</vt:lpstr>
      <vt:lpstr> ВСТРЕЧА С ПРОФЕССИОНАЛАМИ</vt:lpstr>
      <vt:lpstr> ВСТРЕЧА С ПРОФЕССИОНАЛАМИ</vt:lpstr>
      <vt:lpstr> ВСТРЕЧА С ПРОФЕССИОНАЛАМИ</vt:lpstr>
      <vt:lpstr> ДИДАКТИЧЕСКИЕ ИГРЫ</vt:lpstr>
      <vt:lpstr> АЛЬБОМ  «ПРОФЕССИОГРАММА»</vt:lpstr>
      <vt:lpstr> У ДЕТЕЙ ФОРМИРУЕТСЯ ПОЛОЖИТЕЛЬНОЕ ЭМОЦИОНАЛЬНОЕ ОТНОШЕНИЕ К ТРУДУ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в старшей группе «Жемчужинка»   Адвент-календарь  «В ожидании Нового 2024года»</dc:title>
  <dc:subject>Шаблон оформления</dc:subject>
  <dc:creator>User</dc:creator>
  <dc:description>Корпорация Майкрософт</dc:description>
  <cp:lastModifiedBy>n.anikeeva</cp:lastModifiedBy>
  <cp:revision>167</cp:revision>
  <dcterms:created xsi:type="dcterms:W3CDTF">2024-02-06T12:56:59Z</dcterms:created>
  <dcterms:modified xsi:type="dcterms:W3CDTF">2025-04-15T11:58:21Z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TC103899599990</vt:lpwstr>
  </property>
</Properties>
</file>