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276" r:id="rId22"/>
    <p:sldId id="283" r:id="rId23"/>
    <p:sldId id="289" r:id="rId24"/>
    <p:sldId id="312" r:id="rId25"/>
    <p:sldId id="313" r:id="rId26"/>
    <p:sldId id="315" r:id="rId27"/>
    <p:sldId id="317" r:id="rId28"/>
    <p:sldId id="284" r:id="rId29"/>
    <p:sldId id="319" r:id="rId30"/>
    <p:sldId id="318" r:id="rId31"/>
    <p:sldId id="320" r:id="rId32"/>
    <p:sldId id="321" r:id="rId33"/>
    <p:sldId id="322" r:id="rId34"/>
    <p:sldId id="323" r:id="rId35"/>
    <p:sldId id="325" r:id="rId36"/>
    <p:sldId id="324" r:id="rId37"/>
    <p:sldId id="326" r:id="rId38"/>
    <p:sldId id="327" r:id="rId39"/>
    <p:sldId id="328" r:id="rId40"/>
    <p:sldId id="285" r:id="rId41"/>
    <p:sldId id="286" r:id="rId42"/>
    <p:sldId id="329" r:id="rId43"/>
    <p:sldId id="330" r:id="rId44"/>
    <p:sldId id="291" r:id="rId45"/>
    <p:sldId id="282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9933"/>
    <a:srgbClr val="CC0000"/>
    <a:srgbClr val="FF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A6F9-1E58-47FF-AED7-65AAF2E493D4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3A12-3EE6-4130-9F8A-CD644F45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56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A6F9-1E58-47FF-AED7-65AAF2E493D4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3A12-3EE6-4130-9F8A-CD644F45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67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A6F9-1E58-47FF-AED7-65AAF2E493D4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3A12-3EE6-4130-9F8A-CD644F45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72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A6F9-1E58-47FF-AED7-65AAF2E493D4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3A12-3EE6-4130-9F8A-CD644F45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13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A6F9-1E58-47FF-AED7-65AAF2E493D4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3A12-3EE6-4130-9F8A-CD644F45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42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A6F9-1E58-47FF-AED7-65AAF2E493D4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3A12-3EE6-4130-9F8A-CD644F45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59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A6F9-1E58-47FF-AED7-65AAF2E493D4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3A12-3EE6-4130-9F8A-CD644F45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79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A6F9-1E58-47FF-AED7-65AAF2E493D4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3A12-3EE6-4130-9F8A-CD644F45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A6F9-1E58-47FF-AED7-65AAF2E493D4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3A12-3EE6-4130-9F8A-CD644F45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17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A6F9-1E58-47FF-AED7-65AAF2E493D4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3A12-3EE6-4130-9F8A-CD644F45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16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A6F9-1E58-47FF-AED7-65AAF2E493D4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3A12-3EE6-4130-9F8A-CD644F45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9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  <a:lum/>
          </a:blip>
          <a:srcRect/>
          <a:stretch>
            <a:fillRect t="-1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3A6F9-1E58-47FF-AED7-65AAF2E493D4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F3A12-3EE6-4130-9F8A-CD644F45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8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6A31076-8C3D-4A85-90A1-38C336A17B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22" r="199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7BF5D29-62DA-44A1-A591-0A3B97CE8F4F}"/>
              </a:ext>
            </a:extLst>
          </p:cNvPr>
          <p:cNvSpPr/>
          <p:nvPr/>
        </p:nvSpPr>
        <p:spPr>
          <a:xfrm>
            <a:off x="-55027" y="102155"/>
            <a:ext cx="869725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</a:t>
            </a:r>
          </a:p>
          <a:p>
            <a:pPr algn="ctr"/>
            <a:r>
              <a:rPr lang="ru-RU" sz="44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44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года России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44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2025 года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CBE2593-0C85-4224-928C-45926D6F09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70" b="90000" l="10000" r="90000">
                        <a14:foregroundMark x1="45573" y1="6970" x2="45573" y2="6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024" y="102155"/>
            <a:ext cx="5014801" cy="258575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A06090D-6FAA-483A-8CDF-1C4E13277955}"/>
              </a:ext>
            </a:extLst>
          </p:cNvPr>
          <p:cNvSpPr/>
          <p:nvPr/>
        </p:nvSpPr>
        <p:spPr>
          <a:xfrm>
            <a:off x="1695450" y="1591469"/>
            <a:ext cx="66718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Конкурсное мероприятие: </a:t>
            </a:r>
            <a:r>
              <a:rPr lang="ru-RU" sz="36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УРОК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21185FB-91FD-4EC7-A2A6-C478D8E0CE6B}"/>
              </a:ext>
            </a:extLst>
          </p:cNvPr>
          <p:cNvSpPr/>
          <p:nvPr/>
        </p:nvSpPr>
        <p:spPr>
          <a:xfrm>
            <a:off x="0" y="2526779"/>
            <a:ext cx="12192000" cy="4053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5529C97-8D3F-4BE2-859F-3B297DF9D6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11" t="4272" r="11237" b="5209"/>
          <a:stretch/>
        </p:blipFill>
        <p:spPr>
          <a:xfrm>
            <a:off x="673506" y="2687912"/>
            <a:ext cx="3789281" cy="3731576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EC19AC9-8C91-4073-AA9E-CE3654449A6B}"/>
              </a:ext>
            </a:extLst>
          </p:cNvPr>
          <p:cNvSpPr/>
          <p:nvPr/>
        </p:nvSpPr>
        <p:spPr>
          <a:xfrm>
            <a:off x="5136293" y="3136219"/>
            <a:ext cx="5473816" cy="33547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i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Заднепровская</a:t>
            </a:r>
          </a:p>
          <a:p>
            <a:pPr algn="ctr"/>
            <a:r>
              <a:rPr lang="ru-RU" sz="4800" b="1" i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Ирина</a:t>
            </a:r>
          </a:p>
          <a:p>
            <a:pPr algn="ctr"/>
            <a:r>
              <a:rPr lang="ru-RU" sz="4800" b="1" i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Валерьевна</a:t>
            </a:r>
            <a:r>
              <a:rPr lang="ru-RU" sz="40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</a:t>
            </a:r>
          </a:p>
          <a:p>
            <a:pPr algn="ctr"/>
            <a:endParaRPr lang="ru-RU" sz="4000" b="1" i="1" dirty="0">
              <a:ln/>
              <a:solidFill>
                <a:schemeClr val="accent4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МБОУ СОШ п. Усть-Уда</a:t>
            </a:r>
          </a:p>
        </p:txBody>
      </p:sp>
    </p:spTree>
    <p:extLst>
      <p:ext uri="{BB962C8B-B14F-4D97-AF65-F5344CB8AC3E}">
        <p14:creationId xmlns:p14="http://schemas.microsoft.com/office/powerpoint/2010/main" val="3964305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EAD9886-3A7F-4685-943F-ED204984F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1434047">
            <a:off x="9594627" y="4178281"/>
            <a:ext cx="1703389" cy="20919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2687" y="3922906"/>
            <a:ext cx="12331444" cy="797069"/>
          </a:xfrm>
        </p:spPr>
        <p:txBody>
          <a:bodyPr>
            <a:noAutofit/>
          </a:bodyPr>
          <a:lstStyle/>
          <a:p>
            <a:pPr algn="ctr"/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Чтобы раскрыть скобки, </a:t>
            </a:r>
            <a:br>
              <a:rPr lang="ru-RU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перед которыми стоит знак </a:t>
            </a:r>
            <a:r>
              <a:rPr lang="en-US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“</a:t>
            </a:r>
            <a:r>
              <a:rPr lang="ru-RU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-</a:t>
            </a:r>
            <a:r>
              <a:rPr lang="en-US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”</a:t>
            </a:r>
            <a:r>
              <a:rPr lang="ru-RU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, нужно …</a:t>
            </a:r>
            <a:br>
              <a:rPr lang="ru-RU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8EB2EBB-C871-4AF6-B90D-1C02A70F30BF}"/>
              </a:ext>
            </a:extLst>
          </p:cNvPr>
          <p:cNvSpPr/>
          <p:nvPr/>
        </p:nvSpPr>
        <p:spPr>
          <a:xfrm>
            <a:off x="2327529" y="602815"/>
            <a:ext cx="59177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Закончите предложение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07348BE-6561-4B36-BAAB-25D43D414B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630" b="63889" l="28854" r="52344">
                        <a14:foregroundMark x1="31042" y1="30370" x2="31042" y2="30370"/>
                        <a14:foregroundMark x1="30417" y1="37593" x2="30417" y2="37593"/>
                        <a14:foregroundMark x1="29792" y1="46759" x2="29792" y2="46759"/>
                        <a14:foregroundMark x1="37500" y1="49167" x2="37500" y2="49167"/>
                        <a14:foregroundMark x1="39375" y1="43333" x2="39375" y2="43333"/>
                        <a14:foregroundMark x1="30156" y1="55278" x2="30156" y2="55278"/>
                        <a14:foregroundMark x1="30417" y1="63889" x2="30417" y2="63889"/>
                        <a14:foregroundMark x1="52344" y1="47315" x2="52344" y2="47315"/>
                      </a14:backgroundRemoval>
                    </a14:imgEffect>
                  </a14:imgLayer>
                </a14:imgProps>
              </a:ext>
            </a:extLst>
          </a:blip>
          <a:srcRect l="26094" t="25555" r="45625" b="32222"/>
          <a:stretch/>
        </p:blipFill>
        <p:spPr>
          <a:xfrm flipH="1">
            <a:off x="260192" y="238125"/>
            <a:ext cx="1711483" cy="143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14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033" y="2519873"/>
            <a:ext cx="8610600" cy="1818254"/>
          </a:xfrm>
        </p:spPr>
        <p:txBody>
          <a:bodyPr>
            <a:noAutofit/>
          </a:bodyPr>
          <a:lstStyle/>
          <a:p>
            <a:pPr algn="ctr"/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0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3 х = 15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8EB2EBB-C871-4AF6-B90D-1C02A70F30BF}"/>
              </a:ext>
            </a:extLst>
          </p:cNvPr>
          <p:cNvSpPr/>
          <p:nvPr/>
        </p:nvSpPr>
        <p:spPr>
          <a:xfrm>
            <a:off x="2423206" y="507565"/>
            <a:ext cx="59185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уравнения устно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2FC985-61A4-45B3-92A6-39F88CAA05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34" t="7659" r="3830" b="6383"/>
          <a:stretch/>
        </p:blipFill>
        <p:spPr>
          <a:xfrm>
            <a:off x="384010" y="211576"/>
            <a:ext cx="1520990" cy="14700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E9E0C7F-4ECA-4C8D-AC99-4D41F71C65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578" b="80990" l="34328" r="65828">
                        <a14:foregroundMark x1="44115" y1="16111" x2="44115" y2="16111"/>
                        <a14:foregroundMark x1="44115" y1="16111" x2="44115" y2="16111"/>
                      </a14:backgroundRemoval>
                    </a14:imgEffect>
                  </a14:imgLayer>
                </a14:imgProps>
              </a:ext>
            </a:extLst>
          </a:blip>
          <a:srcRect l="30390" t="7401" r="30234" b="10834"/>
          <a:stretch/>
        </p:blipFill>
        <p:spPr>
          <a:xfrm flipH="1">
            <a:off x="9591674" y="4146115"/>
            <a:ext cx="2183035" cy="25499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F1E3FB-20FF-43C8-A275-56AD554B38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1434047">
            <a:off x="11097545" y="4304332"/>
            <a:ext cx="493224" cy="6057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67A495-13F1-470A-B337-913E4CB5BC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552411">
            <a:off x="10361094" y="3623207"/>
            <a:ext cx="837322" cy="10283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95C8B5E-6DAD-4833-9C68-F9282BE12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19349749">
            <a:off x="9869242" y="4224672"/>
            <a:ext cx="493224" cy="60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6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033" y="2519873"/>
            <a:ext cx="8610600" cy="1818254"/>
          </a:xfrm>
        </p:spPr>
        <p:txBody>
          <a:bodyPr>
            <a:noAutofit/>
          </a:bodyPr>
          <a:lstStyle/>
          <a:p>
            <a:pPr algn="ctr"/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0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15- х = 8</a:t>
            </a:r>
            <a:r>
              <a:rPr lang="ru-RU" sz="1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sz="1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</a:br>
            <a:endParaRPr lang="ru-RU" sz="1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8EB2EBB-C871-4AF6-B90D-1C02A70F30BF}"/>
              </a:ext>
            </a:extLst>
          </p:cNvPr>
          <p:cNvSpPr/>
          <p:nvPr/>
        </p:nvSpPr>
        <p:spPr>
          <a:xfrm>
            <a:off x="2423206" y="507565"/>
            <a:ext cx="59185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уравнения устно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2FC985-61A4-45B3-92A6-39F88CAA05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34" t="7659" r="3830" b="6383"/>
          <a:stretch/>
        </p:blipFill>
        <p:spPr>
          <a:xfrm>
            <a:off x="384010" y="211576"/>
            <a:ext cx="1520990" cy="14700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E9E0C7F-4ECA-4C8D-AC99-4D41F71C65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578" b="80990" l="34328" r="65828">
                        <a14:foregroundMark x1="44115" y1="16111" x2="44115" y2="16111"/>
                        <a14:foregroundMark x1="44115" y1="16111" x2="44115" y2="16111"/>
                      </a14:backgroundRemoval>
                    </a14:imgEffect>
                  </a14:imgLayer>
                </a14:imgProps>
              </a:ext>
            </a:extLst>
          </a:blip>
          <a:srcRect l="30390" t="7401" r="30234" b="10834"/>
          <a:stretch/>
        </p:blipFill>
        <p:spPr>
          <a:xfrm flipH="1">
            <a:off x="9591674" y="4146115"/>
            <a:ext cx="2183035" cy="25499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F1E3FB-20FF-43C8-A275-56AD554B38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1434047">
            <a:off x="11097545" y="4304332"/>
            <a:ext cx="493224" cy="6057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67A495-13F1-470A-B337-913E4CB5BC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552411">
            <a:off x="10361094" y="3623207"/>
            <a:ext cx="837322" cy="10283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95C8B5E-6DAD-4833-9C68-F9282BE12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19349749">
            <a:off x="9869242" y="4224672"/>
            <a:ext cx="493224" cy="60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03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9403" y="2519873"/>
            <a:ext cx="10865967" cy="1818254"/>
          </a:xfrm>
        </p:spPr>
        <p:txBody>
          <a:bodyPr>
            <a:noAutofit/>
          </a:bodyPr>
          <a:lstStyle/>
          <a:p>
            <a:pPr algn="ctr"/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0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10+ х = 18,6</a:t>
            </a:r>
            <a:r>
              <a:rPr lang="ru-RU" sz="1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sz="1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</a:br>
            <a:endParaRPr lang="ru-RU" sz="1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8EB2EBB-C871-4AF6-B90D-1C02A70F30BF}"/>
              </a:ext>
            </a:extLst>
          </p:cNvPr>
          <p:cNvSpPr/>
          <p:nvPr/>
        </p:nvSpPr>
        <p:spPr>
          <a:xfrm>
            <a:off x="2423206" y="507565"/>
            <a:ext cx="59185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уравнения устно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2FC985-61A4-45B3-92A6-39F88CAA05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34" t="7659" r="3830" b="6383"/>
          <a:stretch/>
        </p:blipFill>
        <p:spPr>
          <a:xfrm>
            <a:off x="384010" y="211576"/>
            <a:ext cx="1520990" cy="14700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E9E0C7F-4ECA-4C8D-AC99-4D41F71C65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578" b="80990" l="34328" r="65828">
                        <a14:foregroundMark x1="44115" y1="16111" x2="44115" y2="16111"/>
                        <a14:foregroundMark x1="44115" y1="16111" x2="44115" y2="16111"/>
                      </a14:backgroundRemoval>
                    </a14:imgEffect>
                  </a14:imgLayer>
                </a14:imgProps>
              </a:ext>
            </a:extLst>
          </a:blip>
          <a:srcRect l="30390" t="7401" r="30234" b="10834"/>
          <a:stretch/>
        </p:blipFill>
        <p:spPr>
          <a:xfrm flipH="1">
            <a:off x="9591674" y="4146115"/>
            <a:ext cx="2183035" cy="25499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F1E3FB-20FF-43C8-A275-56AD554B38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1434047">
            <a:off x="11097545" y="4304332"/>
            <a:ext cx="493224" cy="6057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67A495-13F1-470A-B337-913E4CB5BC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552411">
            <a:off x="10361094" y="3623207"/>
            <a:ext cx="837322" cy="10283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95C8B5E-6DAD-4833-9C68-F9282BE12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19349749">
            <a:off x="9869242" y="4224672"/>
            <a:ext cx="493224" cy="60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17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9403" y="2519873"/>
            <a:ext cx="10865967" cy="1818254"/>
          </a:xfrm>
        </p:spPr>
        <p:txBody>
          <a:bodyPr>
            <a:noAutofit/>
          </a:bodyPr>
          <a:lstStyle/>
          <a:p>
            <a:pPr algn="ctr"/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0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х </a:t>
            </a:r>
            <a:r>
              <a:rPr lang="ru-RU" sz="11000" b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: </a:t>
            </a:r>
            <a:r>
              <a:rPr lang="ru-RU" sz="11000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3= 1,2</a:t>
            </a:r>
            <a:r>
              <a:rPr lang="ru-RU" sz="1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sz="1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</a:br>
            <a:endParaRPr lang="ru-RU" sz="1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8EB2EBB-C871-4AF6-B90D-1C02A70F30BF}"/>
              </a:ext>
            </a:extLst>
          </p:cNvPr>
          <p:cNvSpPr/>
          <p:nvPr/>
        </p:nvSpPr>
        <p:spPr>
          <a:xfrm>
            <a:off x="2423206" y="507565"/>
            <a:ext cx="59185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уравнения устно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2FC985-61A4-45B3-92A6-39F88CAA05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34" t="7659" r="3830" b="6383"/>
          <a:stretch/>
        </p:blipFill>
        <p:spPr>
          <a:xfrm>
            <a:off x="384010" y="211576"/>
            <a:ext cx="1520990" cy="14700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E9E0C7F-4ECA-4C8D-AC99-4D41F71C65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578" b="80990" l="34328" r="65828">
                        <a14:foregroundMark x1="44115" y1="16111" x2="44115" y2="16111"/>
                        <a14:foregroundMark x1="44115" y1="16111" x2="44115" y2="16111"/>
                      </a14:backgroundRemoval>
                    </a14:imgEffect>
                  </a14:imgLayer>
                </a14:imgProps>
              </a:ext>
            </a:extLst>
          </a:blip>
          <a:srcRect l="30390" t="7401" r="30234" b="10834"/>
          <a:stretch/>
        </p:blipFill>
        <p:spPr>
          <a:xfrm flipH="1">
            <a:off x="9591674" y="4146115"/>
            <a:ext cx="2183035" cy="25499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F1E3FB-20FF-43C8-A275-56AD554B38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1434047">
            <a:off x="11097545" y="4304332"/>
            <a:ext cx="493224" cy="6057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67A495-13F1-470A-B337-913E4CB5BC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552411">
            <a:off x="10361094" y="3623207"/>
            <a:ext cx="837322" cy="10283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95C8B5E-6DAD-4833-9C68-F9282BE12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19349749">
            <a:off x="9869242" y="4224672"/>
            <a:ext cx="493224" cy="60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47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9403" y="2519873"/>
            <a:ext cx="10865967" cy="1818254"/>
          </a:xfrm>
        </p:spPr>
        <p:txBody>
          <a:bodyPr>
            <a:noAutofit/>
          </a:bodyPr>
          <a:lstStyle/>
          <a:p>
            <a:pPr algn="ctr"/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0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10 – 5 х =</a:t>
            </a:r>
            <a:r>
              <a:rPr lang="ru-RU" sz="11000" b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1000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3</a:t>
            </a:r>
            <a:r>
              <a:rPr lang="ru-RU" sz="1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sz="1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</a:br>
            <a:endParaRPr lang="ru-RU" sz="1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8EB2EBB-C871-4AF6-B90D-1C02A70F30BF}"/>
              </a:ext>
            </a:extLst>
          </p:cNvPr>
          <p:cNvSpPr/>
          <p:nvPr/>
        </p:nvSpPr>
        <p:spPr>
          <a:xfrm>
            <a:off x="2423206" y="507565"/>
            <a:ext cx="59185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уравнения устно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2FC985-61A4-45B3-92A6-39F88CAA05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34" t="7659" r="3830" b="6383"/>
          <a:stretch/>
        </p:blipFill>
        <p:spPr>
          <a:xfrm>
            <a:off x="384010" y="211576"/>
            <a:ext cx="1520990" cy="14700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E9E0C7F-4ECA-4C8D-AC99-4D41F71C65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578" b="80990" l="34328" r="65828">
                        <a14:foregroundMark x1="44115" y1="16111" x2="44115" y2="16111"/>
                        <a14:foregroundMark x1="44115" y1="16111" x2="44115" y2="16111"/>
                      </a14:backgroundRemoval>
                    </a14:imgEffect>
                  </a14:imgLayer>
                </a14:imgProps>
              </a:ext>
            </a:extLst>
          </a:blip>
          <a:srcRect l="30390" t="7401" r="30234" b="10834"/>
          <a:stretch/>
        </p:blipFill>
        <p:spPr>
          <a:xfrm flipH="1">
            <a:off x="9591674" y="4146115"/>
            <a:ext cx="2183035" cy="25499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F1E3FB-20FF-43C8-A275-56AD554B38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1434047">
            <a:off x="11097545" y="4304332"/>
            <a:ext cx="493224" cy="6057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67A495-13F1-470A-B337-913E4CB5BC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552411">
            <a:off x="10361094" y="3623207"/>
            <a:ext cx="837322" cy="10283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95C8B5E-6DAD-4833-9C68-F9282BE12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19349749">
            <a:off x="9869242" y="4224672"/>
            <a:ext cx="493224" cy="60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98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9403" y="2519873"/>
            <a:ext cx="10865967" cy="1818254"/>
          </a:xfrm>
        </p:spPr>
        <p:txBody>
          <a:bodyPr>
            <a:noAutofit/>
          </a:bodyPr>
          <a:lstStyle/>
          <a:p>
            <a:pPr algn="ctr"/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0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6х – 14 =</a:t>
            </a:r>
            <a:r>
              <a:rPr lang="ru-RU" sz="11000" b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1000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4</a:t>
            </a:r>
            <a:r>
              <a:rPr lang="ru-RU" sz="1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sz="1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</a:br>
            <a:endParaRPr lang="ru-RU" sz="1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8EB2EBB-C871-4AF6-B90D-1C02A70F30BF}"/>
              </a:ext>
            </a:extLst>
          </p:cNvPr>
          <p:cNvSpPr/>
          <p:nvPr/>
        </p:nvSpPr>
        <p:spPr>
          <a:xfrm>
            <a:off x="2423206" y="507565"/>
            <a:ext cx="59185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уравнения устно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2FC985-61A4-45B3-92A6-39F88CAA05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34" t="7659" r="3830" b="6383"/>
          <a:stretch/>
        </p:blipFill>
        <p:spPr>
          <a:xfrm>
            <a:off x="384010" y="211576"/>
            <a:ext cx="1520990" cy="14700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E9E0C7F-4ECA-4C8D-AC99-4D41F71C65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578" b="80990" l="34328" r="65828">
                        <a14:foregroundMark x1="44115" y1="16111" x2="44115" y2="16111"/>
                        <a14:foregroundMark x1="44115" y1="16111" x2="44115" y2="16111"/>
                      </a14:backgroundRemoval>
                    </a14:imgEffect>
                  </a14:imgLayer>
                </a14:imgProps>
              </a:ext>
            </a:extLst>
          </a:blip>
          <a:srcRect l="30390" t="7401" r="30234" b="10834"/>
          <a:stretch/>
        </p:blipFill>
        <p:spPr>
          <a:xfrm flipH="1">
            <a:off x="9591674" y="4146115"/>
            <a:ext cx="2183035" cy="25499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F1E3FB-20FF-43C8-A275-56AD554B38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1434047">
            <a:off x="11097545" y="4304332"/>
            <a:ext cx="493224" cy="6057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67A495-13F1-470A-B337-913E4CB5BC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552411">
            <a:off x="10361094" y="3623207"/>
            <a:ext cx="837322" cy="10283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95C8B5E-6DAD-4833-9C68-F9282BE12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19349749">
            <a:off x="9869242" y="4224672"/>
            <a:ext cx="493224" cy="60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91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9403" y="2519873"/>
            <a:ext cx="10865967" cy="1818254"/>
          </a:xfrm>
        </p:spPr>
        <p:txBody>
          <a:bodyPr>
            <a:noAutofit/>
          </a:bodyPr>
          <a:lstStyle/>
          <a:p>
            <a:pPr algn="ctr"/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0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7х – 54 =</a:t>
            </a:r>
            <a:r>
              <a:rPr lang="ru-RU" sz="11000" b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1000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2</a:t>
            </a:r>
            <a:r>
              <a:rPr lang="ru-RU" sz="1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sz="1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</a:br>
            <a:endParaRPr lang="ru-RU" sz="1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8EB2EBB-C871-4AF6-B90D-1C02A70F30BF}"/>
              </a:ext>
            </a:extLst>
          </p:cNvPr>
          <p:cNvSpPr/>
          <p:nvPr/>
        </p:nvSpPr>
        <p:spPr>
          <a:xfrm>
            <a:off x="2423206" y="507565"/>
            <a:ext cx="59185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уравнения устно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2FC985-61A4-45B3-92A6-39F88CAA05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34" t="7659" r="3830" b="6383"/>
          <a:stretch/>
        </p:blipFill>
        <p:spPr>
          <a:xfrm>
            <a:off x="384010" y="211576"/>
            <a:ext cx="1520990" cy="14700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E9E0C7F-4ECA-4C8D-AC99-4D41F71C65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578" b="80990" l="34328" r="65828">
                        <a14:foregroundMark x1="44115" y1="16111" x2="44115" y2="16111"/>
                        <a14:foregroundMark x1="44115" y1="16111" x2="44115" y2="16111"/>
                      </a14:backgroundRemoval>
                    </a14:imgEffect>
                  </a14:imgLayer>
                </a14:imgProps>
              </a:ext>
            </a:extLst>
          </a:blip>
          <a:srcRect l="30390" t="7401" r="30234" b="10834"/>
          <a:stretch/>
        </p:blipFill>
        <p:spPr>
          <a:xfrm flipH="1">
            <a:off x="9591674" y="4146115"/>
            <a:ext cx="2183035" cy="25499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F1E3FB-20FF-43C8-A275-56AD554B38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1434047">
            <a:off x="11097545" y="4304332"/>
            <a:ext cx="493224" cy="6057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67A495-13F1-470A-B337-913E4CB5BC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552411">
            <a:off x="10361094" y="3623207"/>
            <a:ext cx="837322" cy="10283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95C8B5E-6DAD-4833-9C68-F9282BE12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19349749">
            <a:off x="9869242" y="4224672"/>
            <a:ext cx="493224" cy="60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04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9403" y="2519873"/>
            <a:ext cx="10865967" cy="1818254"/>
          </a:xfrm>
        </p:spPr>
        <p:txBody>
          <a:bodyPr>
            <a:noAutofit/>
          </a:bodyPr>
          <a:lstStyle/>
          <a:p>
            <a:pPr algn="ctr"/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0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4,9  – х =</a:t>
            </a:r>
            <a:r>
              <a:rPr lang="ru-RU" sz="11000" b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1000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0</a:t>
            </a:r>
            <a:r>
              <a:rPr lang="ru-RU" sz="1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sz="1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</a:br>
            <a:endParaRPr lang="ru-RU" sz="1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8EB2EBB-C871-4AF6-B90D-1C02A70F30BF}"/>
              </a:ext>
            </a:extLst>
          </p:cNvPr>
          <p:cNvSpPr/>
          <p:nvPr/>
        </p:nvSpPr>
        <p:spPr>
          <a:xfrm>
            <a:off x="2423206" y="507565"/>
            <a:ext cx="59185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уравнения устно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2FC985-61A4-45B3-92A6-39F88CAA05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34" t="7659" r="3830" b="6383"/>
          <a:stretch/>
        </p:blipFill>
        <p:spPr>
          <a:xfrm>
            <a:off x="384010" y="211576"/>
            <a:ext cx="1520990" cy="14700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E9E0C7F-4ECA-4C8D-AC99-4D41F71C65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578" b="80990" l="34328" r="65828">
                        <a14:foregroundMark x1="44115" y1="16111" x2="44115" y2="16111"/>
                        <a14:foregroundMark x1="44115" y1="16111" x2="44115" y2="16111"/>
                      </a14:backgroundRemoval>
                    </a14:imgEffect>
                  </a14:imgLayer>
                </a14:imgProps>
              </a:ext>
            </a:extLst>
          </a:blip>
          <a:srcRect l="30390" t="7401" r="30234" b="10834"/>
          <a:stretch/>
        </p:blipFill>
        <p:spPr>
          <a:xfrm flipH="1">
            <a:off x="9591674" y="4146115"/>
            <a:ext cx="2183035" cy="25499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F1E3FB-20FF-43C8-A275-56AD554B38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1434047">
            <a:off x="11097545" y="4304332"/>
            <a:ext cx="493224" cy="6057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67A495-13F1-470A-B337-913E4CB5BC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552411">
            <a:off x="10361094" y="3623207"/>
            <a:ext cx="837322" cy="10283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95C8B5E-6DAD-4833-9C68-F9282BE12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19349749">
            <a:off x="9869242" y="4224672"/>
            <a:ext cx="493224" cy="60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88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8EB2EBB-C871-4AF6-B90D-1C02A70F30BF}"/>
              </a:ext>
            </a:extLst>
          </p:cNvPr>
          <p:cNvSpPr/>
          <p:nvPr/>
        </p:nvSpPr>
        <p:spPr>
          <a:xfrm>
            <a:off x="2385380" y="507565"/>
            <a:ext cx="5994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соответствие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2FC985-61A4-45B3-92A6-39F88CAA05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34" t="7659" r="3830" b="6383"/>
          <a:stretch/>
        </p:blipFill>
        <p:spPr>
          <a:xfrm>
            <a:off x="384010" y="211576"/>
            <a:ext cx="1520990" cy="14700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E9E0C7F-4ECA-4C8D-AC99-4D41F71C65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578" b="80990" l="34328" r="65828">
                        <a14:foregroundMark x1="44115" y1="16111" x2="44115" y2="16111"/>
                        <a14:foregroundMark x1="44115" y1="16111" x2="44115" y2="16111"/>
                      </a14:backgroundRemoval>
                    </a14:imgEffect>
                  </a14:imgLayer>
                </a14:imgProps>
              </a:ext>
            </a:extLst>
          </a:blip>
          <a:srcRect l="30390" t="7401" r="30234" b="10834"/>
          <a:stretch/>
        </p:blipFill>
        <p:spPr>
          <a:xfrm flipH="1">
            <a:off x="9078637" y="2712624"/>
            <a:ext cx="2183035" cy="25499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F1E3FB-20FF-43C8-A275-56AD554B38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1434047">
            <a:off x="10487945" y="2813382"/>
            <a:ext cx="493224" cy="6057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67A495-13F1-470A-B337-913E4CB5BC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552411">
            <a:off x="9751494" y="2132257"/>
            <a:ext cx="837322" cy="10283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95C8B5E-6DAD-4833-9C68-F9282BE12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19349749">
            <a:off x="9259642" y="2733722"/>
            <a:ext cx="493224" cy="60796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65B6AA3-53FA-4C4B-BC0D-D189109A2069}"/>
              </a:ext>
            </a:extLst>
          </p:cNvPr>
          <p:cNvSpPr/>
          <p:nvPr/>
        </p:nvSpPr>
        <p:spPr>
          <a:xfrm>
            <a:off x="466261" y="1774055"/>
            <a:ext cx="981796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54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8,4 - 2,5 </a:t>
            </a:r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 0,9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54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  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+3) = 9,2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54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5(</a:t>
            </a:r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-10) = 2</a:t>
            </a:r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+10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44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2,4</a:t>
            </a:r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0,3 = 9,3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54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+ 2 + </a:t>
            </a:r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/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13355F50-6679-4113-87E1-266A2B954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695815"/>
              </p:ext>
            </p:extLst>
          </p:nvPr>
        </p:nvGraphicFramePr>
        <p:xfrm>
          <a:off x="6953250" y="5262584"/>
          <a:ext cx="5238751" cy="1552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1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27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89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7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4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4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4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1,6</a:t>
                      </a:r>
                      <a:endParaRPr lang="ru-RU" sz="4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4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0,8</a:t>
                      </a:r>
                      <a:endParaRPr lang="ru-RU" sz="4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4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4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4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4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4800" b="1" dirty="0"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800" b="1" dirty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4800" b="1" dirty="0"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800" b="1" dirty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4800" b="1" dirty="0"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800" b="1" dirty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4800" b="1" dirty="0"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800" b="1" dirty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4800" b="1" dirty="0"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800" b="1" dirty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27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везда: 5 точек 3">
            <a:extLst>
              <a:ext uri="{FF2B5EF4-FFF2-40B4-BE49-F238E27FC236}">
                <a16:creationId xmlns:a16="http://schemas.microsoft.com/office/drawing/2014/main" xmlns="" id="{4734EE64-D4E2-490A-9BED-7F22D7258E94}"/>
              </a:ext>
            </a:extLst>
          </p:cNvPr>
          <p:cNvSpPr/>
          <p:nvPr/>
        </p:nvSpPr>
        <p:spPr>
          <a:xfrm>
            <a:off x="1869281" y="0"/>
            <a:ext cx="8453437" cy="6648450"/>
          </a:xfrm>
          <a:prstGeom prst="star5">
            <a:avLst>
              <a:gd name="adj" fmla="val 20731"/>
              <a:gd name="hf" fmla="val 105146"/>
              <a:gd name="vf" fmla="val 110557"/>
            </a:avLst>
          </a:prstGeom>
          <a:solidFill>
            <a:srgbClr val="FFFF00"/>
          </a:solidFill>
          <a:ln w="50800">
            <a:noFill/>
          </a:ln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везда: 5 точек 4">
            <a:extLst>
              <a:ext uri="{FF2B5EF4-FFF2-40B4-BE49-F238E27FC236}">
                <a16:creationId xmlns:a16="http://schemas.microsoft.com/office/drawing/2014/main" xmlns="" id="{A2A03779-86F2-43BB-99C8-35BEEE2D0B5D}"/>
              </a:ext>
            </a:extLst>
          </p:cNvPr>
          <p:cNvSpPr/>
          <p:nvPr/>
        </p:nvSpPr>
        <p:spPr>
          <a:xfrm>
            <a:off x="1514475" y="104775"/>
            <a:ext cx="8453437" cy="6648450"/>
          </a:xfrm>
          <a:prstGeom prst="star5">
            <a:avLst>
              <a:gd name="adj" fmla="val 20731"/>
              <a:gd name="hf" fmla="val 105146"/>
              <a:gd name="vf" fmla="val 11055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50800">
            <a:solidFill>
              <a:srgbClr val="FF0066"/>
            </a:solidFill>
          </a:ln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xmlns="" id="{9A0550DE-811F-40BF-B54A-895D659A5C9D}"/>
              </a:ext>
            </a:extLst>
          </p:cNvPr>
          <p:cNvSpPr/>
          <p:nvPr/>
        </p:nvSpPr>
        <p:spPr>
          <a:xfrm>
            <a:off x="10144124" y="5550993"/>
            <a:ext cx="1066800" cy="752475"/>
          </a:xfrm>
          <a:prstGeom prst="star5">
            <a:avLst>
              <a:gd name="adj" fmla="val 20731"/>
              <a:gd name="hf" fmla="val 105146"/>
              <a:gd name="vf" fmla="val 110557"/>
            </a:avLst>
          </a:prstGeom>
          <a:solidFill>
            <a:srgbClr val="FFFF00"/>
          </a:solidFill>
          <a:ln w="50800">
            <a:noFill/>
          </a:ln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xmlns="" id="{038E198B-3E8E-4F82-9F92-AD8D22F17E4A}"/>
              </a:ext>
            </a:extLst>
          </p:cNvPr>
          <p:cNvSpPr/>
          <p:nvPr/>
        </p:nvSpPr>
        <p:spPr>
          <a:xfrm rot="2415513">
            <a:off x="7686673" y="742949"/>
            <a:ext cx="1390651" cy="1104901"/>
          </a:xfrm>
          <a:prstGeom prst="star5">
            <a:avLst>
              <a:gd name="adj" fmla="val 20731"/>
              <a:gd name="hf" fmla="val 105146"/>
              <a:gd name="vf" fmla="val 110557"/>
            </a:avLst>
          </a:prstGeom>
          <a:solidFill>
            <a:srgbClr val="FFFF00"/>
          </a:solidFill>
          <a:ln w="50800">
            <a:noFill/>
          </a:ln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везда: 5 точек 7">
            <a:extLst>
              <a:ext uri="{FF2B5EF4-FFF2-40B4-BE49-F238E27FC236}">
                <a16:creationId xmlns:a16="http://schemas.microsoft.com/office/drawing/2014/main" xmlns="" id="{F2E1AA2B-BC39-430F-843D-E0E1FB334B15}"/>
              </a:ext>
            </a:extLst>
          </p:cNvPr>
          <p:cNvSpPr/>
          <p:nvPr/>
        </p:nvSpPr>
        <p:spPr>
          <a:xfrm>
            <a:off x="2647949" y="4352923"/>
            <a:ext cx="1066800" cy="752475"/>
          </a:xfrm>
          <a:prstGeom prst="star5">
            <a:avLst>
              <a:gd name="adj" fmla="val 20731"/>
              <a:gd name="hf" fmla="val 105146"/>
              <a:gd name="vf" fmla="val 110557"/>
            </a:avLst>
          </a:prstGeom>
          <a:solidFill>
            <a:srgbClr val="FFFF00"/>
          </a:solidFill>
          <a:ln w="50800">
            <a:noFill/>
          </a:ln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xmlns="" id="{6A63D92F-D6D1-4AD5-B204-5AB14DEB4873}"/>
              </a:ext>
            </a:extLst>
          </p:cNvPr>
          <p:cNvSpPr/>
          <p:nvPr/>
        </p:nvSpPr>
        <p:spPr>
          <a:xfrm rot="2415513">
            <a:off x="397668" y="5287569"/>
            <a:ext cx="1390651" cy="1104901"/>
          </a:xfrm>
          <a:prstGeom prst="star5">
            <a:avLst>
              <a:gd name="adj" fmla="val 20731"/>
              <a:gd name="hf" fmla="val 105146"/>
              <a:gd name="vf" fmla="val 110557"/>
            </a:avLst>
          </a:prstGeom>
          <a:solidFill>
            <a:srgbClr val="FFFF00"/>
          </a:solidFill>
          <a:ln w="50800">
            <a:noFill/>
          </a:ln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Звезда: 5 точек 9">
            <a:extLst>
              <a:ext uri="{FF2B5EF4-FFF2-40B4-BE49-F238E27FC236}">
                <a16:creationId xmlns:a16="http://schemas.microsoft.com/office/drawing/2014/main" xmlns="" id="{A5A82EBB-2FAC-45B2-99DC-0D28AEE0710B}"/>
              </a:ext>
            </a:extLst>
          </p:cNvPr>
          <p:cNvSpPr/>
          <p:nvPr/>
        </p:nvSpPr>
        <p:spPr>
          <a:xfrm>
            <a:off x="3916246" y="160439"/>
            <a:ext cx="781397" cy="506312"/>
          </a:xfrm>
          <a:prstGeom prst="star5">
            <a:avLst>
              <a:gd name="adj" fmla="val 20731"/>
              <a:gd name="hf" fmla="val 105146"/>
              <a:gd name="vf" fmla="val 110557"/>
            </a:avLst>
          </a:prstGeom>
          <a:solidFill>
            <a:srgbClr val="FFFF00"/>
          </a:solidFill>
          <a:ln w="50800">
            <a:noFill/>
          </a:ln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везда: 5 точек 10">
            <a:extLst>
              <a:ext uri="{FF2B5EF4-FFF2-40B4-BE49-F238E27FC236}">
                <a16:creationId xmlns:a16="http://schemas.microsoft.com/office/drawing/2014/main" xmlns="" id="{ECDF6864-686E-4C15-9511-A63B34463F42}"/>
              </a:ext>
            </a:extLst>
          </p:cNvPr>
          <p:cNvSpPr/>
          <p:nvPr/>
        </p:nvSpPr>
        <p:spPr>
          <a:xfrm rot="2415513">
            <a:off x="1002637" y="530953"/>
            <a:ext cx="1397530" cy="1099079"/>
          </a:xfrm>
          <a:prstGeom prst="star5">
            <a:avLst>
              <a:gd name="adj" fmla="val 20731"/>
              <a:gd name="hf" fmla="val 105146"/>
              <a:gd name="vf" fmla="val 110557"/>
            </a:avLst>
          </a:prstGeom>
          <a:solidFill>
            <a:srgbClr val="FFFF00"/>
          </a:solidFill>
          <a:ln w="50800">
            <a:noFill/>
          </a:ln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везда: 5 точек 11">
            <a:extLst>
              <a:ext uri="{FF2B5EF4-FFF2-40B4-BE49-F238E27FC236}">
                <a16:creationId xmlns:a16="http://schemas.microsoft.com/office/drawing/2014/main" xmlns="" id="{FA37BC5F-C055-457D-BB0F-3B528427406C}"/>
              </a:ext>
            </a:extLst>
          </p:cNvPr>
          <p:cNvSpPr/>
          <p:nvPr/>
        </p:nvSpPr>
        <p:spPr>
          <a:xfrm>
            <a:off x="11210925" y="2400300"/>
            <a:ext cx="910326" cy="752475"/>
          </a:xfrm>
          <a:prstGeom prst="star5">
            <a:avLst>
              <a:gd name="adj" fmla="val 20731"/>
              <a:gd name="hf" fmla="val 105146"/>
              <a:gd name="vf" fmla="val 110557"/>
            </a:avLst>
          </a:prstGeom>
          <a:solidFill>
            <a:srgbClr val="FFFF00"/>
          </a:solidFill>
          <a:ln w="50800">
            <a:noFill/>
          </a:ln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Звезда: 5 точек 12">
            <a:extLst>
              <a:ext uri="{FF2B5EF4-FFF2-40B4-BE49-F238E27FC236}">
                <a16:creationId xmlns:a16="http://schemas.microsoft.com/office/drawing/2014/main" xmlns="" id="{D6C0F6C6-CEB4-40A6-9FEA-766638A416DF}"/>
              </a:ext>
            </a:extLst>
          </p:cNvPr>
          <p:cNvSpPr/>
          <p:nvPr/>
        </p:nvSpPr>
        <p:spPr>
          <a:xfrm rot="20428485">
            <a:off x="308278" y="3153003"/>
            <a:ext cx="1039625" cy="794804"/>
          </a:xfrm>
          <a:prstGeom prst="star5">
            <a:avLst>
              <a:gd name="adj" fmla="val 20731"/>
              <a:gd name="hf" fmla="val 105146"/>
              <a:gd name="vf" fmla="val 110557"/>
            </a:avLst>
          </a:prstGeom>
          <a:solidFill>
            <a:srgbClr val="FFFF00"/>
          </a:solidFill>
          <a:ln w="50800">
            <a:noFill/>
          </a:ln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Звезда: 5 точек 13">
            <a:extLst>
              <a:ext uri="{FF2B5EF4-FFF2-40B4-BE49-F238E27FC236}">
                <a16:creationId xmlns:a16="http://schemas.microsoft.com/office/drawing/2014/main" xmlns="" id="{E1F0F575-5AB4-43FC-A2A8-103826B0774A}"/>
              </a:ext>
            </a:extLst>
          </p:cNvPr>
          <p:cNvSpPr/>
          <p:nvPr/>
        </p:nvSpPr>
        <p:spPr>
          <a:xfrm rot="2415513">
            <a:off x="9137481" y="3691981"/>
            <a:ext cx="1390651" cy="1104901"/>
          </a:xfrm>
          <a:prstGeom prst="star5">
            <a:avLst>
              <a:gd name="adj" fmla="val 20731"/>
              <a:gd name="hf" fmla="val 105146"/>
              <a:gd name="vf" fmla="val 110557"/>
            </a:avLst>
          </a:prstGeom>
          <a:solidFill>
            <a:srgbClr val="FFFF00"/>
          </a:solidFill>
          <a:ln w="50800">
            <a:noFill/>
          </a:ln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509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8EB2EBB-C871-4AF6-B90D-1C02A70F30BF}"/>
              </a:ext>
            </a:extLst>
          </p:cNvPr>
          <p:cNvSpPr/>
          <p:nvPr/>
        </p:nvSpPr>
        <p:spPr>
          <a:xfrm>
            <a:off x="2385380" y="507565"/>
            <a:ext cx="5994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соответствие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2FC985-61A4-45B3-92A6-39F88CAA05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34" t="7659" r="3830" b="6383"/>
          <a:stretch/>
        </p:blipFill>
        <p:spPr>
          <a:xfrm>
            <a:off x="384010" y="211576"/>
            <a:ext cx="1520990" cy="14700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E9E0C7F-4ECA-4C8D-AC99-4D41F71C65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578" b="80990" l="34328" r="65828">
                        <a14:foregroundMark x1="44115" y1="16111" x2="44115" y2="16111"/>
                        <a14:foregroundMark x1="44115" y1="16111" x2="44115" y2="16111"/>
                      </a14:backgroundRemoval>
                    </a14:imgEffect>
                  </a14:imgLayer>
                </a14:imgProps>
              </a:ext>
            </a:extLst>
          </a:blip>
          <a:srcRect l="30390" t="7401" r="30234" b="10834"/>
          <a:stretch/>
        </p:blipFill>
        <p:spPr>
          <a:xfrm flipH="1">
            <a:off x="9078637" y="2712624"/>
            <a:ext cx="2183035" cy="25499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F1E3FB-20FF-43C8-A275-56AD554B38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1434047">
            <a:off x="10487945" y="2813382"/>
            <a:ext cx="493224" cy="6057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67A495-13F1-470A-B337-913E4CB5BC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552411">
            <a:off x="9751494" y="2132257"/>
            <a:ext cx="837322" cy="10283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95C8B5E-6DAD-4833-9C68-F9282BE12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19349749">
            <a:off x="9259642" y="2733722"/>
            <a:ext cx="493224" cy="60796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65B6AA3-53FA-4C4B-BC0D-D189109A2069}"/>
              </a:ext>
            </a:extLst>
          </p:cNvPr>
          <p:cNvSpPr/>
          <p:nvPr/>
        </p:nvSpPr>
        <p:spPr>
          <a:xfrm>
            <a:off x="466261" y="1774055"/>
            <a:ext cx="981796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54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8,4 - 2,5 </a:t>
            </a:r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 0,9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54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  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+3) = 9,2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54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5(</a:t>
            </a:r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-10) = 2</a:t>
            </a:r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+10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44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2,4</a:t>
            </a:r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0,3 = 9,3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54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+ 2 + </a:t>
            </a:r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/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13355F50-6679-4113-87E1-266A2B954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86400"/>
              </p:ext>
            </p:extLst>
          </p:nvPr>
        </p:nvGraphicFramePr>
        <p:xfrm>
          <a:off x="6953250" y="5262584"/>
          <a:ext cx="5238751" cy="1552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1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27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89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7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4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4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4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1,6</a:t>
                      </a:r>
                      <a:endParaRPr lang="ru-RU" sz="4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4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0,8</a:t>
                      </a:r>
                      <a:endParaRPr lang="ru-RU" sz="4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4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4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4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4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4800" b="1" dirty="0"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 </a:t>
                      </a:r>
                      <a:endParaRPr lang="ru-RU" sz="4800" b="1" dirty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4800" b="1" dirty="0"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 </a:t>
                      </a:r>
                      <a:endParaRPr lang="ru-RU" sz="4800" b="1" dirty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4800" b="1" dirty="0"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К</a:t>
                      </a:r>
                      <a:endParaRPr lang="ru-RU" sz="4800" b="1" dirty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4800" b="1" dirty="0"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О</a:t>
                      </a:r>
                      <a:endParaRPr lang="ru-RU" sz="4800" b="1" dirty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4800" b="1" dirty="0"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В</a:t>
                      </a:r>
                      <a:endParaRPr lang="ru-RU" sz="4800" b="1" dirty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874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614487" y="-2711450"/>
            <a:ext cx="6500813" cy="50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7" t="3333" r="45623" b="5012"/>
          <a:stretch/>
        </p:blipFill>
        <p:spPr bwMode="auto">
          <a:xfrm>
            <a:off x="218426" y="341609"/>
            <a:ext cx="5273127" cy="571481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4265"/>
            <a:ext cx="12192000" cy="210324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77F9050-FEBB-4604-AC49-7699ECFCCEBC}"/>
              </a:ext>
            </a:extLst>
          </p:cNvPr>
          <p:cNvSpPr/>
          <p:nvPr/>
        </p:nvSpPr>
        <p:spPr>
          <a:xfrm>
            <a:off x="5644442" y="100320"/>
            <a:ext cx="609139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ЖУКОВ</a:t>
            </a:r>
            <a:r>
              <a:rPr lang="ru-RU" sz="44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4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ГЕОРГИЙ </a:t>
            </a:r>
          </a:p>
          <a:p>
            <a:pPr algn="ctr"/>
            <a:r>
              <a:rPr lang="ru-RU" sz="44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КОНСТАНТИНОВИЧ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97DB53A-12BA-4875-ACBF-6E1511DE755A}"/>
              </a:ext>
            </a:extLst>
          </p:cNvPr>
          <p:cNvSpPr/>
          <p:nvPr/>
        </p:nvSpPr>
        <p:spPr>
          <a:xfrm>
            <a:off x="6601633" y="3790890"/>
            <a:ext cx="431836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Маршал, </a:t>
            </a:r>
          </a:p>
          <a:p>
            <a:pPr algn="ctr"/>
            <a:r>
              <a:rPr lang="ru-RU" sz="40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 обороны</a:t>
            </a:r>
          </a:p>
          <a:p>
            <a:pPr algn="ctr"/>
            <a:r>
              <a:rPr lang="ru-RU" sz="40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СССР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5D0404D-8E8B-4570-AC22-B0E39084CD13}"/>
              </a:ext>
            </a:extLst>
          </p:cNvPr>
          <p:cNvSpPr/>
          <p:nvPr/>
        </p:nvSpPr>
        <p:spPr>
          <a:xfrm>
            <a:off x="6965676" y="2429573"/>
            <a:ext cx="34489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(1896-1974)</a:t>
            </a:r>
          </a:p>
        </p:txBody>
      </p:sp>
    </p:spTree>
    <p:extLst>
      <p:ext uri="{BB962C8B-B14F-4D97-AF65-F5344CB8AC3E}">
        <p14:creationId xmlns:p14="http://schemas.microsoft.com/office/powerpoint/2010/main" val="2296160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0635" y="969074"/>
            <a:ext cx="10515600" cy="4603173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3600" b="1" u="sng" dirty="0"/>
              <a:t/>
            </a:r>
            <a:br>
              <a:rPr lang="ru-RU" sz="3600" b="1" u="sng" dirty="0"/>
            </a:br>
            <a:r>
              <a:rPr lang="ru-RU" sz="3600" b="1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На военной базе хранится 3000 патронов. Командир решил, что оставит 800 патронов для проведения учений. Сколько патронов он может распределить между 5 стрелками, чтобы каждому из них досталось поровну?</a:t>
            </a:r>
            <a:r>
              <a:rPr lang="ru-RU" sz="3600" b="1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600" b="1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ru-RU" sz="3600" b="1" i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1A3290D-2633-4D87-8CA7-B14C51C35C22}"/>
              </a:ext>
            </a:extLst>
          </p:cNvPr>
          <p:cNvSpPr/>
          <p:nvPr/>
        </p:nvSpPr>
        <p:spPr>
          <a:xfrm>
            <a:off x="805588" y="149620"/>
            <a:ext cx="8123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задачу с помощью уравнения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91FE63E-3343-476E-B5C6-9996C94783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58" b="69589" l="8100" r="92900">
                        <a14:foregroundMark x1="24100" y1="36986" x2="24100" y2="36986"/>
                        <a14:foregroundMark x1="19900" y1="40822" x2="19900" y2="40822"/>
                        <a14:foregroundMark x1="15500" y1="43562" x2="15500" y2="43562"/>
                        <a14:foregroundMark x1="18300" y1="46301" x2="18300" y2="46301"/>
                        <a14:foregroundMark x1="24700" y1="48767" x2="24700" y2="48767"/>
                        <a14:foregroundMark x1="26500" y1="45753" x2="26500" y2="45753"/>
                        <a14:foregroundMark x1="23900" y1="46164" x2="23900" y2="46164"/>
                        <a14:foregroundMark x1="37900" y1="58219" x2="37900" y2="58219"/>
                        <a14:foregroundMark x1="45800" y1="58082" x2="45800" y2="58082"/>
                        <a14:foregroundMark x1="47000" y1="56027" x2="47000" y2="56027"/>
                        <a14:foregroundMark x1="46700" y1="54521" x2="46700" y2="54521"/>
                        <a14:foregroundMark x1="50000" y1="59452" x2="50000" y2="59452"/>
                        <a14:foregroundMark x1="48600" y1="58630" x2="48600" y2="58630"/>
                        <a14:foregroundMark x1="68500" y1="60959" x2="68500" y2="60959"/>
                        <a14:foregroundMark x1="77200" y1="58082" x2="77200" y2="58082"/>
                        <a14:foregroundMark x1="84500" y1="54521" x2="84500" y2="54521"/>
                        <a14:foregroundMark x1="88900" y1="50548" x2="88900" y2="50548"/>
                        <a14:foregroundMark x1="63100" y1="69315" x2="63100" y2="69315"/>
                        <a14:foregroundMark x1="46800" y1="70000" x2="46800" y2="70000"/>
                        <a14:foregroundMark x1="8200" y1="43699" x2="8200" y2="43699"/>
                        <a14:foregroundMark x1="92900" y1="54521" x2="92900" y2="54521"/>
                        <a14:foregroundMark x1="41400" y1="4658" x2="41400" y2="46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20" b="35139"/>
          <a:stretch/>
        </p:blipFill>
        <p:spPr>
          <a:xfrm>
            <a:off x="6962775" y="4286494"/>
            <a:ext cx="5131260" cy="257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57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4" y="794623"/>
            <a:ext cx="11572875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tabLst>
                <a:tab pos="571500" algn="l"/>
              </a:tabLst>
            </a:pPr>
            <a:r>
              <a:rPr lang="ru-RU" sz="3000" b="1" dirty="0">
                <a:solidFill>
                  <a:srgbClr val="99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</a:t>
            </a:r>
            <a:r>
              <a:rPr lang="ru-RU" sz="3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3000" b="1" dirty="0">
                <a:solidFill>
                  <a:srgbClr val="99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патронов достанется одному стрелку.</a:t>
            </a:r>
          </a:p>
          <a:p>
            <a:pPr>
              <a:spcAft>
                <a:spcPts val="800"/>
              </a:spcAft>
              <a:tabLst>
                <a:tab pos="571500" algn="l"/>
              </a:tabLst>
            </a:pPr>
            <a:endParaRPr lang="ru-RU" sz="30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45AF121-C5CF-416C-A8D7-23FBF6D4E84F}"/>
              </a:ext>
            </a:extLst>
          </p:cNvPr>
          <p:cNvSpPr/>
          <p:nvPr/>
        </p:nvSpPr>
        <p:spPr>
          <a:xfrm>
            <a:off x="180975" y="117693"/>
            <a:ext cx="2323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6902BF1-0A9A-4416-BAF8-C4538C0374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58" b="69589" l="8100" r="92900">
                        <a14:foregroundMark x1="24100" y1="36986" x2="24100" y2="36986"/>
                        <a14:foregroundMark x1="19900" y1="40822" x2="19900" y2="40822"/>
                        <a14:foregroundMark x1="15500" y1="43562" x2="15500" y2="43562"/>
                        <a14:foregroundMark x1="18300" y1="46301" x2="18300" y2="46301"/>
                        <a14:foregroundMark x1="24700" y1="48767" x2="24700" y2="48767"/>
                        <a14:foregroundMark x1="26500" y1="45753" x2="26500" y2="45753"/>
                        <a14:foregroundMark x1="23900" y1="46164" x2="23900" y2="46164"/>
                        <a14:foregroundMark x1="37900" y1="58219" x2="37900" y2="58219"/>
                        <a14:foregroundMark x1="45800" y1="58082" x2="45800" y2="58082"/>
                        <a14:foregroundMark x1="47000" y1="56027" x2="47000" y2="56027"/>
                        <a14:foregroundMark x1="46700" y1="54521" x2="46700" y2="54521"/>
                        <a14:foregroundMark x1="50000" y1="59452" x2="50000" y2="59452"/>
                        <a14:foregroundMark x1="48600" y1="58630" x2="48600" y2="58630"/>
                        <a14:foregroundMark x1="68500" y1="60959" x2="68500" y2="60959"/>
                        <a14:foregroundMark x1="77200" y1="58082" x2="77200" y2="58082"/>
                        <a14:foregroundMark x1="84500" y1="54521" x2="84500" y2="54521"/>
                        <a14:foregroundMark x1="88900" y1="50548" x2="88900" y2="50548"/>
                        <a14:foregroundMark x1="63100" y1="69315" x2="63100" y2="69315"/>
                        <a14:foregroundMark x1="46800" y1="70000" x2="46800" y2="70000"/>
                        <a14:foregroundMark x1="8200" y1="43699" x2="8200" y2="43699"/>
                        <a14:foregroundMark x1="92900" y1="54521" x2="92900" y2="54521"/>
                        <a14:foregroundMark x1="41400" y1="4658" x2="41400" y2="46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20" b="35139"/>
          <a:stretch/>
        </p:blipFill>
        <p:spPr>
          <a:xfrm>
            <a:off x="7060740" y="4286494"/>
            <a:ext cx="5131260" cy="257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41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4" y="794623"/>
            <a:ext cx="11572875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tabLst>
                <a:tab pos="571500" algn="l"/>
              </a:tabLst>
            </a:pPr>
            <a:r>
              <a:rPr lang="ru-RU" sz="3000" b="1" dirty="0">
                <a:solidFill>
                  <a:srgbClr val="99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</a:t>
            </a:r>
            <a:r>
              <a:rPr lang="ru-RU" sz="3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3000" b="1" dirty="0">
                <a:solidFill>
                  <a:srgbClr val="99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патронов достанется одному стрелку.</a:t>
            </a:r>
          </a:p>
          <a:p>
            <a:pPr>
              <a:spcAft>
                <a:spcPts val="800"/>
              </a:spcAft>
              <a:tabLst>
                <a:tab pos="571500" algn="l"/>
              </a:tabLst>
            </a:pPr>
            <a:r>
              <a:rPr lang="ru-RU" sz="3000" b="1" dirty="0">
                <a:solidFill>
                  <a:srgbClr val="99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Тогда </a:t>
            </a:r>
            <a:r>
              <a:rPr lang="ru-RU" sz="3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3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3000" b="1" i="1" dirty="0">
                <a:solidFill>
                  <a:srgbClr val="99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99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–количество патронов, доставшихся пятерым стрелкам.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45AF121-C5CF-416C-A8D7-23FBF6D4E84F}"/>
              </a:ext>
            </a:extLst>
          </p:cNvPr>
          <p:cNvSpPr/>
          <p:nvPr/>
        </p:nvSpPr>
        <p:spPr>
          <a:xfrm>
            <a:off x="180975" y="117693"/>
            <a:ext cx="2323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6902BF1-0A9A-4416-BAF8-C4538C0374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58" b="69589" l="8100" r="92900">
                        <a14:foregroundMark x1="24100" y1="36986" x2="24100" y2="36986"/>
                        <a14:foregroundMark x1="19900" y1="40822" x2="19900" y2="40822"/>
                        <a14:foregroundMark x1="15500" y1="43562" x2="15500" y2="43562"/>
                        <a14:foregroundMark x1="18300" y1="46301" x2="18300" y2="46301"/>
                        <a14:foregroundMark x1="24700" y1="48767" x2="24700" y2="48767"/>
                        <a14:foregroundMark x1="26500" y1="45753" x2="26500" y2="45753"/>
                        <a14:foregroundMark x1="23900" y1="46164" x2="23900" y2="46164"/>
                        <a14:foregroundMark x1="37900" y1="58219" x2="37900" y2="58219"/>
                        <a14:foregroundMark x1="45800" y1="58082" x2="45800" y2="58082"/>
                        <a14:foregroundMark x1="47000" y1="56027" x2="47000" y2="56027"/>
                        <a14:foregroundMark x1="46700" y1="54521" x2="46700" y2="54521"/>
                        <a14:foregroundMark x1="50000" y1="59452" x2="50000" y2="59452"/>
                        <a14:foregroundMark x1="48600" y1="58630" x2="48600" y2="58630"/>
                        <a14:foregroundMark x1="68500" y1="60959" x2="68500" y2="60959"/>
                        <a14:foregroundMark x1="77200" y1="58082" x2="77200" y2="58082"/>
                        <a14:foregroundMark x1="84500" y1="54521" x2="84500" y2="54521"/>
                        <a14:foregroundMark x1="88900" y1="50548" x2="88900" y2="50548"/>
                        <a14:foregroundMark x1="63100" y1="69315" x2="63100" y2="69315"/>
                        <a14:foregroundMark x1="46800" y1="70000" x2="46800" y2="70000"/>
                        <a14:foregroundMark x1="8200" y1="43699" x2="8200" y2="43699"/>
                        <a14:foregroundMark x1="92900" y1="54521" x2="92900" y2="54521"/>
                        <a14:foregroundMark x1="41400" y1="4658" x2="41400" y2="46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20" b="35139"/>
          <a:stretch/>
        </p:blipFill>
        <p:spPr>
          <a:xfrm>
            <a:off x="7060740" y="4286494"/>
            <a:ext cx="5131260" cy="257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51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4" y="794623"/>
            <a:ext cx="1157287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tabLst>
                <a:tab pos="571500" algn="l"/>
              </a:tabLst>
            </a:pPr>
            <a:r>
              <a:rPr lang="ru-RU" sz="3000" b="1" dirty="0">
                <a:solidFill>
                  <a:srgbClr val="99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</a:t>
            </a:r>
            <a:r>
              <a:rPr lang="ru-RU" sz="3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3000" b="1" dirty="0">
                <a:solidFill>
                  <a:srgbClr val="99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патронов достанется одному стрелку.</a:t>
            </a:r>
          </a:p>
          <a:p>
            <a:pPr>
              <a:spcAft>
                <a:spcPts val="800"/>
              </a:spcAft>
              <a:tabLst>
                <a:tab pos="571500" algn="l"/>
              </a:tabLst>
            </a:pPr>
            <a:r>
              <a:rPr lang="ru-RU" sz="3000" b="1" dirty="0">
                <a:solidFill>
                  <a:srgbClr val="99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Тогда </a:t>
            </a:r>
            <a:r>
              <a:rPr lang="ru-RU" sz="3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3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3000" b="1" i="1" dirty="0">
                <a:solidFill>
                  <a:srgbClr val="99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99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–количество патронов, доставшихся пятерым стрелкам. </a:t>
            </a:r>
          </a:p>
          <a:p>
            <a:pPr>
              <a:spcAft>
                <a:spcPts val="800"/>
              </a:spcAft>
              <a:tabLst>
                <a:tab pos="571500" algn="l"/>
              </a:tabLst>
            </a:pPr>
            <a:r>
              <a:rPr lang="ru-RU" sz="3000" b="1" dirty="0">
                <a:solidFill>
                  <a:srgbClr val="99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условию задачи составим уравнение:</a:t>
            </a:r>
          </a:p>
          <a:p>
            <a:pPr>
              <a:spcAft>
                <a:spcPts val="800"/>
              </a:spcAft>
              <a:tabLst>
                <a:tab pos="571500" algn="l"/>
              </a:tabLst>
            </a:pPr>
            <a:r>
              <a:rPr lang="ru-RU" sz="3000" b="1" dirty="0">
                <a:solidFill>
                  <a:srgbClr val="990000"/>
                </a:solidFill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3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3000" b="1" dirty="0">
                <a:solidFill>
                  <a:srgbClr val="990000"/>
                </a:solidFill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+ 800 = 3000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45AF121-C5CF-416C-A8D7-23FBF6D4E84F}"/>
              </a:ext>
            </a:extLst>
          </p:cNvPr>
          <p:cNvSpPr/>
          <p:nvPr/>
        </p:nvSpPr>
        <p:spPr>
          <a:xfrm>
            <a:off x="180975" y="117693"/>
            <a:ext cx="2323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6902BF1-0A9A-4416-BAF8-C4538C0374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58" b="69589" l="8100" r="92900">
                        <a14:foregroundMark x1="24100" y1="36986" x2="24100" y2="36986"/>
                        <a14:foregroundMark x1="19900" y1="40822" x2="19900" y2="40822"/>
                        <a14:foregroundMark x1="15500" y1="43562" x2="15500" y2="43562"/>
                        <a14:foregroundMark x1="18300" y1="46301" x2="18300" y2="46301"/>
                        <a14:foregroundMark x1="24700" y1="48767" x2="24700" y2="48767"/>
                        <a14:foregroundMark x1="26500" y1="45753" x2="26500" y2="45753"/>
                        <a14:foregroundMark x1="23900" y1="46164" x2="23900" y2="46164"/>
                        <a14:foregroundMark x1="37900" y1="58219" x2="37900" y2="58219"/>
                        <a14:foregroundMark x1="45800" y1="58082" x2="45800" y2="58082"/>
                        <a14:foregroundMark x1="47000" y1="56027" x2="47000" y2="56027"/>
                        <a14:foregroundMark x1="46700" y1="54521" x2="46700" y2="54521"/>
                        <a14:foregroundMark x1="50000" y1="59452" x2="50000" y2="59452"/>
                        <a14:foregroundMark x1="48600" y1="58630" x2="48600" y2="58630"/>
                        <a14:foregroundMark x1="68500" y1="60959" x2="68500" y2="60959"/>
                        <a14:foregroundMark x1="77200" y1="58082" x2="77200" y2="58082"/>
                        <a14:foregroundMark x1="84500" y1="54521" x2="84500" y2="54521"/>
                        <a14:foregroundMark x1="88900" y1="50548" x2="88900" y2="50548"/>
                        <a14:foregroundMark x1="63100" y1="69315" x2="63100" y2="69315"/>
                        <a14:foregroundMark x1="46800" y1="70000" x2="46800" y2="70000"/>
                        <a14:foregroundMark x1="8200" y1="43699" x2="8200" y2="43699"/>
                        <a14:foregroundMark x1="92900" y1="54521" x2="92900" y2="54521"/>
                        <a14:foregroundMark x1="41400" y1="4658" x2="41400" y2="46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20" b="35139"/>
          <a:stretch/>
        </p:blipFill>
        <p:spPr>
          <a:xfrm>
            <a:off x="7060740" y="4286494"/>
            <a:ext cx="5131260" cy="257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17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4" y="794623"/>
            <a:ext cx="11572875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tabLst>
                <a:tab pos="571500" algn="l"/>
              </a:tabLst>
            </a:pPr>
            <a:r>
              <a:rPr lang="ru-RU" sz="3000" b="1" dirty="0">
                <a:solidFill>
                  <a:srgbClr val="99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</a:t>
            </a:r>
            <a:r>
              <a:rPr lang="ru-RU" sz="3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3000" b="1" dirty="0">
                <a:solidFill>
                  <a:srgbClr val="99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патронов достанется одному стрелку.</a:t>
            </a:r>
          </a:p>
          <a:p>
            <a:pPr>
              <a:spcAft>
                <a:spcPts val="800"/>
              </a:spcAft>
              <a:tabLst>
                <a:tab pos="571500" algn="l"/>
              </a:tabLst>
            </a:pPr>
            <a:r>
              <a:rPr lang="ru-RU" sz="3000" b="1" dirty="0">
                <a:solidFill>
                  <a:srgbClr val="99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Тогда </a:t>
            </a:r>
            <a:r>
              <a:rPr lang="ru-RU" sz="3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3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3000" b="1" i="1" dirty="0">
                <a:solidFill>
                  <a:srgbClr val="99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99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–количество патронов, доставшихся пятерым стрелкам. </a:t>
            </a:r>
          </a:p>
          <a:p>
            <a:pPr>
              <a:spcAft>
                <a:spcPts val="800"/>
              </a:spcAft>
              <a:tabLst>
                <a:tab pos="571500" algn="l"/>
              </a:tabLst>
            </a:pPr>
            <a:r>
              <a:rPr lang="ru-RU" sz="3000" b="1" dirty="0">
                <a:solidFill>
                  <a:srgbClr val="99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условию задачи составим уравнение:</a:t>
            </a:r>
          </a:p>
          <a:p>
            <a:pPr>
              <a:spcAft>
                <a:spcPts val="800"/>
              </a:spcAft>
              <a:tabLst>
                <a:tab pos="571500" algn="l"/>
              </a:tabLst>
            </a:pPr>
            <a:r>
              <a:rPr lang="ru-RU" sz="3000" b="1" dirty="0">
                <a:solidFill>
                  <a:srgbClr val="990000"/>
                </a:solidFill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3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3000" b="1" dirty="0">
                <a:solidFill>
                  <a:srgbClr val="990000"/>
                </a:solidFill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+ 800 = 3000</a:t>
            </a:r>
          </a:p>
          <a:p>
            <a:pPr>
              <a:spcAft>
                <a:spcPts val="800"/>
              </a:spcAft>
              <a:tabLst>
                <a:tab pos="571500" algn="l"/>
              </a:tabLst>
            </a:pPr>
            <a:r>
              <a:rPr lang="ru-RU" sz="3000" b="1" dirty="0">
                <a:solidFill>
                  <a:srgbClr val="99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Решим получившееся уравнение:</a:t>
            </a:r>
          </a:p>
          <a:p>
            <a:pPr>
              <a:spcAft>
                <a:spcPts val="800"/>
              </a:spcAft>
              <a:tabLst>
                <a:tab pos="571500" algn="l"/>
              </a:tabLst>
            </a:pPr>
            <a:r>
              <a:rPr lang="ru-RU" sz="3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3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3000" b="1" i="1" dirty="0">
                <a:solidFill>
                  <a:srgbClr val="99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99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3000 - 800</a:t>
            </a:r>
          </a:p>
          <a:p>
            <a:pPr>
              <a:spcAft>
                <a:spcPts val="800"/>
              </a:spcAft>
              <a:tabLst>
                <a:tab pos="571500" algn="l"/>
              </a:tabLst>
            </a:pPr>
            <a:r>
              <a:rPr lang="ru-RU" sz="3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3000" b="1" dirty="0">
                <a:solidFill>
                  <a:srgbClr val="99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=2200 : 5</a:t>
            </a:r>
          </a:p>
          <a:p>
            <a:pPr>
              <a:spcAft>
                <a:spcPts val="800"/>
              </a:spcAft>
              <a:tabLst>
                <a:tab pos="571500" algn="l"/>
              </a:tabLst>
            </a:pPr>
            <a:r>
              <a:rPr lang="ru-RU" sz="3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3000" b="1" dirty="0">
                <a:solidFill>
                  <a:srgbClr val="99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=440 (п.)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45AF121-C5CF-416C-A8D7-23FBF6D4E84F}"/>
              </a:ext>
            </a:extLst>
          </p:cNvPr>
          <p:cNvSpPr/>
          <p:nvPr/>
        </p:nvSpPr>
        <p:spPr>
          <a:xfrm>
            <a:off x="180975" y="117693"/>
            <a:ext cx="2323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6902BF1-0A9A-4416-BAF8-C4538C0374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58" b="69589" l="8100" r="92900">
                        <a14:foregroundMark x1="24100" y1="36986" x2="24100" y2="36986"/>
                        <a14:foregroundMark x1="19900" y1="40822" x2="19900" y2="40822"/>
                        <a14:foregroundMark x1="15500" y1="43562" x2="15500" y2="43562"/>
                        <a14:foregroundMark x1="18300" y1="46301" x2="18300" y2="46301"/>
                        <a14:foregroundMark x1="24700" y1="48767" x2="24700" y2="48767"/>
                        <a14:foregroundMark x1="26500" y1="45753" x2="26500" y2="45753"/>
                        <a14:foregroundMark x1="23900" y1="46164" x2="23900" y2="46164"/>
                        <a14:foregroundMark x1="37900" y1="58219" x2="37900" y2="58219"/>
                        <a14:foregroundMark x1="45800" y1="58082" x2="45800" y2="58082"/>
                        <a14:foregroundMark x1="47000" y1="56027" x2="47000" y2="56027"/>
                        <a14:foregroundMark x1="46700" y1="54521" x2="46700" y2="54521"/>
                        <a14:foregroundMark x1="50000" y1="59452" x2="50000" y2="59452"/>
                        <a14:foregroundMark x1="48600" y1="58630" x2="48600" y2="58630"/>
                        <a14:foregroundMark x1="68500" y1="60959" x2="68500" y2="60959"/>
                        <a14:foregroundMark x1="77200" y1="58082" x2="77200" y2="58082"/>
                        <a14:foregroundMark x1="84500" y1="54521" x2="84500" y2="54521"/>
                        <a14:foregroundMark x1="88900" y1="50548" x2="88900" y2="50548"/>
                        <a14:foregroundMark x1="63100" y1="69315" x2="63100" y2="69315"/>
                        <a14:foregroundMark x1="46800" y1="70000" x2="46800" y2="70000"/>
                        <a14:foregroundMark x1="8200" y1="43699" x2="8200" y2="43699"/>
                        <a14:foregroundMark x1="92900" y1="54521" x2="92900" y2="54521"/>
                        <a14:foregroundMark x1="41400" y1="4658" x2="41400" y2="46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20" b="35139"/>
          <a:stretch/>
        </p:blipFill>
        <p:spPr>
          <a:xfrm>
            <a:off x="7060740" y="4286494"/>
            <a:ext cx="5131260" cy="257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9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4" y="794623"/>
            <a:ext cx="11572875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tabLst>
                <a:tab pos="571500" algn="l"/>
              </a:tabLst>
            </a:pPr>
            <a:r>
              <a:rPr lang="ru-RU" sz="3000" b="1" dirty="0">
                <a:solidFill>
                  <a:srgbClr val="99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</a:t>
            </a:r>
            <a:r>
              <a:rPr lang="ru-RU" sz="3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3000" b="1" dirty="0">
                <a:solidFill>
                  <a:srgbClr val="99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патронов достанется одному стрелку.</a:t>
            </a:r>
          </a:p>
          <a:p>
            <a:pPr>
              <a:spcAft>
                <a:spcPts val="800"/>
              </a:spcAft>
              <a:tabLst>
                <a:tab pos="571500" algn="l"/>
              </a:tabLst>
            </a:pPr>
            <a:r>
              <a:rPr lang="ru-RU" sz="3000" b="1" dirty="0">
                <a:solidFill>
                  <a:srgbClr val="99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Тогда </a:t>
            </a:r>
            <a:r>
              <a:rPr lang="ru-RU" sz="3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3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3000" b="1" i="1" dirty="0">
                <a:solidFill>
                  <a:srgbClr val="99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99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–количество патронов, доставшихся пятерым стрелкам. </a:t>
            </a:r>
          </a:p>
          <a:p>
            <a:pPr>
              <a:spcAft>
                <a:spcPts val="800"/>
              </a:spcAft>
              <a:tabLst>
                <a:tab pos="571500" algn="l"/>
              </a:tabLst>
            </a:pPr>
            <a:r>
              <a:rPr lang="ru-RU" sz="3000" b="1" dirty="0">
                <a:solidFill>
                  <a:srgbClr val="99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условию задачи составим уравнение:</a:t>
            </a:r>
          </a:p>
          <a:p>
            <a:pPr>
              <a:spcAft>
                <a:spcPts val="800"/>
              </a:spcAft>
              <a:tabLst>
                <a:tab pos="571500" algn="l"/>
              </a:tabLst>
            </a:pPr>
            <a:r>
              <a:rPr lang="ru-RU" sz="3000" b="1" dirty="0">
                <a:solidFill>
                  <a:srgbClr val="990000"/>
                </a:solidFill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3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3000" b="1" dirty="0">
                <a:solidFill>
                  <a:srgbClr val="990000"/>
                </a:solidFill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+ 800 = 3000</a:t>
            </a:r>
          </a:p>
          <a:p>
            <a:pPr>
              <a:spcAft>
                <a:spcPts val="800"/>
              </a:spcAft>
              <a:tabLst>
                <a:tab pos="571500" algn="l"/>
              </a:tabLst>
            </a:pPr>
            <a:r>
              <a:rPr lang="ru-RU" sz="3000" b="1" dirty="0">
                <a:solidFill>
                  <a:srgbClr val="99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Решим получившееся уравнение:</a:t>
            </a:r>
          </a:p>
          <a:p>
            <a:pPr>
              <a:spcAft>
                <a:spcPts val="800"/>
              </a:spcAft>
              <a:tabLst>
                <a:tab pos="571500" algn="l"/>
              </a:tabLst>
            </a:pPr>
            <a:r>
              <a:rPr lang="ru-RU" sz="3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3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3000" b="1" i="1" dirty="0">
                <a:solidFill>
                  <a:srgbClr val="99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99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3000 - 800</a:t>
            </a:r>
          </a:p>
          <a:p>
            <a:pPr>
              <a:spcAft>
                <a:spcPts val="800"/>
              </a:spcAft>
              <a:tabLst>
                <a:tab pos="571500" algn="l"/>
              </a:tabLst>
            </a:pPr>
            <a:r>
              <a:rPr lang="ru-RU" sz="3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3000" b="1" dirty="0">
                <a:solidFill>
                  <a:srgbClr val="99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=2200 : 5</a:t>
            </a:r>
          </a:p>
          <a:p>
            <a:pPr>
              <a:spcAft>
                <a:spcPts val="800"/>
              </a:spcAft>
              <a:tabLst>
                <a:tab pos="571500" algn="l"/>
              </a:tabLst>
            </a:pPr>
            <a:r>
              <a:rPr lang="ru-RU" sz="3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3000" b="1" dirty="0">
                <a:solidFill>
                  <a:srgbClr val="99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=440 (п.)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45AF121-C5CF-416C-A8D7-23FBF6D4E84F}"/>
              </a:ext>
            </a:extLst>
          </p:cNvPr>
          <p:cNvSpPr/>
          <p:nvPr/>
        </p:nvSpPr>
        <p:spPr>
          <a:xfrm>
            <a:off x="180975" y="117693"/>
            <a:ext cx="2323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6902BF1-0A9A-4416-BAF8-C4538C0374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58" b="69589" l="8100" r="92900">
                        <a14:foregroundMark x1="24100" y1="36986" x2="24100" y2="36986"/>
                        <a14:foregroundMark x1="19900" y1="40822" x2="19900" y2="40822"/>
                        <a14:foregroundMark x1="15500" y1="43562" x2="15500" y2="43562"/>
                        <a14:foregroundMark x1="18300" y1="46301" x2="18300" y2="46301"/>
                        <a14:foregroundMark x1="24700" y1="48767" x2="24700" y2="48767"/>
                        <a14:foregroundMark x1="26500" y1="45753" x2="26500" y2="45753"/>
                        <a14:foregroundMark x1="23900" y1="46164" x2="23900" y2="46164"/>
                        <a14:foregroundMark x1="37900" y1="58219" x2="37900" y2="58219"/>
                        <a14:foregroundMark x1="45800" y1="58082" x2="45800" y2="58082"/>
                        <a14:foregroundMark x1="47000" y1="56027" x2="47000" y2="56027"/>
                        <a14:foregroundMark x1="46700" y1="54521" x2="46700" y2="54521"/>
                        <a14:foregroundMark x1="50000" y1="59452" x2="50000" y2="59452"/>
                        <a14:foregroundMark x1="48600" y1="58630" x2="48600" y2="58630"/>
                        <a14:foregroundMark x1="68500" y1="60959" x2="68500" y2="60959"/>
                        <a14:foregroundMark x1="77200" y1="58082" x2="77200" y2="58082"/>
                        <a14:foregroundMark x1="84500" y1="54521" x2="84500" y2="54521"/>
                        <a14:foregroundMark x1="88900" y1="50548" x2="88900" y2="50548"/>
                        <a14:foregroundMark x1="63100" y1="69315" x2="63100" y2="69315"/>
                        <a14:foregroundMark x1="46800" y1="70000" x2="46800" y2="70000"/>
                        <a14:foregroundMark x1="8200" y1="43699" x2="8200" y2="43699"/>
                        <a14:foregroundMark x1="92900" y1="54521" x2="92900" y2="54521"/>
                        <a14:foregroundMark x1="41400" y1="4658" x2="41400" y2="46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20" b="35139"/>
          <a:stretch/>
        </p:blipFill>
        <p:spPr>
          <a:xfrm>
            <a:off x="7060740" y="4286494"/>
            <a:ext cx="5131260" cy="257150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C1E6880-82A8-470B-948C-74D03EE7B7DF}"/>
              </a:ext>
            </a:extLst>
          </p:cNvPr>
          <p:cNvSpPr/>
          <p:nvPr/>
        </p:nvSpPr>
        <p:spPr>
          <a:xfrm>
            <a:off x="76201" y="5740211"/>
            <a:ext cx="2323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D0BA55F-7BBD-4DBB-A727-41F49CF22667}"/>
              </a:ext>
            </a:extLst>
          </p:cNvPr>
          <p:cNvSpPr/>
          <p:nvPr/>
        </p:nvSpPr>
        <p:spPr>
          <a:xfrm>
            <a:off x="1682131" y="5790684"/>
            <a:ext cx="6096000" cy="1056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  <a:tabLst>
                <a:tab pos="4600575" algn="l"/>
              </a:tabLst>
            </a:pP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440 патронов распределили</a:t>
            </a:r>
          </a:p>
          <a:p>
            <a:pPr>
              <a:spcAft>
                <a:spcPts val="800"/>
              </a:spcAft>
              <a:tabLst>
                <a:tab pos="4600575" algn="l"/>
              </a:tabLst>
            </a:pP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между пятью стрелками.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3588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50" y="196785"/>
            <a:ext cx="11649075" cy="5553075"/>
          </a:xfrm>
          <a:effectLst>
            <a:glow rad="228600">
              <a:srgbClr val="FFC000">
                <a:alpha val="40000"/>
              </a:srgbClr>
            </a:glow>
          </a:effectLst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В двух сараях для маскировки танков сложено сено, причём </a:t>
            </a: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FF00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в первом сарае сена в 3 раза больше, чем во втором</a:t>
            </a: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. После того как из </a:t>
            </a:r>
            <a:r>
              <a:rPr lang="ru-RU" sz="3600" b="1" i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первого </a:t>
            </a: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сарая </a:t>
            </a:r>
            <a:r>
              <a:rPr lang="ru-RU" sz="3600" b="1" i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увезли</a:t>
            </a: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FF00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20 т сена</a:t>
            </a: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, а во </a:t>
            </a:r>
            <a:r>
              <a:rPr lang="ru-RU" sz="3600" b="1" i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второй привезли</a:t>
            </a: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FF00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10 т</a:t>
            </a: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, </a:t>
            </a:r>
            <a:b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то в </a:t>
            </a: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FF00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обоих сараях сена стало поровну</a:t>
            </a: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. </a:t>
            </a:r>
            <a:b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Сколько тонн сена было</a:t>
            </a:r>
            <a:b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в каждом сарае первоначально?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006FD16-D287-4EA0-9AE7-294B68BE06EF}"/>
              </a:ext>
            </a:extLst>
          </p:cNvPr>
          <p:cNvSpPr/>
          <p:nvPr/>
        </p:nvSpPr>
        <p:spPr>
          <a:xfrm>
            <a:off x="2215288" y="71351"/>
            <a:ext cx="8123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задачу с помощью уравнения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8C81BD2-EE26-4F26-87AF-7245738EE0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77374" y="3048466"/>
            <a:ext cx="2888109" cy="2214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53668E8-E3E3-4A66-923E-633983F9D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3825" y="3884677"/>
            <a:ext cx="4448175" cy="34114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E1A044D-E89F-4B96-99F0-368A40436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" y="4858353"/>
            <a:ext cx="4562475" cy="19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82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32CB3BE-06D5-45A8-84FA-CEC425503777}"/>
              </a:ext>
            </a:extLst>
          </p:cNvPr>
          <p:cNvSpPr/>
          <p:nvPr/>
        </p:nvSpPr>
        <p:spPr>
          <a:xfrm>
            <a:off x="180975" y="117693"/>
            <a:ext cx="2323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8989679F-CCC5-4CEC-9D7C-BE32E6D9D8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528813"/>
              </p:ext>
            </p:extLst>
          </p:nvPr>
        </p:nvGraphicFramePr>
        <p:xfrm>
          <a:off x="498642" y="2205566"/>
          <a:ext cx="10382249" cy="393192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4165034">
                  <a:extLst>
                    <a:ext uri="{9D8B030D-6E8A-4147-A177-3AD203B41FA5}">
                      <a16:colId xmlns:a16="http://schemas.microsoft.com/office/drawing/2014/main" xmlns="" val="1916382863"/>
                    </a:ext>
                  </a:extLst>
                </a:gridCol>
                <a:gridCol w="3287059">
                  <a:extLst>
                    <a:ext uri="{9D8B030D-6E8A-4147-A177-3AD203B41FA5}">
                      <a16:colId xmlns:a16="http://schemas.microsoft.com/office/drawing/2014/main" xmlns="" val="3579361137"/>
                    </a:ext>
                  </a:extLst>
                </a:gridCol>
                <a:gridCol w="2930156">
                  <a:extLst>
                    <a:ext uri="{9D8B030D-6E8A-4147-A177-3AD203B41FA5}">
                      <a16:colId xmlns:a16="http://schemas.microsoft.com/office/drawing/2014/main" xmlns="" val="377027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>
                          <a:latin typeface="Georgia" panose="02040502050405020303" pitchFamily="18" charset="0"/>
                        </a:rPr>
                        <a:t>Было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dirty="0">
                          <a:latin typeface="Georgia" panose="02040502050405020303" pitchFamily="18" charset="0"/>
                        </a:rPr>
                        <a:t>Стало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0399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latin typeface="Georgia" panose="02040502050405020303" pitchFamily="18" charset="0"/>
                        </a:rPr>
                        <a:t>I </a:t>
                      </a:r>
                      <a:r>
                        <a:rPr lang="ru-RU" sz="6000" b="1" dirty="0">
                          <a:latin typeface="Georgia" panose="02040502050405020303" pitchFamily="18" charset="0"/>
                        </a:rPr>
                        <a:t>сарай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8875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dirty="0">
                          <a:latin typeface="Georgia" panose="02040502050405020303" pitchFamily="18" charset="0"/>
                        </a:rPr>
                        <a:t>II </a:t>
                      </a:r>
                      <a:r>
                        <a:rPr lang="ru-RU" sz="6000" b="1" dirty="0">
                          <a:latin typeface="Georgia" panose="02040502050405020303" pitchFamily="18" charset="0"/>
                        </a:rPr>
                        <a:t>сарай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8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6287038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CF37637-6D0A-4597-84B1-5726B438AD8F}"/>
              </a:ext>
            </a:extLst>
          </p:cNvPr>
          <p:cNvSpPr/>
          <p:nvPr/>
        </p:nvSpPr>
        <p:spPr>
          <a:xfrm>
            <a:off x="498642" y="844034"/>
            <a:ext cx="109776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</a:t>
            </a: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тонн сена было во втором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сарае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623951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EAD9886-3A7F-4685-943F-ED204984F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1434047">
            <a:off x="9594627" y="4178281"/>
            <a:ext cx="1703389" cy="20919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5844" y="3608244"/>
            <a:ext cx="10515600" cy="797069"/>
          </a:xfrm>
        </p:spPr>
        <p:txBody>
          <a:bodyPr>
            <a:noAutofit/>
          </a:bodyPr>
          <a:lstStyle/>
          <a:p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Уравнение – это …</a:t>
            </a:r>
            <a:br>
              <a:rPr lang="ru-RU" sz="6600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8EB2EBB-C871-4AF6-B90D-1C02A70F30BF}"/>
              </a:ext>
            </a:extLst>
          </p:cNvPr>
          <p:cNvSpPr/>
          <p:nvPr/>
        </p:nvSpPr>
        <p:spPr>
          <a:xfrm>
            <a:off x="2327529" y="602815"/>
            <a:ext cx="59177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Закончите предложение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07348BE-6561-4B36-BAAB-25D43D414B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630" b="63889" l="28854" r="52344">
                        <a14:foregroundMark x1="31042" y1="30370" x2="31042" y2="30370"/>
                        <a14:foregroundMark x1="30417" y1="37593" x2="30417" y2="37593"/>
                        <a14:foregroundMark x1="29792" y1="46759" x2="29792" y2="46759"/>
                        <a14:foregroundMark x1="37500" y1="49167" x2="37500" y2="49167"/>
                        <a14:foregroundMark x1="39375" y1="43333" x2="39375" y2="43333"/>
                        <a14:foregroundMark x1="30156" y1="55278" x2="30156" y2="55278"/>
                        <a14:foregroundMark x1="30417" y1="63889" x2="30417" y2="63889"/>
                        <a14:foregroundMark x1="52344" y1="47315" x2="52344" y2="47315"/>
                      </a14:backgroundRemoval>
                    </a14:imgEffect>
                  </a14:imgLayer>
                </a14:imgProps>
              </a:ext>
            </a:extLst>
          </a:blip>
          <a:srcRect l="26094" t="25555" r="45625" b="32222"/>
          <a:stretch/>
        </p:blipFill>
        <p:spPr>
          <a:xfrm flipH="1">
            <a:off x="260192" y="238125"/>
            <a:ext cx="1711483" cy="143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74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32CB3BE-06D5-45A8-84FA-CEC425503777}"/>
              </a:ext>
            </a:extLst>
          </p:cNvPr>
          <p:cNvSpPr/>
          <p:nvPr/>
        </p:nvSpPr>
        <p:spPr>
          <a:xfrm>
            <a:off x="180975" y="117693"/>
            <a:ext cx="2323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8989679F-CCC5-4CEC-9D7C-BE32E6D9D8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056062"/>
              </p:ext>
            </p:extLst>
          </p:nvPr>
        </p:nvGraphicFramePr>
        <p:xfrm>
          <a:off x="904875" y="2577041"/>
          <a:ext cx="10382249" cy="393192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4165034">
                  <a:extLst>
                    <a:ext uri="{9D8B030D-6E8A-4147-A177-3AD203B41FA5}">
                      <a16:colId xmlns:a16="http://schemas.microsoft.com/office/drawing/2014/main" xmlns="" val="1916382863"/>
                    </a:ext>
                  </a:extLst>
                </a:gridCol>
                <a:gridCol w="3287059">
                  <a:extLst>
                    <a:ext uri="{9D8B030D-6E8A-4147-A177-3AD203B41FA5}">
                      <a16:colId xmlns:a16="http://schemas.microsoft.com/office/drawing/2014/main" xmlns="" val="3579361137"/>
                    </a:ext>
                  </a:extLst>
                </a:gridCol>
                <a:gridCol w="2930156">
                  <a:extLst>
                    <a:ext uri="{9D8B030D-6E8A-4147-A177-3AD203B41FA5}">
                      <a16:colId xmlns:a16="http://schemas.microsoft.com/office/drawing/2014/main" xmlns="" val="377027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>
                          <a:latin typeface="Georgia" panose="02040502050405020303" pitchFamily="18" charset="0"/>
                        </a:rPr>
                        <a:t>Было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dirty="0">
                          <a:latin typeface="Georgia" panose="02040502050405020303" pitchFamily="18" charset="0"/>
                        </a:rPr>
                        <a:t>Стало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0399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latin typeface="Georgia" panose="02040502050405020303" pitchFamily="18" charset="0"/>
                        </a:rPr>
                        <a:t>I </a:t>
                      </a:r>
                      <a:r>
                        <a:rPr lang="ru-RU" sz="6000" b="1" dirty="0">
                          <a:latin typeface="Georgia" panose="02040502050405020303" pitchFamily="18" charset="0"/>
                        </a:rPr>
                        <a:t>сарай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80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8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8875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dirty="0">
                          <a:latin typeface="Georgia" panose="02040502050405020303" pitchFamily="18" charset="0"/>
                        </a:rPr>
                        <a:t>II </a:t>
                      </a:r>
                      <a:r>
                        <a:rPr lang="ru-RU" sz="6000" b="1" dirty="0">
                          <a:latin typeface="Georgia" panose="02040502050405020303" pitchFamily="18" charset="0"/>
                        </a:rPr>
                        <a:t>сарай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8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6287038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CF37637-6D0A-4597-84B1-5726B438AD8F}"/>
              </a:ext>
            </a:extLst>
          </p:cNvPr>
          <p:cNvSpPr/>
          <p:nvPr/>
        </p:nvSpPr>
        <p:spPr>
          <a:xfrm>
            <a:off x="498642" y="844034"/>
            <a:ext cx="111139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Тогда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тонн сена было во первом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сарае.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667637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32CB3BE-06D5-45A8-84FA-CEC425503777}"/>
              </a:ext>
            </a:extLst>
          </p:cNvPr>
          <p:cNvSpPr/>
          <p:nvPr/>
        </p:nvSpPr>
        <p:spPr>
          <a:xfrm>
            <a:off x="180975" y="117693"/>
            <a:ext cx="2323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8989679F-CCC5-4CEC-9D7C-BE32E6D9D8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321233"/>
              </p:ext>
            </p:extLst>
          </p:nvPr>
        </p:nvGraphicFramePr>
        <p:xfrm>
          <a:off x="904875" y="2577041"/>
          <a:ext cx="10382249" cy="393192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4165034">
                  <a:extLst>
                    <a:ext uri="{9D8B030D-6E8A-4147-A177-3AD203B41FA5}">
                      <a16:colId xmlns:a16="http://schemas.microsoft.com/office/drawing/2014/main" xmlns="" val="1916382863"/>
                    </a:ext>
                  </a:extLst>
                </a:gridCol>
                <a:gridCol w="3287059">
                  <a:extLst>
                    <a:ext uri="{9D8B030D-6E8A-4147-A177-3AD203B41FA5}">
                      <a16:colId xmlns:a16="http://schemas.microsoft.com/office/drawing/2014/main" xmlns="" val="3579361137"/>
                    </a:ext>
                  </a:extLst>
                </a:gridCol>
                <a:gridCol w="2930156">
                  <a:extLst>
                    <a:ext uri="{9D8B030D-6E8A-4147-A177-3AD203B41FA5}">
                      <a16:colId xmlns:a16="http://schemas.microsoft.com/office/drawing/2014/main" xmlns="" val="377027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>
                          <a:latin typeface="Georgia" panose="02040502050405020303" pitchFamily="18" charset="0"/>
                        </a:rPr>
                        <a:t>Было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dirty="0">
                          <a:latin typeface="Georgia" panose="02040502050405020303" pitchFamily="18" charset="0"/>
                        </a:rPr>
                        <a:t>Стало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0399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latin typeface="Georgia" panose="02040502050405020303" pitchFamily="18" charset="0"/>
                        </a:rPr>
                        <a:t>I </a:t>
                      </a:r>
                      <a:r>
                        <a:rPr lang="ru-RU" sz="6000" b="1" dirty="0">
                          <a:latin typeface="Georgia" panose="02040502050405020303" pitchFamily="18" charset="0"/>
                        </a:rPr>
                        <a:t>сарай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80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8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80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8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8875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dirty="0">
                          <a:latin typeface="Georgia" panose="02040502050405020303" pitchFamily="18" charset="0"/>
                        </a:rPr>
                        <a:t>II </a:t>
                      </a:r>
                      <a:r>
                        <a:rPr lang="ru-RU" sz="6000" b="1" dirty="0">
                          <a:latin typeface="Georgia" panose="02040502050405020303" pitchFamily="18" charset="0"/>
                        </a:rPr>
                        <a:t>сарай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8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6287038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F0182BA-D524-4858-87F9-3FC04B299BEE}"/>
              </a:ext>
            </a:extLst>
          </p:cNvPr>
          <p:cNvSpPr/>
          <p:nvPr/>
        </p:nvSpPr>
        <p:spPr>
          <a:xfrm>
            <a:off x="498642" y="844034"/>
            <a:ext cx="1087509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того, как из первого сарая увезли </a:t>
            </a:r>
          </a:p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тонн, в нем стало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тонн.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54453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32CB3BE-06D5-45A8-84FA-CEC425503777}"/>
              </a:ext>
            </a:extLst>
          </p:cNvPr>
          <p:cNvSpPr/>
          <p:nvPr/>
        </p:nvSpPr>
        <p:spPr>
          <a:xfrm>
            <a:off x="180975" y="117693"/>
            <a:ext cx="2323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8989679F-CCC5-4CEC-9D7C-BE32E6D9D8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44340"/>
              </p:ext>
            </p:extLst>
          </p:nvPr>
        </p:nvGraphicFramePr>
        <p:xfrm>
          <a:off x="904875" y="2577041"/>
          <a:ext cx="10382249" cy="393192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4165034">
                  <a:extLst>
                    <a:ext uri="{9D8B030D-6E8A-4147-A177-3AD203B41FA5}">
                      <a16:colId xmlns:a16="http://schemas.microsoft.com/office/drawing/2014/main" xmlns="" val="1916382863"/>
                    </a:ext>
                  </a:extLst>
                </a:gridCol>
                <a:gridCol w="3287059">
                  <a:extLst>
                    <a:ext uri="{9D8B030D-6E8A-4147-A177-3AD203B41FA5}">
                      <a16:colId xmlns:a16="http://schemas.microsoft.com/office/drawing/2014/main" xmlns="" val="3579361137"/>
                    </a:ext>
                  </a:extLst>
                </a:gridCol>
                <a:gridCol w="2930156">
                  <a:extLst>
                    <a:ext uri="{9D8B030D-6E8A-4147-A177-3AD203B41FA5}">
                      <a16:colId xmlns:a16="http://schemas.microsoft.com/office/drawing/2014/main" xmlns="" val="377027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>
                          <a:latin typeface="Georgia" panose="02040502050405020303" pitchFamily="18" charset="0"/>
                        </a:rPr>
                        <a:t>Было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dirty="0">
                          <a:latin typeface="Georgia" panose="02040502050405020303" pitchFamily="18" charset="0"/>
                        </a:rPr>
                        <a:t>Стало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0399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latin typeface="Georgia" panose="02040502050405020303" pitchFamily="18" charset="0"/>
                        </a:rPr>
                        <a:t>I </a:t>
                      </a:r>
                      <a:r>
                        <a:rPr lang="ru-RU" sz="6000" b="1" dirty="0">
                          <a:latin typeface="Georgia" panose="02040502050405020303" pitchFamily="18" charset="0"/>
                        </a:rPr>
                        <a:t>сарай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80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8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80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8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8875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dirty="0">
                          <a:latin typeface="Georgia" panose="02040502050405020303" pitchFamily="18" charset="0"/>
                        </a:rPr>
                        <a:t>II </a:t>
                      </a:r>
                      <a:r>
                        <a:rPr lang="ru-RU" sz="6000" b="1" dirty="0">
                          <a:latin typeface="Georgia" panose="02040502050405020303" pitchFamily="18" charset="0"/>
                        </a:rPr>
                        <a:t>сарай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8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8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6287038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F0182BA-D524-4858-87F9-3FC04B299BEE}"/>
              </a:ext>
            </a:extLst>
          </p:cNvPr>
          <p:cNvSpPr/>
          <p:nvPr/>
        </p:nvSpPr>
        <p:spPr>
          <a:xfrm>
            <a:off x="498642" y="844034"/>
            <a:ext cx="1137683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того, как во второй сарай привезли </a:t>
            </a:r>
          </a:p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тонн, в нем стало </a:t>
            </a:r>
            <a:r>
              <a:rPr lang="ru-RU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х+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тонн.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341058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32CB3BE-06D5-45A8-84FA-CEC425503777}"/>
              </a:ext>
            </a:extLst>
          </p:cNvPr>
          <p:cNvSpPr/>
          <p:nvPr/>
        </p:nvSpPr>
        <p:spPr>
          <a:xfrm>
            <a:off x="180975" y="117693"/>
            <a:ext cx="2323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8989679F-CCC5-4CEC-9D7C-BE32E6D9D8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793601"/>
              </p:ext>
            </p:extLst>
          </p:nvPr>
        </p:nvGraphicFramePr>
        <p:xfrm>
          <a:off x="657225" y="764024"/>
          <a:ext cx="10382249" cy="393192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4165034">
                  <a:extLst>
                    <a:ext uri="{9D8B030D-6E8A-4147-A177-3AD203B41FA5}">
                      <a16:colId xmlns:a16="http://schemas.microsoft.com/office/drawing/2014/main" xmlns="" val="1916382863"/>
                    </a:ext>
                  </a:extLst>
                </a:gridCol>
                <a:gridCol w="3287059">
                  <a:extLst>
                    <a:ext uri="{9D8B030D-6E8A-4147-A177-3AD203B41FA5}">
                      <a16:colId xmlns:a16="http://schemas.microsoft.com/office/drawing/2014/main" xmlns="" val="3579361137"/>
                    </a:ext>
                  </a:extLst>
                </a:gridCol>
                <a:gridCol w="2930156">
                  <a:extLst>
                    <a:ext uri="{9D8B030D-6E8A-4147-A177-3AD203B41FA5}">
                      <a16:colId xmlns:a16="http://schemas.microsoft.com/office/drawing/2014/main" xmlns="" val="377027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>
                          <a:latin typeface="Georgia" panose="02040502050405020303" pitchFamily="18" charset="0"/>
                        </a:rPr>
                        <a:t>Было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dirty="0">
                          <a:latin typeface="Georgia" panose="02040502050405020303" pitchFamily="18" charset="0"/>
                        </a:rPr>
                        <a:t>Стало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0399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latin typeface="Georgia" panose="02040502050405020303" pitchFamily="18" charset="0"/>
                        </a:rPr>
                        <a:t>I </a:t>
                      </a:r>
                      <a:r>
                        <a:rPr lang="ru-RU" sz="6000" b="1" dirty="0">
                          <a:latin typeface="Georgia" panose="02040502050405020303" pitchFamily="18" charset="0"/>
                        </a:rPr>
                        <a:t>сарай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80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8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80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8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8875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dirty="0">
                          <a:latin typeface="Georgia" panose="02040502050405020303" pitchFamily="18" charset="0"/>
                        </a:rPr>
                        <a:t>II </a:t>
                      </a:r>
                      <a:r>
                        <a:rPr lang="ru-RU" sz="6000" b="1" dirty="0">
                          <a:latin typeface="Georgia" panose="02040502050405020303" pitchFamily="18" charset="0"/>
                        </a:rPr>
                        <a:t>сарай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8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8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6287038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F0182BA-D524-4858-87F9-3FC04B299BEE}"/>
              </a:ext>
            </a:extLst>
          </p:cNvPr>
          <p:cNvSpPr/>
          <p:nvPr/>
        </p:nvSpPr>
        <p:spPr>
          <a:xfrm>
            <a:off x="323439" y="4777859"/>
            <a:ext cx="110498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условию задачи составим уравнение:</a:t>
            </a:r>
            <a:endParaRPr lang="ru-RU" sz="4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1D6CCD7-02C8-47BA-947E-0DBDBE0A1093}"/>
              </a:ext>
            </a:extLst>
          </p:cNvPr>
          <p:cNvSpPr/>
          <p:nvPr/>
        </p:nvSpPr>
        <p:spPr>
          <a:xfrm>
            <a:off x="2854386" y="5496312"/>
            <a:ext cx="6785832" cy="1195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600575" algn="l"/>
              </a:tabLst>
            </a:pP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 </a:t>
            </a: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20 = </a:t>
            </a:r>
            <a:r>
              <a:rPr lang="ru-RU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 </a:t>
            </a: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+ 10</a:t>
            </a:r>
          </a:p>
        </p:txBody>
      </p:sp>
    </p:spTree>
    <p:extLst>
      <p:ext uri="{BB962C8B-B14F-4D97-AF65-F5344CB8AC3E}">
        <p14:creationId xmlns:p14="http://schemas.microsoft.com/office/powerpoint/2010/main" val="3590036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32CB3BE-06D5-45A8-84FA-CEC425503777}"/>
              </a:ext>
            </a:extLst>
          </p:cNvPr>
          <p:cNvSpPr/>
          <p:nvPr/>
        </p:nvSpPr>
        <p:spPr>
          <a:xfrm>
            <a:off x="180975" y="117693"/>
            <a:ext cx="2323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F0182BA-D524-4858-87F9-3FC04B299BEE}"/>
              </a:ext>
            </a:extLst>
          </p:cNvPr>
          <p:cNvSpPr/>
          <p:nvPr/>
        </p:nvSpPr>
        <p:spPr>
          <a:xfrm>
            <a:off x="342489" y="764024"/>
            <a:ext cx="8348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Решим полученное уравнение:</a:t>
            </a:r>
            <a:endParaRPr lang="ru-RU" sz="4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1D6CCD7-02C8-47BA-947E-0DBDBE0A1093}"/>
              </a:ext>
            </a:extLst>
          </p:cNvPr>
          <p:cNvSpPr/>
          <p:nvPr/>
        </p:nvSpPr>
        <p:spPr>
          <a:xfrm>
            <a:off x="2250333" y="1582132"/>
            <a:ext cx="6785832" cy="1195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600575" algn="l"/>
              </a:tabLst>
            </a:pP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 </a:t>
            </a: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20 = </a:t>
            </a:r>
            <a:r>
              <a:rPr lang="ru-RU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 </a:t>
            </a: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+ 10</a:t>
            </a:r>
          </a:p>
        </p:txBody>
      </p:sp>
    </p:spTree>
    <p:extLst>
      <p:ext uri="{BB962C8B-B14F-4D97-AF65-F5344CB8AC3E}">
        <p14:creationId xmlns:p14="http://schemas.microsoft.com/office/powerpoint/2010/main" val="4263472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32CB3BE-06D5-45A8-84FA-CEC425503777}"/>
              </a:ext>
            </a:extLst>
          </p:cNvPr>
          <p:cNvSpPr/>
          <p:nvPr/>
        </p:nvSpPr>
        <p:spPr>
          <a:xfrm>
            <a:off x="180975" y="117693"/>
            <a:ext cx="2323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F0182BA-D524-4858-87F9-3FC04B299BEE}"/>
              </a:ext>
            </a:extLst>
          </p:cNvPr>
          <p:cNvSpPr/>
          <p:nvPr/>
        </p:nvSpPr>
        <p:spPr>
          <a:xfrm>
            <a:off x="342489" y="764024"/>
            <a:ext cx="8348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Решим полученное уравнение:</a:t>
            </a:r>
            <a:endParaRPr lang="ru-RU" sz="4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1D6CCD7-02C8-47BA-947E-0DBDBE0A1093}"/>
              </a:ext>
            </a:extLst>
          </p:cNvPr>
          <p:cNvSpPr/>
          <p:nvPr/>
        </p:nvSpPr>
        <p:spPr>
          <a:xfrm>
            <a:off x="2250333" y="1582132"/>
            <a:ext cx="6785832" cy="1195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600575" algn="l"/>
              </a:tabLst>
            </a:pP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 </a:t>
            </a: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20 = </a:t>
            </a:r>
            <a:r>
              <a:rPr lang="ru-RU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 </a:t>
            </a: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+ 10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1FBADEB-B744-46B9-97EF-82174304950F}"/>
              </a:ext>
            </a:extLst>
          </p:cNvPr>
          <p:cNvSpPr/>
          <p:nvPr/>
        </p:nvSpPr>
        <p:spPr>
          <a:xfrm>
            <a:off x="2355106" y="2792553"/>
            <a:ext cx="6537367" cy="1195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600575" algn="l"/>
              </a:tabLst>
            </a:pP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 -</a:t>
            </a: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 =</a:t>
            </a: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+ 20</a:t>
            </a:r>
          </a:p>
        </p:txBody>
      </p:sp>
    </p:spTree>
    <p:extLst>
      <p:ext uri="{BB962C8B-B14F-4D97-AF65-F5344CB8AC3E}">
        <p14:creationId xmlns:p14="http://schemas.microsoft.com/office/powerpoint/2010/main" val="2859859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32CB3BE-06D5-45A8-84FA-CEC425503777}"/>
              </a:ext>
            </a:extLst>
          </p:cNvPr>
          <p:cNvSpPr/>
          <p:nvPr/>
        </p:nvSpPr>
        <p:spPr>
          <a:xfrm>
            <a:off x="180975" y="117693"/>
            <a:ext cx="2323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F0182BA-D524-4858-87F9-3FC04B299BEE}"/>
              </a:ext>
            </a:extLst>
          </p:cNvPr>
          <p:cNvSpPr/>
          <p:nvPr/>
        </p:nvSpPr>
        <p:spPr>
          <a:xfrm>
            <a:off x="342489" y="764024"/>
            <a:ext cx="8348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Решим полученное уравнение:</a:t>
            </a:r>
            <a:endParaRPr lang="ru-RU" sz="4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1D6CCD7-02C8-47BA-947E-0DBDBE0A1093}"/>
              </a:ext>
            </a:extLst>
          </p:cNvPr>
          <p:cNvSpPr/>
          <p:nvPr/>
        </p:nvSpPr>
        <p:spPr>
          <a:xfrm>
            <a:off x="2250333" y="1582132"/>
            <a:ext cx="6785832" cy="1195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600575" algn="l"/>
              </a:tabLst>
            </a:pP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 </a:t>
            </a: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20 = </a:t>
            </a:r>
            <a:r>
              <a:rPr lang="ru-RU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 </a:t>
            </a: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+ 10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1FBADEB-B744-46B9-97EF-82174304950F}"/>
              </a:ext>
            </a:extLst>
          </p:cNvPr>
          <p:cNvSpPr/>
          <p:nvPr/>
        </p:nvSpPr>
        <p:spPr>
          <a:xfrm>
            <a:off x="2355106" y="2792553"/>
            <a:ext cx="6537367" cy="1195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600575" algn="l"/>
              </a:tabLst>
            </a:pP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 -</a:t>
            </a: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 =</a:t>
            </a: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+ 20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B7EC8A7-CCAD-49C2-9BCF-7EFCB0A35DC1}"/>
              </a:ext>
            </a:extLst>
          </p:cNvPr>
          <p:cNvSpPr/>
          <p:nvPr/>
        </p:nvSpPr>
        <p:spPr>
          <a:xfrm>
            <a:off x="4003216" y="4080541"/>
            <a:ext cx="3280065" cy="1195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600575" algn="l"/>
              </a:tabLst>
            </a:pPr>
            <a:r>
              <a:rPr lang="ru-RU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2х =</a:t>
            </a: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</a:t>
            </a:r>
          </a:p>
        </p:txBody>
      </p:sp>
    </p:spTree>
    <p:extLst>
      <p:ext uri="{BB962C8B-B14F-4D97-AF65-F5344CB8AC3E}">
        <p14:creationId xmlns:p14="http://schemas.microsoft.com/office/powerpoint/2010/main" val="23816057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32CB3BE-06D5-45A8-84FA-CEC425503777}"/>
              </a:ext>
            </a:extLst>
          </p:cNvPr>
          <p:cNvSpPr/>
          <p:nvPr/>
        </p:nvSpPr>
        <p:spPr>
          <a:xfrm>
            <a:off x="180975" y="117693"/>
            <a:ext cx="2323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F0182BA-D524-4858-87F9-3FC04B299BEE}"/>
              </a:ext>
            </a:extLst>
          </p:cNvPr>
          <p:cNvSpPr/>
          <p:nvPr/>
        </p:nvSpPr>
        <p:spPr>
          <a:xfrm>
            <a:off x="342489" y="764024"/>
            <a:ext cx="8348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Решим полученное уравнение:</a:t>
            </a:r>
            <a:endParaRPr lang="ru-RU" sz="4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1D6CCD7-02C8-47BA-947E-0DBDBE0A1093}"/>
              </a:ext>
            </a:extLst>
          </p:cNvPr>
          <p:cNvSpPr/>
          <p:nvPr/>
        </p:nvSpPr>
        <p:spPr>
          <a:xfrm>
            <a:off x="2250333" y="1582132"/>
            <a:ext cx="6785832" cy="1195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600575" algn="l"/>
              </a:tabLst>
            </a:pP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 </a:t>
            </a: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20 = </a:t>
            </a:r>
            <a:r>
              <a:rPr lang="ru-RU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 </a:t>
            </a: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+ 10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1FBADEB-B744-46B9-97EF-82174304950F}"/>
              </a:ext>
            </a:extLst>
          </p:cNvPr>
          <p:cNvSpPr/>
          <p:nvPr/>
        </p:nvSpPr>
        <p:spPr>
          <a:xfrm>
            <a:off x="2355106" y="2792553"/>
            <a:ext cx="6537367" cy="1195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600575" algn="l"/>
              </a:tabLst>
            </a:pP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 -</a:t>
            </a: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 =</a:t>
            </a: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+ 20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B7EC8A7-CCAD-49C2-9BCF-7EFCB0A35DC1}"/>
              </a:ext>
            </a:extLst>
          </p:cNvPr>
          <p:cNvSpPr/>
          <p:nvPr/>
        </p:nvSpPr>
        <p:spPr>
          <a:xfrm>
            <a:off x="4003216" y="4080541"/>
            <a:ext cx="3280065" cy="1195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600575" algn="l"/>
              </a:tabLst>
            </a:pPr>
            <a:r>
              <a:rPr lang="ru-RU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2х =</a:t>
            </a: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6BAE394-34E7-4ABD-91F0-4F20D349EEE8}"/>
              </a:ext>
            </a:extLst>
          </p:cNvPr>
          <p:cNvSpPr/>
          <p:nvPr/>
        </p:nvSpPr>
        <p:spPr>
          <a:xfrm>
            <a:off x="4357479" y="5384008"/>
            <a:ext cx="2571538" cy="1195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600575" algn="l"/>
              </a:tabLst>
            </a:pPr>
            <a:r>
              <a:rPr lang="ru-RU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 =</a:t>
            </a: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75DA8FB-3705-4EBF-B59E-0B3D77972252}"/>
              </a:ext>
            </a:extLst>
          </p:cNvPr>
          <p:cNvSpPr/>
          <p:nvPr/>
        </p:nvSpPr>
        <p:spPr>
          <a:xfrm>
            <a:off x="6732432" y="5770810"/>
            <a:ext cx="5141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(т.) было во втором сарае.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6774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32CB3BE-06D5-45A8-84FA-CEC425503777}"/>
              </a:ext>
            </a:extLst>
          </p:cNvPr>
          <p:cNvSpPr/>
          <p:nvPr/>
        </p:nvSpPr>
        <p:spPr>
          <a:xfrm>
            <a:off x="180975" y="117693"/>
            <a:ext cx="2323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94679B1-EB9A-43EB-8FAA-D50DA74EDEAF}"/>
              </a:ext>
            </a:extLst>
          </p:cNvPr>
          <p:cNvSpPr/>
          <p:nvPr/>
        </p:nvSpPr>
        <p:spPr>
          <a:xfrm>
            <a:off x="285750" y="948362"/>
            <a:ext cx="11144250" cy="82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4600575" algn="l"/>
              </a:tabLst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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15=45(т.)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 втором  сарае.</a:t>
            </a:r>
          </a:p>
        </p:txBody>
      </p:sp>
    </p:spTree>
    <p:extLst>
      <p:ext uri="{BB962C8B-B14F-4D97-AF65-F5344CB8AC3E}">
        <p14:creationId xmlns:p14="http://schemas.microsoft.com/office/powerpoint/2010/main" val="2990274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32CB3BE-06D5-45A8-84FA-CEC425503777}"/>
              </a:ext>
            </a:extLst>
          </p:cNvPr>
          <p:cNvSpPr/>
          <p:nvPr/>
        </p:nvSpPr>
        <p:spPr>
          <a:xfrm>
            <a:off x="180975" y="117693"/>
            <a:ext cx="2323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94679B1-EB9A-43EB-8FAA-D50DA74EDEAF}"/>
              </a:ext>
            </a:extLst>
          </p:cNvPr>
          <p:cNvSpPr/>
          <p:nvPr/>
        </p:nvSpPr>
        <p:spPr>
          <a:xfrm>
            <a:off x="285750" y="948362"/>
            <a:ext cx="11144250" cy="82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4600575" algn="l"/>
              </a:tabLst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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15=45(т.)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 втором  сарае.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3E89B8E-750F-402B-94D3-8E24FBF42DBA}"/>
              </a:ext>
            </a:extLst>
          </p:cNvPr>
          <p:cNvSpPr/>
          <p:nvPr/>
        </p:nvSpPr>
        <p:spPr>
          <a:xfrm>
            <a:off x="1449943" y="2768678"/>
            <a:ext cx="10906515" cy="1363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  <a:tabLst>
                <a:tab pos="4600575" algn="l"/>
              </a:tabLst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тонн и 45 тонн сена было в сараях первоначально.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9E8D92F-C45C-4463-A020-948044D5DD2A}"/>
              </a:ext>
            </a:extLst>
          </p:cNvPr>
          <p:cNvSpPr/>
          <p:nvPr/>
        </p:nvSpPr>
        <p:spPr>
          <a:xfrm>
            <a:off x="274191" y="2867888"/>
            <a:ext cx="2323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0C66AAF-6D3E-42F9-874D-2802DA420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77374" y="3048466"/>
            <a:ext cx="2888109" cy="22149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2DFD8E9-C675-4361-9961-76DB71445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1825" y="3662914"/>
            <a:ext cx="4448175" cy="34114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A1AE3A9-B906-4576-ABF7-8BE93373F2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430" y="4883065"/>
            <a:ext cx="4562475" cy="19996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CA2DA75-BBDC-46E0-9C06-88249E5298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826" y="3852597"/>
            <a:ext cx="4924230" cy="303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52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EAD9886-3A7F-4685-943F-ED204984F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1434047">
            <a:off x="9594627" y="4178281"/>
            <a:ext cx="1703389" cy="20919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9722" y="3798520"/>
            <a:ext cx="12331444" cy="797069"/>
          </a:xfrm>
        </p:spPr>
        <p:txBody>
          <a:bodyPr>
            <a:noAutofit/>
          </a:bodyPr>
          <a:lstStyle/>
          <a:p>
            <a:pPr algn="ctr"/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Решить уравнение – </a:t>
            </a:r>
            <a:br>
              <a:rPr lang="ru-RU" sz="6600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6600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это  значит …</a:t>
            </a:r>
            <a:br>
              <a:rPr lang="ru-RU" sz="6600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8EB2EBB-C871-4AF6-B90D-1C02A70F30BF}"/>
              </a:ext>
            </a:extLst>
          </p:cNvPr>
          <p:cNvSpPr/>
          <p:nvPr/>
        </p:nvSpPr>
        <p:spPr>
          <a:xfrm>
            <a:off x="2327529" y="602815"/>
            <a:ext cx="59177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Закончите предложение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07348BE-6561-4B36-BAAB-25D43D414B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630" b="63889" l="28854" r="52344">
                        <a14:foregroundMark x1="31042" y1="30370" x2="31042" y2="30370"/>
                        <a14:foregroundMark x1="30417" y1="37593" x2="30417" y2="37593"/>
                        <a14:foregroundMark x1="29792" y1="46759" x2="29792" y2="46759"/>
                        <a14:foregroundMark x1="37500" y1="49167" x2="37500" y2="49167"/>
                        <a14:foregroundMark x1="39375" y1="43333" x2="39375" y2="43333"/>
                        <a14:foregroundMark x1="30156" y1="55278" x2="30156" y2="55278"/>
                        <a14:foregroundMark x1="30417" y1="63889" x2="30417" y2="63889"/>
                        <a14:foregroundMark x1="52344" y1="47315" x2="52344" y2="47315"/>
                      </a14:backgroundRemoval>
                    </a14:imgEffect>
                  </a14:imgLayer>
                </a14:imgProps>
              </a:ext>
            </a:extLst>
          </a:blip>
          <a:srcRect l="26094" t="25555" r="45625" b="32222"/>
          <a:stretch/>
        </p:blipFill>
        <p:spPr>
          <a:xfrm flipH="1">
            <a:off x="260192" y="238125"/>
            <a:ext cx="1711483" cy="143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745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" y="376670"/>
            <a:ext cx="10515600" cy="4821382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en-US" sz="31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I</a:t>
            </a:r>
            <a:r>
              <a:rPr lang="ru-RU" sz="31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уровень. </a:t>
            </a:r>
            <a:r>
              <a:rPr lang="ru-RU" sz="3100" dirty="0">
                <a:latin typeface="Georgia" panose="02040502050405020303" pitchFamily="18" charset="0"/>
                <a:cs typeface="Times New Roman" panose="02020603050405020304" pitchFamily="18" charset="0"/>
              </a:rPr>
              <a:t>Решите  уравнение </a:t>
            </a:r>
            <a:r>
              <a:rPr lang="ru-RU" sz="4000" b="1" dirty="0">
                <a:highlight>
                  <a:srgbClr val="FFFF00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3(</a:t>
            </a:r>
            <a:r>
              <a:rPr lang="ru-RU" sz="4000" b="1" i="1" dirty="0">
                <a:highlight>
                  <a:srgbClr val="FFFF00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х</a:t>
            </a:r>
            <a:r>
              <a:rPr lang="ru-RU" sz="4000" b="1" dirty="0">
                <a:highlight>
                  <a:srgbClr val="FFFF00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-250)= -(</a:t>
            </a:r>
            <a:r>
              <a:rPr lang="ru-RU" sz="4000" b="1" i="1" dirty="0">
                <a:highlight>
                  <a:srgbClr val="FFFF00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х</a:t>
            </a:r>
            <a:r>
              <a:rPr lang="ru-RU" sz="4000" b="1" dirty="0">
                <a:highlight>
                  <a:srgbClr val="FFFF00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-450)</a:t>
            </a:r>
            <a:r>
              <a:rPr lang="ru-RU" sz="4000" dirty="0">
                <a:highlight>
                  <a:srgbClr val="FFFF00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Georgia" panose="02040502050405020303" pitchFamily="18" charset="0"/>
                <a:cs typeface="Times New Roman" panose="02020603050405020304" pitchFamily="18" charset="0"/>
              </a:rPr>
              <a:t>и узнаете, сколько танков потеряли немецкие войска за 12 июля 1943 г. в боях под Прохоровкой.</a:t>
            </a:r>
            <a:br>
              <a:rPr lang="ru-RU" sz="3100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en-US" sz="31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II</a:t>
            </a:r>
            <a:r>
              <a:rPr lang="ru-RU" sz="31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уровень. </a:t>
            </a:r>
            <a:r>
              <a:rPr lang="ru-RU" sz="3100" dirty="0">
                <a:latin typeface="Georgia" panose="02040502050405020303" pitchFamily="18" charset="0"/>
                <a:cs typeface="Times New Roman" panose="02020603050405020304" pitchFamily="18" charset="0"/>
              </a:rPr>
              <a:t>Решите правильно уравнение </a:t>
            </a:r>
            <a:br>
              <a:rPr lang="ru-RU" sz="3100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highlight>
                  <a:srgbClr val="FFFF00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0,5(0,3</a:t>
            </a:r>
            <a:r>
              <a:rPr lang="ru-RU" sz="4000" b="1" i="1" dirty="0">
                <a:highlight>
                  <a:srgbClr val="FFFF00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х</a:t>
            </a:r>
            <a:r>
              <a:rPr lang="ru-RU" sz="4000" b="1" dirty="0">
                <a:highlight>
                  <a:srgbClr val="FFFF00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+600)= -0,15(3</a:t>
            </a:r>
            <a:r>
              <a:rPr lang="ru-RU" sz="4000" b="1" i="1" dirty="0">
                <a:highlight>
                  <a:srgbClr val="FFFF00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х</a:t>
            </a:r>
            <a:r>
              <a:rPr lang="ru-RU" sz="4000" b="1" dirty="0">
                <a:highlight>
                  <a:srgbClr val="FFFF00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-4000) </a:t>
            </a:r>
            <a:r>
              <a:rPr lang="ru-RU" sz="3100" dirty="0">
                <a:latin typeface="Georgia" panose="02040502050405020303" pitchFamily="18" charset="0"/>
                <a:cs typeface="Times New Roman" panose="02020603050405020304" pitchFamily="18" charset="0"/>
              </a:rPr>
              <a:t>и вы сможете сказать,</a:t>
            </a:r>
            <a:r>
              <a:rPr lang="ru-RU" sz="3100" b="1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Georgia" panose="02040502050405020303" pitchFamily="18" charset="0"/>
                <a:cs typeface="Times New Roman" panose="02020603050405020304" pitchFamily="18" charset="0"/>
              </a:rPr>
              <a:t> сколько танков потеряли советские войска в сражении под Прохоровкой</a:t>
            </a:r>
            <a:r>
              <a:rPr lang="ru-RU" dirty="0">
                <a:latin typeface="Georgia" panose="02040502050405020303" pitchFamily="18" charset="0"/>
              </a:rPr>
              <a:t>.</a:t>
            </a:r>
            <a:br>
              <a:rPr lang="ru-RU" dirty="0">
                <a:latin typeface="Georgia" panose="02040502050405020303" pitchFamily="18" charset="0"/>
              </a:rPr>
            </a:br>
            <a:r>
              <a:rPr lang="ru-RU" dirty="0">
                <a:latin typeface="Georgia" panose="02040502050405020303" pitchFamily="18" charset="0"/>
              </a:rPr>
              <a:t/>
            </a:r>
            <a:br>
              <a:rPr lang="ru-RU" dirty="0">
                <a:latin typeface="Georgia" panose="02040502050405020303" pitchFamily="18" charset="0"/>
              </a:rPr>
            </a:br>
            <a:r>
              <a:rPr lang="en-US" sz="31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III</a:t>
            </a:r>
            <a:r>
              <a:rPr lang="ru-RU" sz="31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уровень.</a:t>
            </a:r>
            <a:r>
              <a:rPr lang="ru-RU" sz="31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Georgia" panose="02040502050405020303" pitchFamily="18" charset="0"/>
                <a:cs typeface="Times New Roman" panose="02020603050405020304" pitchFamily="18" charset="0"/>
              </a:rPr>
              <a:t>Чтобы узнать, сколько имён погибших воинов высечены на мраморных плитах храма святых апостолов Петра и Павла на Прохоровском поле, нужно решить уравнение: </a:t>
            </a:r>
            <a:br>
              <a:rPr lang="ru-RU" sz="3100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Georgia" panose="02040502050405020303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-0,3(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х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-500)-(0,05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х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-350)=15(0,01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х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-200).</a:t>
            </a:r>
            <a:r>
              <a:rPr lang="ru-RU" sz="3100" dirty="0"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endParaRPr lang="ru-RU" sz="31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337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" y="-120649"/>
            <a:ext cx="11849100" cy="173037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уровень.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300 танков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потеряли немецкие войска за 12 июля 1943г. в боях под Прохоровкой.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DFA7552-3134-47A8-A848-C5172D05B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" y="1292276"/>
            <a:ext cx="8092300" cy="542919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512877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" y="0"/>
            <a:ext cx="11334750" cy="217805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уровень.</a:t>
            </a:r>
            <a:r>
              <a:rPr lang="ru-RU" sz="36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500 танков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потеряли советские войска в сражении под Прохоровкой</a:t>
            </a:r>
            <a:r>
              <a:rPr lang="ru-RU" sz="3600" dirty="0"/>
              <a:t>.</a:t>
            </a:r>
            <a:br>
              <a:rPr lang="ru-RU" sz="3600" dirty="0"/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26C79A-4D11-4D1B-BD1F-FB8AED86A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" y="1292276"/>
            <a:ext cx="8092300" cy="542919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81414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8D64504-04B3-496B-A896-863CADB71D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4584" r="12344" b="11458"/>
          <a:stretch/>
        </p:blipFill>
        <p:spPr>
          <a:xfrm>
            <a:off x="2514767" y="68262"/>
            <a:ext cx="9334333" cy="67214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9424" y="2060575"/>
            <a:ext cx="5591176" cy="7064375"/>
          </a:xfrm>
        </p:spPr>
        <p:txBody>
          <a:bodyPr>
            <a:norm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7000 имён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погибших</a:t>
            </a:r>
            <a:b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воинов высечены на мраморных</a:t>
            </a:r>
            <a:b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плитах храма святых апостолов </a:t>
            </a:r>
            <a:b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Петра и Павла на</a:t>
            </a:r>
            <a:b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Прохоровском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поле.</a:t>
            </a:r>
            <a:b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55B605C-0572-406B-BABC-A2FE3177B1AB}"/>
              </a:ext>
            </a:extLst>
          </p:cNvPr>
          <p:cNvSpPr/>
          <p:nvPr/>
        </p:nvSpPr>
        <p:spPr>
          <a:xfrm>
            <a:off x="97224" y="329684"/>
            <a:ext cx="2171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уровень.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59651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054" y="83068"/>
            <a:ext cx="10515600" cy="698559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уровень: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3(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-250) = -(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-450)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3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-750 = -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+450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4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=1200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=1200:4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х=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уровень:</a:t>
            </a:r>
            <a:r>
              <a:rPr lang="ru-RU" sz="24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0,5(0,3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+600) = - 0,15(3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4000)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0,15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+300=−0,45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+600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0,15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+0,45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=600−300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0,6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=300     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=500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-0,3(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-500)-(0,05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-350)=15(0,01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-200)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-0,3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+150-0,05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+350=0,15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-3000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-0,35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+500=0,15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−3000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-0,35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−0,15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=-3000−500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-0,5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=−3500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-3500 :(-0,5)                                        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=7000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701516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          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/>
              <a:t>                    </a:t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             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F355A17-9A9A-4FD7-9049-94E0CB249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475" y="3911825"/>
            <a:ext cx="4959350" cy="3301550"/>
          </a:xfrm>
          <a:prstGeom prst="rect">
            <a:avLst/>
          </a:prstGeom>
        </p:spPr>
      </p:pic>
      <p:pic>
        <p:nvPicPr>
          <p:cNvPr id="5" name="Объект 4" descr="Picture background"/>
          <p:cNvPicPr>
            <a:picLocks noGrp="1"/>
          </p:cNvPicPr>
          <p:nvPr>
            <p:ph idx="1"/>
          </p:nvPr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42862"/>
            <a:ext cx="9763125" cy="6772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262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EAD9886-3A7F-4685-943F-ED204984F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1434047">
            <a:off x="9594627" y="4178281"/>
            <a:ext cx="1703389" cy="20919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2687" y="4160470"/>
            <a:ext cx="12331444" cy="797069"/>
          </a:xfrm>
        </p:spPr>
        <p:txBody>
          <a:bodyPr>
            <a:noAutofit/>
          </a:bodyPr>
          <a:lstStyle/>
          <a:p>
            <a:pPr algn="ctr"/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Корнем уравнения </a:t>
            </a:r>
            <a:br>
              <a:rPr lang="ru-RU" sz="5400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5400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с одной переменной называется …</a:t>
            </a:r>
            <a:br>
              <a:rPr lang="ru-RU" sz="5400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8EB2EBB-C871-4AF6-B90D-1C02A70F30BF}"/>
              </a:ext>
            </a:extLst>
          </p:cNvPr>
          <p:cNvSpPr/>
          <p:nvPr/>
        </p:nvSpPr>
        <p:spPr>
          <a:xfrm>
            <a:off x="2327529" y="602815"/>
            <a:ext cx="59177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Закончите предложение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07348BE-6561-4B36-BAAB-25D43D414B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630" b="63889" l="28854" r="52344">
                        <a14:foregroundMark x1="31042" y1="30370" x2="31042" y2="30370"/>
                        <a14:foregroundMark x1="30417" y1="37593" x2="30417" y2="37593"/>
                        <a14:foregroundMark x1="29792" y1="46759" x2="29792" y2="46759"/>
                        <a14:foregroundMark x1="37500" y1="49167" x2="37500" y2="49167"/>
                        <a14:foregroundMark x1="39375" y1="43333" x2="39375" y2="43333"/>
                        <a14:foregroundMark x1="30156" y1="55278" x2="30156" y2="55278"/>
                        <a14:foregroundMark x1="30417" y1="63889" x2="30417" y2="63889"/>
                        <a14:foregroundMark x1="52344" y1="47315" x2="52344" y2="47315"/>
                      </a14:backgroundRemoval>
                    </a14:imgEffect>
                  </a14:imgLayer>
                </a14:imgProps>
              </a:ext>
            </a:extLst>
          </a:blip>
          <a:srcRect l="26094" t="25555" r="45625" b="32222"/>
          <a:stretch/>
        </p:blipFill>
        <p:spPr>
          <a:xfrm flipH="1">
            <a:off x="260192" y="238125"/>
            <a:ext cx="1711483" cy="143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45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EAD9886-3A7F-4685-943F-ED204984F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1434047">
            <a:off x="9594627" y="4178281"/>
            <a:ext cx="1703389" cy="20919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4590" y="4131895"/>
            <a:ext cx="12331444" cy="797069"/>
          </a:xfrm>
        </p:spPr>
        <p:txBody>
          <a:bodyPr>
            <a:noAutofit/>
          </a:bodyPr>
          <a:lstStyle/>
          <a:p>
            <a:pPr algn="ctr"/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Линейным  уравнением с одной переменной называется …</a:t>
            </a:r>
            <a:br>
              <a:rPr lang="ru-RU" sz="5400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8EB2EBB-C871-4AF6-B90D-1C02A70F30BF}"/>
              </a:ext>
            </a:extLst>
          </p:cNvPr>
          <p:cNvSpPr/>
          <p:nvPr/>
        </p:nvSpPr>
        <p:spPr>
          <a:xfrm>
            <a:off x="2327529" y="602815"/>
            <a:ext cx="59177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Закончите предложение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07348BE-6561-4B36-BAAB-25D43D414B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630" b="63889" l="28854" r="52344">
                        <a14:foregroundMark x1="31042" y1="30370" x2="31042" y2="30370"/>
                        <a14:foregroundMark x1="30417" y1="37593" x2="30417" y2="37593"/>
                        <a14:foregroundMark x1="29792" y1="46759" x2="29792" y2="46759"/>
                        <a14:foregroundMark x1="37500" y1="49167" x2="37500" y2="49167"/>
                        <a14:foregroundMark x1="39375" y1="43333" x2="39375" y2="43333"/>
                        <a14:foregroundMark x1="30156" y1="55278" x2="30156" y2="55278"/>
                        <a14:foregroundMark x1="30417" y1="63889" x2="30417" y2="63889"/>
                        <a14:foregroundMark x1="52344" y1="47315" x2="52344" y2="47315"/>
                      </a14:backgroundRemoval>
                    </a14:imgEffect>
                  </a14:imgLayer>
                </a14:imgProps>
              </a:ext>
            </a:extLst>
          </a:blip>
          <a:srcRect l="26094" t="25555" r="45625" b="32222"/>
          <a:stretch/>
        </p:blipFill>
        <p:spPr>
          <a:xfrm flipH="1">
            <a:off x="260192" y="238125"/>
            <a:ext cx="1711483" cy="143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99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EAD9886-3A7F-4685-943F-ED204984F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1434047">
            <a:off x="9594627" y="4178281"/>
            <a:ext cx="1703389" cy="20919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2687" y="3922906"/>
            <a:ext cx="12331444" cy="797069"/>
          </a:xfrm>
        </p:spPr>
        <p:txBody>
          <a:bodyPr>
            <a:noAutofit/>
          </a:bodyPr>
          <a:lstStyle/>
          <a:p>
            <a:pPr algn="ctr"/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Чтобы найти неизвестный множитель, нужно …</a:t>
            </a:r>
            <a:r>
              <a:rPr lang="ru-RU" sz="6600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sz="6600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8EB2EBB-C871-4AF6-B90D-1C02A70F30BF}"/>
              </a:ext>
            </a:extLst>
          </p:cNvPr>
          <p:cNvSpPr/>
          <p:nvPr/>
        </p:nvSpPr>
        <p:spPr>
          <a:xfrm>
            <a:off x="2327529" y="602815"/>
            <a:ext cx="59177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Закончите предложение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07348BE-6561-4B36-BAAB-25D43D414B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630" b="63889" l="28854" r="52344">
                        <a14:foregroundMark x1="31042" y1="30370" x2="31042" y2="30370"/>
                        <a14:foregroundMark x1="30417" y1="37593" x2="30417" y2="37593"/>
                        <a14:foregroundMark x1="29792" y1="46759" x2="29792" y2="46759"/>
                        <a14:foregroundMark x1="37500" y1="49167" x2="37500" y2="49167"/>
                        <a14:foregroundMark x1="39375" y1="43333" x2="39375" y2="43333"/>
                        <a14:foregroundMark x1="30156" y1="55278" x2="30156" y2="55278"/>
                        <a14:foregroundMark x1="30417" y1="63889" x2="30417" y2="63889"/>
                        <a14:foregroundMark x1="52344" y1="47315" x2="52344" y2="47315"/>
                      </a14:backgroundRemoval>
                    </a14:imgEffect>
                  </a14:imgLayer>
                </a14:imgProps>
              </a:ext>
            </a:extLst>
          </a:blip>
          <a:srcRect l="26094" t="25555" r="45625" b="32222"/>
          <a:stretch/>
        </p:blipFill>
        <p:spPr>
          <a:xfrm flipH="1">
            <a:off x="260192" y="238125"/>
            <a:ext cx="1711483" cy="143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68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EAD9886-3A7F-4685-943F-ED204984F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1434047">
            <a:off x="9594627" y="4178281"/>
            <a:ext cx="1703389" cy="20919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2687" y="3922906"/>
            <a:ext cx="12331444" cy="797069"/>
          </a:xfrm>
        </p:spPr>
        <p:txBody>
          <a:bodyPr>
            <a:noAutofit/>
          </a:bodyPr>
          <a:lstStyle/>
          <a:p>
            <a:pPr algn="ctr"/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Чтобы раскрыть скобки, </a:t>
            </a:r>
            <a:br>
              <a:rPr lang="ru-RU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перед которыми стоит знак </a:t>
            </a:r>
            <a:r>
              <a:rPr lang="en-US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“</a:t>
            </a:r>
            <a:r>
              <a:rPr lang="ru-RU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+</a:t>
            </a:r>
            <a:r>
              <a:rPr lang="en-US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”</a:t>
            </a:r>
            <a:r>
              <a:rPr lang="ru-RU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, нужно …</a:t>
            </a:r>
            <a:br>
              <a:rPr lang="ru-RU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8EB2EBB-C871-4AF6-B90D-1C02A70F30BF}"/>
              </a:ext>
            </a:extLst>
          </p:cNvPr>
          <p:cNvSpPr/>
          <p:nvPr/>
        </p:nvSpPr>
        <p:spPr>
          <a:xfrm>
            <a:off x="2327529" y="602815"/>
            <a:ext cx="59177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Закончите предложение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07348BE-6561-4B36-BAAB-25D43D414B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630" b="63889" l="28854" r="52344">
                        <a14:foregroundMark x1="31042" y1="30370" x2="31042" y2="30370"/>
                        <a14:foregroundMark x1="30417" y1="37593" x2="30417" y2="37593"/>
                        <a14:foregroundMark x1="29792" y1="46759" x2="29792" y2="46759"/>
                        <a14:foregroundMark x1="37500" y1="49167" x2="37500" y2="49167"/>
                        <a14:foregroundMark x1="39375" y1="43333" x2="39375" y2="43333"/>
                        <a14:foregroundMark x1="30156" y1="55278" x2="30156" y2="55278"/>
                        <a14:foregroundMark x1="30417" y1="63889" x2="30417" y2="63889"/>
                        <a14:foregroundMark x1="52344" y1="47315" x2="52344" y2="47315"/>
                      </a14:backgroundRemoval>
                    </a14:imgEffect>
                  </a14:imgLayer>
                </a14:imgProps>
              </a:ext>
            </a:extLst>
          </a:blip>
          <a:srcRect l="26094" t="25555" r="45625" b="32222"/>
          <a:stretch/>
        </p:blipFill>
        <p:spPr>
          <a:xfrm flipH="1">
            <a:off x="260192" y="238125"/>
            <a:ext cx="1711483" cy="143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6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EAD9886-3A7F-4685-943F-ED204984F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778" b="78611" l="30052" r="53229">
                        <a14:foregroundMark x1="39531" y1="22870" x2="39531" y2="22870"/>
                        <a14:foregroundMark x1="30104" y1="33333" x2="30104" y2="33333"/>
                        <a14:foregroundMark x1="41979" y1="72222" x2="41979" y2="72222"/>
                        <a14:foregroundMark x1="41094" y1="68056" x2="41094" y2="68056"/>
                        <a14:foregroundMark x1="37500" y1="71389" x2="37500" y2="71389"/>
                        <a14:foregroundMark x1="41667" y1="74537" x2="41667" y2="74537"/>
                        <a14:foregroundMark x1="40156" y1="78611" x2="40156" y2="78611"/>
                      </a14:backgroundRemoval>
                    </a14:imgEffect>
                  </a14:imgLayer>
                </a14:imgProps>
              </a:ext>
            </a:extLst>
          </a:blip>
          <a:srcRect l="27344" t="19112" r="43750" b="17778"/>
          <a:stretch/>
        </p:blipFill>
        <p:spPr>
          <a:xfrm rot="1434047">
            <a:off x="9594627" y="4178281"/>
            <a:ext cx="1703389" cy="20919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2687" y="3922906"/>
            <a:ext cx="12331444" cy="797069"/>
          </a:xfrm>
        </p:spPr>
        <p:txBody>
          <a:bodyPr>
            <a:noAutofit/>
          </a:bodyPr>
          <a:lstStyle/>
          <a:p>
            <a:pPr algn="ctr"/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Любое слагаемое можно </a:t>
            </a:r>
            <a:br>
              <a:rPr lang="ru-RU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перенести из одной части</a:t>
            </a:r>
            <a:br>
              <a:rPr lang="ru-RU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уравнения в другую …</a:t>
            </a:r>
            <a:br>
              <a:rPr lang="ru-RU" b="1" i="1" dirty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8EB2EBB-C871-4AF6-B90D-1C02A70F30BF}"/>
              </a:ext>
            </a:extLst>
          </p:cNvPr>
          <p:cNvSpPr/>
          <p:nvPr/>
        </p:nvSpPr>
        <p:spPr>
          <a:xfrm>
            <a:off x="2327529" y="602815"/>
            <a:ext cx="59177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/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Закончите предложение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07348BE-6561-4B36-BAAB-25D43D414B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630" b="63889" l="28854" r="52344">
                        <a14:foregroundMark x1="31042" y1="30370" x2="31042" y2="30370"/>
                        <a14:foregroundMark x1="30417" y1="37593" x2="30417" y2="37593"/>
                        <a14:foregroundMark x1="29792" y1="46759" x2="29792" y2="46759"/>
                        <a14:foregroundMark x1="37500" y1="49167" x2="37500" y2="49167"/>
                        <a14:foregroundMark x1="39375" y1="43333" x2="39375" y2="43333"/>
                        <a14:foregroundMark x1="30156" y1="55278" x2="30156" y2="55278"/>
                        <a14:foregroundMark x1="30417" y1="63889" x2="30417" y2="63889"/>
                        <a14:foregroundMark x1="52344" y1="47315" x2="52344" y2="47315"/>
                      </a14:backgroundRemoval>
                    </a14:imgEffect>
                  </a14:imgLayer>
                </a14:imgProps>
              </a:ext>
            </a:extLst>
          </a:blip>
          <a:srcRect l="26094" t="25555" r="45625" b="32222"/>
          <a:stretch/>
        </p:blipFill>
        <p:spPr>
          <a:xfrm flipH="1">
            <a:off x="260192" y="238125"/>
            <a:ext cx="1711483" cy="143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455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Words>598</Words>
  <Application>Microsoft Office PowerPoint</Application>
  <PresentationFormat>Широкоэкранный</PresentationFormat>
  <Paragraphs>185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Georgia</vt:lpstr>
      <vt:lpstr>Symbol</vt:lpstr>
      <vt:lpstr>Times New Roman</vt:lpstr>
      <vt:lpstr>Тема Office</vt:lpstr>
      <vt:lpstr>Презентация PowerPoint</vt:lpstr>
      <vt:lpstr>Презентация PowerPoint</vt:lpstr>
      <vt:lpstr>  Уравнение – это …     </vt:lpstr>
      <vt:lpstr>  Решить уравнение –  это  значит …     </vt:lpstr>
      <vt:lpstr>  Корнем уравнения  с одной переменной называется …     </vt:lpstr>
      <vt:lpstr>  Линейным  уравнением с одной переменной называется …     </vt:lpstr>
      <vt:lpstr>  Чтобы найти неизвестный множитель, нужно …     </vt:lpstr>
      <vt:lpstr>  Чтобы раскрыть скобки,  перед которыми стоит знак “+”, нужно …     </vt:lpstr>
      <vt:lpstr>  Любое слагаемое можно  перенести из одной части  уравнения в другую …     </vt:lpstr>
      <vt:lpstr>  Чтобы раскрыть скобки,  перед которыми стоит знак “-”, нужно …     </vt:lpstr>
      <vt:lpstr>  3 х = 15 </vt:lpstr>
      <vt:lpstr>  15- х = 8 </vt:lpstr>
      <vt:lpstr>  10+ х = 18,6 </vt:lpstr>
      <vt:lpstr>   х : 3= 1,2 </vt:lpstr>
      <vt:lpstr>   10 – 5 х = 3 </vt:lpstr>
      <vt:lpstr>   6х – 14 = 4 </vt:lpstr>
      <vt:lpstr>   7х – 54 = 2 </vt:lpstr>
      <vt:lpstr>   4,9  – х = 0 </vt:lpstr>
      <vt:lpstr>Презентация PowerPoint</vt:lpstr>
      <vt:lpstr>Презентация PowerPoint</vt:lpstr>
      <vt:lpstr>Презентация PowerPoint</vt:lpstr>
      <vt:lpstr> На военной базе хранится 3000 патронов. Командир решил, что оставит 800 патронов для проведения учений. Сколько патронов он может распределить между 5 стрелками, чтобы каждому из них досталось поровну?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двух сараях для маскировки танков сложено сено, причём в первом сарае сена в 3 раза больше, чем во втором. После того как из первого сарая увезли 20 т сена, а во второй привезли 10 т,  то в обоих сараях сена стало поровну.  Сколько тонн сена было  в каждом сарае первоначально?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I уровень. Решите  уравнение 3(х-250)= -(х-450) и узнаете, сколько танков потеряли немецкие войска за 12 июля 1943 г. в боях под Прохоровкой.  II уровень. Решите правильно уравнение  0,5(0,3х+600)= -0,15(3х-4000) и вы сможете сказать,  сколько танков потеряли советские войска в сражении под Прохоровкой.  III уровень. Чтобы узнать, сколько имён погибших воинов высечены на мраморных плитах храма святых апостолов Петра и Павла на Прохоровском поле, нужно решить уравнение:   -0,3(х-500)-(0,05х-350)=15(0,01х-200). </vt:lpstr>
      <vt:lpstr>   I уровень.  300 танков потеряли немецкие войска за 12 июля 1943г. в боях под Прохоровкой.    </vt:lpstr>
      <vt:lpstr> II уровень.  500 танков потеряли советские войска в сражении под Прохоровкой.   </vt:lpstr>
      <vt:lpstr>7000 имён погибших воинов высечены на мраморных плитах храма святых апостолов  Петра и Павла на Прохоровском поле.   </vt:lpstr>
      <vt:lpstr>I уровень:  3(х-250) = -(х-450)                   3х-750 = -х+450                   4х=1200                   х=1200:4                   х=300 II уровень: 0,5(0,3х+600) = - 0,15(3х – 4000)                    0,15x+300=−0,45x+600                   0,15x+0,45x=600−300                   0,6x=300                         х=500 III уровень:  -0,3(х-500)-(0,05х-350)=15(0,01х-200)                     -0,3х+150-0,05х+350=0,15х-3000                     -0,35x+500=0,15x−3000                     -0,35x−0,15x=-3000−500                     -0,5x=−3500                     x= -3500 :(-0,5)                                                              х=7000 </vt:lpstr>
      <vt:lpstr>                                                                          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User</cp:lastModifiedBy>
  <cp:revision>68</cp:revision>
  <dcterms:created xsi:type="dcterms:W3CDTF">2025-01-29T07:38:50Z</dcterms:created>
  <dcterms:modified xsi:type="dcterms:W3CDTF">2025-02-25T07:48:39Z</dcterms:modified>
</cp:coreProperties>
</file>