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7" r:id="rId2"/>
    <p:sldId id="256" r:id="rId3"/>
    <p:sldId id="286" r:id="rId4"/>
    <p:sldId id="287" r:id="rId5"/>
    <p:sldId id="288" r:id="rId6"/>
    <p:sldId id="284" r:id="rId7"/>
    <p:sldId id="289" r:id="rId8"/>
    <p:sldId id="263" r:id="rId9"/>
    <p:sldId id="292" r:id="rId10"/>
    <p:sldId id="290" r:id="rId11"/>
    <p:sldId id="268" r:id="rId12"/>
    <p:sldId id="291" r:id="rId13"/>
    <p:sldId id="265" r:id="rId14"/>
    <p:sldId id="299" r:id="rId15"/>
    <p:sldId id="276" r:id="rId16"/>
    <p:sldId id="300" r:id="rId17"/>
    <p:sldId id="275" r:id="rId18"/>
    <p:sldId id="301" r:id="rId19"/>
    <p:sldId id="294" r:id="rId20"/>
    <p:sldId id="302" r:id="rId21"/>
    <p:sldId id="296" r:id="rId22"/>
    <p:sldId id="295" r:id="rId23"/>
    <p:sldId id="303" r:id="rId24"/>
    <p:sldId id="305" r:id="rId25"/>
    <p:sldId id="293" r:id="rId26"/>
    <p:sldId id="304" r:id="rId27"/>
    <p:sldId id="297" r:id="rId28"/>
    <p:sldId id="270" r:id="rId29"/>
    <p:sldId id="298" r:id="rId30"/>
    <p:sldId id="266" r:id="rId31"/>
    <p:sldId id="306" r:id="rId32"/>
    <p:sldId id="30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73"/>
    <a:srgbClr val="FFE89F"/>
    <a:srgbClr val="F4FF67"/>
    <a:srgbClr val="FCFBC5"/>
    <a:srgbClr val="990000"/>
    <a:srgbClr val="FFFFFF"/>
    <a:srgbClr val="9933FF"/>
    <a:srgbClr val="0000CC"/>
    <a:srgbClr val="FFDDBF"/>
    <a:srgbClr val="EBB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74153" autoAdjust="0"/>
  </p:normalViewPr>
  <p:slideViewPr>
    <p:cSldViewPr>
      <p:cViewPr varScale="1">
        <p:scale>
          <a:sx n="70" d="100"/>
          <a:sy n="70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4971C-4BD1-461F-B669-674117850483}" type="doc">
      <dgm:prSet loTypeId="urn:microsoft.com/office/officeart/2005/8/layout/pyramid1" loCatId="pyramid" qsTypeId="urn:microsoft.com/office/officeart/2005/8/quickstyle/simple3" qsCatId="simple" csTypeId="urn:microsoft.com/office/officeart/2005/8/colors/accent0_1" csCatId="mainScheme" phldr="1"/>
      <dgm:spPr/>
    </dgm:pt>
    <dgm:pt modelId="{00388940-9E8F-420B-9E12-B8A23AAA8A42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царь</a:t>
          </a:r>
        </a:p>
      </dgm:t>
    </dgm:pt>
    <dgm:pt modelId="{558A8FD8-0FF3-43BE-898A-899A29EC3CC9}" type="parTrans" cxnId="{960ACFD0-A68E-4AA5-BB70-DBCECDAA10C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3EEE7-900C-477E-BCC0-5A3B37A6818B}" type="sibTrans" cxnId="{960ACFD0-A68E-4AA5-BB70-DBCECDAA10C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823B-03BA-445A-8E90-B8FF8BEF9420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жрецы</a:t>
          </a:r>
        </a:p>
      </dgm:t>
    </dgm:pt>
    <dgm:pt modelId="{EF20789A-FF22-4E28-B468-69F32453A018}" type="parTrans" cxnId="{ED4B0D6B-EB3E-4470-BF0B-12A162185D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F2B69-AE34-4637-9799-3259183F9520}" type="sibTrans" cxnId="{ED4B0D6B-EB3E-4470-BF0B-12A162185D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6B6C-18FF-49F0-9A33-73270A537C05}">
      <dgm:prSet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чиновники</a:t>
          </a:r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r>
            <a:rPr 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войско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067E0-C91B-4C02-90DD-0966DE5AEE41}" type="parTrans" cxnId="{CA865D61-D9DF-4345-9825-DA5BCA454BB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04605-CE8E-41D6-9B0C-F0C4253D9E10}" type="sibTrans" cxnId="{CA865D61-D9DF-4345-9825-DA5BCA454BB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55B5-2A86-43C3-9CBC-B28309D7031B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земледельцы, ремесленники, торговцы</a:t>
          </a:r>
        </a:p>
      </dgm:t>
    </dgm:pt>
    <dgm:pt modelId="{90EEB891-7BB2-4DF0-A766-80A65B0E6793}" type="parTrans" cxnId="{C67DE249-CD94-48A1-9BF5-E63053606C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B29E9-597E-4DED-B5E7-51916DA477AC}" type="sibTrans" cxnId="{C67DE249-CD94-48A1-9BF5-E63053606C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B81CC-720B-43E5-8658-19366B96EA92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рабы</a:t>
          </a:r>
        </a:p>
      </dgm:t>
    </dgm:pt>
    <dgm:pt modelId="{9455B7BF-53FC-479A-B573-897A55E1DF3E}" type="parTrans" cxnId="{34921DBD-B844-4B7F-9340-9D4ADAFBFA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C423A-F6D6-46D8-A083-E189469E3E9F}" type="sibTrans" cxnId="{34921DBD-B844-4B7F-9340-9D4ADAFBFA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287B0-0701-4CAE-AA1B-8F0B05A00CC0}" type="pres">
      <dgm:prSet presAssocID="{28C4971C-4BD1-461F-B669-674117850483}" presName="Name0" presStyleCnt="0">
        <dgm:presLayoutVars>
          <dgm:dir/>
          <dgm:animLvl val="lvl"/>
          <dgm:resizeHandles val="exact"/>
        </dgm:presLayoutVars>
      </dgm:prSet>
      <dgm:spPr/>
    </dgm:pt>
    <dgm:pt modelId="{A7C14ED0-398B-4EBC-96EF-F5E2483C1608}" type="pres">
      <dgm:prSet presAssocID="{00388940-9E8F-420B-9E12-B8A23AAA8A42}" presName="Name8" presStyleCnt="0"/>
      <dgm:spPr/>
    </dgm:pt>
    <dgm:pt modelId="{B076C18D-478D-47E7-AA01-7B8A8E64359F}" type="pres">
      <dgm:prSet presAssocID="{00388940-9E8F-420B-9E12-B8A23AAA8A4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B88B9-5632-497B-B544-625DEFAB0CD4}" type="pres">
      <dgm:prSet presAssocID="{00388940-9E8F-420B-9E12-B8A23AAA8A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E079D-A96D-4924-AD30-817C7C85AD40}" type="pres">
      <dgm:prSet presAssocID="{DAFD823B-03BA-445A-8E90-B8FF8BEF9420}" presName="Name8" presStyleCnt="0"/>
      <dgm:spPr/>
    </dgm:pt>
    <dgm:pt modelId="{8FCC0DB5-1D46-44EF-94AC-B55DFAE16B3B}" type="pres">
      <dgm:prSet presAssocID="{DAFD823B-03BA-445A-8E90-B8FF8BEF942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EEB42-EB9A-4B65-9FB4-0FECFF00522E}" type="pres">
      <dgm:prSet presAssocID="{DAFD823B-03BA-445A-8E90-B8FF8BEF94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79B23-9EA5-4518-8541-C542469BAA36}" type="pres">
      <dgm:prSet presAssocID="{CCB26B6C-18FF-49F0-9A33-73270A537C05}" presName="Name8" presStyleCnt="0"/>
      <dgm:spPr/>
    </dgm:pt>
    <dgm:pt modelId="{F8A81253-8AF8-4896-98E6-A06824A41C7A}" type="pres">
      <dgm:prSet presAssocID="{CCB26B6C-18FF-49F0-9A33-73270A537C0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4E63-11C0-4BB4-B7ED-BE2DAAABD67E}" type="pres">
      <dgm:prSet presAssocID="{CCB26B6C-18FF-49F0-9A33-73270A537C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92508-7C1E-4AA1-B9D9-103476D4EA13}" type="pres">
      <dgm:prSet presAssocID="{43DD55B5-2A86-43C3-9CBC-B28309D7031B}" presName="Name8" presStyleCnt="0"/>
      <dgm:spPr/>
    </dgm:pt>
    <dgm:pt modelId="{0440420D-B226-4730-8DFF-52CC22AE1DDC}" type="pres">
      <dgm:prSet presAssocID="{43DD55B5-2A86-43C3-9CBC-B28309D7031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BE467-562E-4767-9AE1-1800811193AE}" type="pres">
      <dgm:prSet presAssocID="{43DD55B5-2A86-43C3-9CBC-B28309D703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8A8AA-FD33-4F6E-B3CE-08C0D31C44F6}" type="pres">
      <dgm:prSet presAssocID="{40DB81CC-720B-43E5-8658-19366B96EA92}" presName="Name8" presStyleCnt="0"/>
      <dgm:spPr/>
    </dgm:pt>
    <dgm:pt modelId="{3F5F897F-75B9-4989-B907-AFDC5DB5D165}" type="pres">
      <dgm:prSet presAssocID="{40DB81CC-720B-43E5-8658-19366B96EA9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6958-461D-4292-BEEA-3EF98CC548FE}" type="pres">
      <dgm:prSet presAssocID="{40DB81CC-720B-43E5-8658-19366B96E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434F8-7DBF-4618-BF43-9914B4734337}" type="presOf" srcId="{43DD55B5-2A86-43C3-9CBC-B28309D7031B}" destId="{0440420D-B226-4730-8DFF-52CC22AE1DDC}" srcOrd="0" destOrd="0" presId="urn:microsoft.com/office/officeart/2005/8/layout/pyramid1"/>
    <dgm:cxn modelId="{D77D940B-2A4D-48CC-ABB7-1643B2026DA2}" type="presOf" srcId="{CCB26B6C-18FF-49F0-9A33-73270A537C05}" destId="{0CF54E63-11C0-4BB4-B7ED-BE2DAAABD67E}" srcOrd="1" destOrd="0" presId="urn:microsoft.com/office/officeart/2005/8/layout/pyramid1"/>
    <dgm:cxn modelId="{C2306C7A-66B0-48E6-8188-5E1B0B369634}" type="presOf" srcId="{40DB81CC-720B-43E5-8658-19366B96EA92}" destId="{3F5F897F-75B9-4989-B907-AFDC5DB5D165}" srcOrd="0" destOrd="0" presId="urn:microsoft.com/office/officeart/2005/8/layout/pyramid1"/>
    <dgm:cxn modelId="{960ACFD0-A68E-4AA5-BB70-DBCECDAA10C6}" srcId="{28C4971C-4BD1-461F-B669-674117850483}" destId="{00388940-9E8F-420B-9E12-B8A23AAA8A42}" srcOrd="0" destOrd="0" parTransId="{558A8FD8-0FF3-43BE-898A-899A29EC3CC9}" sibTransId="{C9F3EEE7-900C-477E-BCC0-5A3B37A6818B}"/>
    <dgm:cxn modelId="{5CBAA7FC-E3D1-48D8-9252-776BF482334B}" type="presOf" srcId="{00388940-9E8F-420B-9E12-B8A23AAA8A42}" destId="{B076C18D-478D-47E7-AA01-7B8A8E64359F}" srcOrd="0" destOrd="0" presId="urn:microsoft.com/office/officeart/2005/8/layout/pyramid1"/>
    <dgm:cxn modelId="{95CD27F8-91ED-4884-ACF2-BE9187B0FAFC}" type="presOf" srcId="{DAFD823B-03BA-445A-8E90-B8FF8BEF9420}" destId="{F64EEB42-EB9A-4B65-9FB4-0FECFF00522E}" srcOrd="1" destOrd="0" presId="urn:microsoft.com/office/officeart/2005/8/layout/pyramid1"/>
    <dgm:cxn modelId="{80BC50C0-9AC2-4D35-BFCE-91E59F74C372}" type="presOf" srcId="{CCB26B6C-18FF-49F0-9A33-73270A537C05}" destId="{F8A81253-8AF8-4896-98E6-A06824A41C7A}" srcOrd="0" destOrd="0" presId="urn:microsoft.com/office/officeart/2005/8/layout/pyramid1"/>
    <dgm:cxn modelId="{936E0985-5D3B-4DE8-8C52-9A40D16F0B74}" type="presOf" srcId="{43DD55B5-2A86-43C3-9CBC-B28309D7031B}" destId="{7E0BE467-562E-4767-9AE1-1800811193AE}" srcOrd="1" destOrd="0" presId="urn:microsoft.com/office/officeart/2005/8/layout/pyramid1"/>
    <dgm:cxn modelId="{ED4B0D6B-EB3E-4470-BF0B-12A162185D24}" srcId="{28C4971C-4BD1-461F-B669-674117850483}" destId="{DAFD823B-03BA-445A-8E90-B8FF8BEF9420}" srcOrd="1" destOrd="0" parTransId="{EF20789A-FF22-4E28-B468-69F32453A018}" sibTransId="{8FAF2B69-AE34-4637-9799-3259183F9520}"/>
    <dgm:cxn modelId="{CA865D61-D9DF-4345-9825-DA5BCA454BBB}" srcId="{28C4971C-4BD1-461F-B669-674117850483}" destId="{CCB26B6C-18FF-49F0-9A33-73270A537C05}" srcOrd="2" destOrd="0" parTransId="{C6B067E0-C91B-4C02-90DD-0966DE5AEE41}" sibTransId="{C6A04605-CE8E-41D6-9B0C-F0C4253D9E10}"/>
    <dgm:cxn modelId="{60F5D5CE-DF6F-43F5-BA55-CD5879966FAF}" type="presOf" srcId="{DAFD823B-03BA-445A-8E90-B8FF8BEF9420}" destId="{8FCC0DB5-1D46-44EF-94AC-B55DFAE16B3B}" srcOrd="0" destOrd="0" presId="urn:microsoft.com/office/officeart/2005/8/layout/pyramid1"/>
    <dgm:cxn modelId="{654DE55B-7B48-47B8-9CE0-11743F8534FC}" type="presOf" srcId="{28C4971C-4BD1-461F-B669-674117850483}" destId="{E42287B0-0701-4CAE-AA1B-8F0B05A00CC0}" srcOrd="0" destOrd="0" presId="urn:microsoft.com/office/officeart/2005/8/layout/pyramid1"/>
    <dgm:cxn modelId="{48C22DE3-9353-40C8-AF68-790ABBEB29A9}" type="presOf" srcId="{40DB81CC-720B-43E5-8658-19366B96EA92}" destId="{2DBC6958-461D-4292-BEEA-3EF98CC548FE}" srcOrd="1" destOrd="0" presId="urn:microsoft.com/office/officeart/2005/8/layout/pyramid1"/>
    <dgm:cxn modelId="{E8AC67D0-09B5-42E9-A30E-1AB163DEE44A}" type="presOf" srcId="{00388940-9E8F-420B-9E12-B8A23AAA8A42}" destId="{D83B88B9-5632-497B-B544-625DEFAB0CD4}" srcOrd="1" destOrd="0" presId="urn:microsoft.com/office/officeart/2005/8/layout/pyramid1"/>
    <dgm:cxn modelId="{34921DBD-B844-4B7F-9340-9D4ADAFBFAE9}" srcId="{28C4971C-4BD1-461F-B669-674117850483}" destId="{40DB81CC-720B-43E5-8658-19366B96EA92}" srcOrd="4" destOrd="0" parTransId="{9455B7BF-53FC-479A-B573-897A55E1DF3E}" sibTransId="{029C423A-F6D6-46D8-A083-E189469E3E9F}"/>
    <dgm:cxn modelId="{C67DE249-CD94-48A1-9BF5-E63053606CE9}" srcId="{28C4971C-4BD1-461F-B669-674117850483}" destId="{43DD55B5-2A86-43C3-9CBC-B28309D7031B}" srcOrd="3" destOrd="0" parTransId="{90EEB891-7BB2-4DF0-A766-80A65B0E6793}" sibTransId="{A70B29E9-597E-4DED-B5E7-51916DA477AC}"/>
    <dgm:cxn modelId="{BE9DE384-141A-4D74-A95B-1F80F02657B8}" type="presParOf" srcId="{E42287B0-0701-4CAE-AA1B-8F0B05A00CC0}" destId="{A7C14ED0-398B-4EBC-96EF-F5E2483C1608}" srcOrd="0" destOrd="0" presId="urn:microsoft.com/office/officeart/2005/8/layout/pyramid1"/>
    <dgm:cxn modelId="{8424B718-D160-4759-9885-8755DD1E1781}" type="presParOf" srcId="{A7C14ED0-398B-4EBC-96EF-F5E2483C1608}" destId="{B076C18D-478D-47E7-AA01-7B8A8E64359F}" srcOrd="0" destOrd="0" presId="urn:microsoft.com/office/officeart/2005/8/layout/pyramid1"/>
    <dgm:cxn modelId="{D311C434-0A31-4483-96E2-280DF67AA061}" type="presParOf" srcId="{A7C14ED0-398B-4EBC-96EF-F5E2483C1608}" destId="{D83B88B9-5632-497B-B544-625DEFAB0CD4}" srcOrd="1" destOrd="0" presId="urn:microsoft.com/office/officeart/2005/8/layout/pyramid1"/>
    <dgm:cxn modelId="{0F7F0F30-FAC2-4E23-B2FE-BF387CFDE94C}" type="presParOf" srcId="{E42287B0-0701-4CAE-AA1B-8F0B05A00CC0}" destId="{266E079D-A96D-4924-AD30-817C7C85AD40}" srcOrd="1" destOrd="0" presId="urn:microsoft.com/office/officeart/2005/8/layout/pyramid1"/>
    <dgm:cxn modelId="{11A3DFED-B92F-4C93-BF7A-A699EF1AAFAA}" type="presParOf" srcId="{266E079D-A96D-4924-AD30-817C7C85AD40}" destId="{8FCC0DB5-1D46-44EF-94AC-B55DFAE16B3B}" srcOrd="0" destOrd="0" presId="urn:microsoft.com/office/officeart/2005/8/layout/pyramid1"/>
    <dgm:cxn modelId="{B04B9A46-780E-4877-B07A-F1010F9DA3F4}" type="presParOf" srcId="{266E079D-A96D-4924-AD30-817C7C85AD40}" destId="{F64EEB42-EB9A-4B65-9FB4-0FECFF00522E}" srcOrd="1" destOrd="0" presId="urn:microsoft.com/office/officeart/2005/8/layout/pyramid1"/>
    <dgm:cxn modelId="{B4B9B6B1-5567-475D-A273-0D7AE4C46180}" type="presParOf" srcId="{E42287B0-0701-4CAE-AA1B-8F0B05A00CC0}" destId="{49979B23-9EA5-4518-8541-C542469BAA36}" srcOrd="2" destOrd="0" presId="urn:microsoft.com/office/officeart/2005/8/layout/pyramid1"/>
    <dgm:cxn modelId="{D6129991-F79D-4B4F-99CC-FDDD258322BA}" type="presParOf" srcId="{49979B23-9EA5-4518-8541-C542469BAA36}" destId="{F8A81253-8AF8-4896-98E6-A06824A41C7A}" srcOrd="0" destOrd="0" presId="urn:microsoft.com/office/officeart/2005/8/layout/pyramid1"/>
    <dgm:cxn modelId="{C661198B-1148-4A11-9F06-AFCC5A6ACEF5}" type="presParOf" srcId="{49979B23-9EA5-4518-8541-C542469BAA36}" destId="{0CF54E63-11C0-4BB4-B7ED-BE2DAAABD67E}" srcOrd="1" destOrd="0" presId="urn:microsoft.com/office/officeart/2005/8/layout/pyramid1"/>
    <dgm:cxn modelId="{B09DEAA6-2854-4119-81D8-B7694D5CCEC1}" type="presParOf" srcId="{E42287B0-0701-4CAE-AA1B-8F0B05A00CC0}" destId="{81B92508-7C1E-4AA1-B9D9-103476D4EA13}" srcOrd="3" destOrd="0" presId="urn:microsoft.com/office/officeart/2005/8/layout/pyramid1"/>
    <dgm:cxn modelId="{57960645-18D6-475F-87D1-C9D5505730C3}" type="presParOf" srcId="{81B92508-7C1E-4AA1-B9D9-103476D4EA13}" destId="{0440420D-B226-4730-8DFF-52CC22AE1DDC}" srcOrd="0" destOrd="0" presId="urn:microsoft.com/office/officeart/2005/8/layout/pyramid1"/>
    <dgm:cxn modelId="{FF86F644-9FA9-4861-867B-65BE7D8921E4}" type="presParOf" srcId="{81B92508-7C1E-4AA1-B9D9-103476D4EA13}" destId="{7E0BE467-562E-4767-9AE1-1800811193AE}" srcOrd="1" destOrd="0" presId="urn:microsoft.com/office/officeart/2005/8/layout/pyramid1"/>
    <dgm:cxn modelId="{9C55B610-C030-4DC1-9CB6-F41A55ACD019}" type="presParOf" srcId="{E42287B0-0701-4CAE-AA1B-8F0B05A00CC0}" destId="{E568A8AA-FD33-4F6E-B3CE-08C0D31C44F6}" srcOrd="4" destOrd="0" presId="urn:microsoft.com/office/officeart/2005/8/layout/pyramid1"/>
    <dgm:cxn modelId="{B1B7B405-5EC5-4010-B4D9-36C4D45F2EDD}" type="presParOf" srcId="{E568A8AA-FD33-4F6E-B3CE-08C0D31C44F6}" destId="{3F5F897F-75B9-4989-B907-AFDC5DB5D165}" srcOrd="0" destOrd="0" presId="urn:microsoft.com/office/officeart/2005/8/layout/pyramid1"/>
    <dgm:cxn modelId="{084233EC-3D18-4B4C-BCC5-E1C7E4610E7B}" type="presParOf" srcId="{E568A8AA-FD33-4F6E-B3CE-08C0D31C44F6}" destId="{2DBC6958-461D-4292-BEEA-3EF98CC548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4971C-4BD1-461F-B669-674117850483}" type="doc">
      <dgm:prSet loTypeId="urn:microsoft.com/office/officeart/2005/8/layout/pyramid1" loCatId="pyramid" qsTypeId="urn:microsoft.com/office/officeart/2005/8/quickstyle/simple3" qsCatId="simple" csTypeId="urn:microsoft.com/office/officeart/2005/8/colors/accent0_1" csCatId="mainScheme" phldr="1"/>
      <dgm:spPr/>
    </dgm:pt>
    <dgm:pt modelId="{00388940-9E8F-420B-9E12-B8A23AAA8A42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царь</a:t>
          </a:r>
        </a:p>
      </dgm:t>
    </dgm:pt>
    <dgm:pt modelId="{558A8FD8-0FF3-43BE-898A-899A29EC3CC9}" type="parTrans" cxnId="{960ACFD0-A68E-4AA5-BB70-DBCECDAA10C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3EEE7-900C-477E-BCC0-5A3B37A6818B}" type="sibTrans" cxnId="{960ACFD0-A68E-4AA5-BB70-DBCECDAA10C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823B-03BA-445A-8E90-B8FF8BEF9420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жрецы</a:t>
          </a:r>
        </a:p>
      </dgm:t>
    </dgm:pt>
    <dgm:pt modelId="{EF20789A-FF22-4E28-B468-69F32453A018}" type="parTrans" cxnId="{ED4B0D6B-EB3E-4470-BF0B-12A162185D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F2B69-AE34-4637-9799-3259183F9520}" type="sibTrans" cxnId="{ED4B0D6B-EB3E-4470-BF0B-12A162185D2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6B6C-18FF-49F0-9A33-73270A537C05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чиновники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войско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067E0-C91B-4C02-90DD-0966DE5AEE41}" type="parTrans" cxnId="{CA865D61-D9DF-4345-9825-DA5BCA454BB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04605-CE8E-41D6-9B0C-F0C4253D9E10}" type="sibTrans" cxnId="{CA865D61-D9DF-4345-9825-DA5BCA454BB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55B5-2A86-43C3-9CBC-B28309D7031B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земледельцы, ремесленники, торговцы</a:t>
          </a:r>
        </a:p>
      </dgm:t>
    </dgm:pt>
    <dgm:pt modelId="{90EEB891-7BB2-4DF0-A766-80A65B0E6793}" type="parTrans" cxnId="{C67DE249-CD94-48A1-9BF5-E63053606C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B29E9-597E-4DED-B5E7-51916DA477AC}" type="sibTrans" cxnId="{C67DE249-CD94-48A1-9BF5-E63053606C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B81CC-720B-43E5-8658-19366B96EA92}">
      <dgm:prSet phldrT="[Текст]" custT="1"/>
      <dgm:spPr/>
      <dgm:t>
        <a:bodyPr/>
        <a:lstStyle/>
        <a:p>
          <a:r>
            <a:rPr lang="ru-RU" sz="2800">
              <a:latin typeface="Times New Roman" panose="02020603050405020304" pitchFamily="18" charset="0"/>
              <a:cs typeface="Times New Roman" panose="02020603050405020304" pitchFamily="18" charset="0"/>
            </a:rPr>
            <a:t>рабы</a:t>
          </a:r>
        </a:p>
      </dgm:t>
    </dgm:pt>
    <dgm:pt modelId="{9455B7BF-53FC-479A-B573-897A55E1DF3E}" type="parTrans" cxnId="{34921DBD-B844-4B7F-9340-9D4ADAFBFA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C423A-F6D6-46D8-A083-E189469E3E9F}" type="sibTrans" cxnId="{34921DBD-B844-4B7F-9340-9D4ADAFBFAE9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2287B0-0701-4CAE-AA1B-8F0B05A00CC0}" type="pres">
      <dgm:prSet presAssocID="{28C4971C-4BD1-461F-B669-674117850483}" presName="Name0" presStyleCnt="0">
        <dgm:presLayoutVars>
          <dgm:dir/>
          <dgm:animLvl val="lvl"/>
          <dgm:resizeHandles val="exact"/>
        </dgm:presLayoutVars>
      </dgm:prSet>
      <dgm:spPr/>
    </dgm:pt>
    <dgm:pt modelId="{A7C14ED0-398B-4EBC-96EF-F5E2483C1608}" type="pres">
      <dgm:prSet presAssocID="{00388940-9E8F-420B-9E12-B8A23AAA8A42}" presName="Name8" presStyleCnt="0"/>
      <dgm:spPr/>
    </dgm:pt>
    <dgm:pt modelId="{B076C18D-478D-47E7-AA01-7B8A8E64359F}" type="pres">
      <dgm:prSet presAssocID="{00388940-9E8F-420B-9E12-B8A23AAA8A4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B88B9-5632-497B-B544-625DEFAB0CD4}" type="pres">
      <dgm:prSet presAssocID="{00388940-9E8F-420B-9E12-B8A23AAA8A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E079D-A96D-4924-AD30-817C7C85AD40}" type="pres">
      <dgm:prSet presAssocID="{DAFD823B-03BA-445A-8E90-B8FF8BEF9420}" presName="Name8" presStyleCnt="0"/>
      <dgm:spPr/>
    </dgm:pt>
    <dgm:pt modelId="{8FCC0DB5-1D46-44EF-94AC-B55DFAE16B3B}" type="pres">
      <dgm:prSet presAssocID="{DAFD823B-03BA-445A-8E90-B8FF8BEF942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EEB42-EB9A-4B65-9FB4-0FECFF00522E}" type="pres">
      <dgm:prSet presAssocID="{DAFD823B-03BA-445A-8E90-B8FF8BEF94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79B23-9EA5-4518-8541-C542469BAA36}" type="pres">
      <dgm:prSet presAssocID="{CCB26B6C-18FF-49F0-9A33-73270A537C05}" presName="Name8" presStyleCnt="0"/>
      <dgm:spPr/>
    </dgm:pt>
    <dgm:pt modelId="{F8A81253-8AF8-4896-98E6-A06824A41C7A}" type="pres">
      <dgm:prSet presAssocID="{CCB26B6C-18FF-49F0-9A33-73270A537C0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54E63-11C0-4BB4-B7ED-BE2DAAABD67E}" type="pres">
      <dgm:prSet presAssocID="{CCB26B6C-18FF-49F0-9A33-73270A537C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92508-7C1E-4AA1-B9D9-103476D4EA13}" type="pres">
      <dgm:prSet presAssocID="{43DD55B5-2A86-43C3-9CBC-B28309D7031B}" presName="Name8" presStyleCnt="0"/>
      <dgm:spPr/>
    </dgm:pt>
    <dgm:pt modelId="{0440420D-B226-4730-8DFF-52CC22AE1DDC}" type="pres">
      <dgm:prSet presAssocID="{43DD55B5-2A86-43C3-9CBC-B28309D7031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BE467-562E-4767-9AE1-1800811193AE}" type="pres">
      <dgm:prSet presAssocID="{43DD55B5-2A86-43C3-9CBC-B28309D703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8A8AA-FD33-4F6E-B3CE-08C0D31C44F6}" type="pres">
      <dgm:prSet presAssocID="{40DB81CC-720B-43E5-8658-19366B96EA92}" presName="Name8" presStyleCnt="0"/>
      <dgm:spPr/>
    </dgm:pt>
    <dgm:pt modelId="{3F5F897F-75B9-4989-B907-AFDC5DB5D165}" type="pres">
      <dgm:prSet presAssocID="{40DB81CC-720B-43E5-8658-19366B96EA92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6958-461D-4292-BEEA-3EF98CC548FE}" type="pres">
      <dgm:prSet presAssocID="{40DB81CC-720B-43E5-8658-19366B96E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434F8-7DBF-4618-BF43-9914B4734337}" type="presOf" srcId="{43DD55B5-2A86-43C3-9CBC-B28309D7031B}" destId="{0440420D-B226-4730-8DFF-52CC22AE1DDC}" srcOrd="0" destOrd="0" presId="urn:microsoft.com/office/officeart/2005/8/layout/pyramid1"/>
    <dgm:cxn modelId="{D77D940B-2A4D-48CC-ABB7-1643B2026DA2}" type="presOf" srcId="{CCB26B6C-18FF-49F0-9A33-73270A537C05}" destId="{0CF54E63-11C0-4BB4-B7ED-BE2DAAABD67E}" srcOrd="1" destOrd="0" presId="urn:microsoft.com/office/officeart/2005/8/layout/pyramid1"/>
    <dgm:cxn modelId="{C2306C7A-66B0-48E6-8188-5E1B0B369634}" type="presOf" srcId="{40DB81CC-720B-43E5-8658-19366B96EA92}" destId="{3F5F897F-75B9-4989-B907-AFDC5DB5D165}" srcOrd="0" destOrd="0" presId="urn:microsoft.com/office/officeart/2005/8/layout/pyramid1"/>
    <dgm:cxn modelId="{960ACFD0-A68E-4AA5-BB70-DBCECDAA10C6}" srcId="{28C4971C-4BD1-461F-B669-674117850483}" destId="{00388940-9E8F-420B-9E12-B8A23AAA8A42}" srcOrd="0" destOrd="0" parTransId="{558A8FD8-0FF3-43BE-898A-899A29EC3CC9}" sibTransId="{C9F3EEE7-900C-477E-BCC0-5A3B37A6818B}"/>
    <dgm:cxn modelId="{5CBAA7FC-E3D1-48D8-9252-776BF482334B}" type="presOf" srcId="{00388940-9E8F-420B-9E12-B8A23AAA8A42}" destId="{B076C18D-478D-47E7-AA01-7B8A8E64359F}" srcOrd="0" destOrd="0" presId="urn:microsoft.com/office/officeart/2005/8/layout/pyramid1"/>
    <dgm:cxn modelId="{95CD27F8-91ED-4884-ACF2-BE9187B0FAFC}" type="presOf" srcId="{DAFD823B-03BA-445A-8E90-B8FF8BEF9420}" destId="{F64EEB42-EB9A-4B65-9FB4-0FECFF00522E}" srcOrd="1" destOrd="0" presId="urn:microsoft.com/office/officeart/2005/8/layout/pyramid1"/>
    <dgm:cxn modelId="{80BC50C0-9AC2-4D35-BFCE-91E59F74C372}" type="presOf" srcId="{CCB26B6C-18FF-49F0-9A33-73270A537C05}" destId="{F8A81253-8AF8-4896-98E6-A06824A41C7A}" srcOrd="0" destOrd="0" presId="urn:microsoft.com/office/officeart/2005/8/layout/pyramid1"/>
    <dgm:cxn modelId="{936E0985-5D3B-4DE8-8C52-9A40D16F0B74}" type="presOf" srcId="{43DD55B5-2A86-43C3-9CBC-B28309D7031B}" destId="{7E0BE467-562E-4767-9AE1-1800811193AE}" srcOrd="1" destOrd="0" presId="urn:microsoft.com/office/officeart/2005/8/layout/pyramid1"/>
    <dgm:cxn modelId="{ED4B0D6B-EB3E-4470-BF0B-12A162185D24}" srcId="{28C4971C-4BD1-461F-B669-674117850483}" destId="{DAFD823B-03BA-445A-8E90-B8FF8BEF9420}" srcOrd="1" destOrd="0" parTransId="{EF20789A-FF22-4E28-B468-69F32453A018}" sibTransId="{8FAF2B69-AE34-4637-9799-3259183F9520}"/>
    <dgm:cxn modelId="{CA865D61-D9DF-4345-9825-DA5BCA454BBB}" srcId="{28C4971C-4BD1-461F-B669-674117850483}" destId="{CCB26B6C-18FF-49F0-9A33-73270A537C05}" srcOrd="2" destOrd="0" parTransId="{C6B067E0-C91B-4C02-90DD-0966DE5AEE41}" sibTransId="{C6A04605-CE8E-41D6-9B0C-F0C4253D9E10}"/>
    <dgm:cxn modelId="{60F5D5CE-DF6F-43F5-BA55-CD5879966FAF}" type="presOf" srcId="{DAFD823B-03BA-445A-8E90-B8FF8BEF9420}" destId="{8FCC0DB5-1D46-44EF-94AC-B55DFAE16B3B}" srcOrd="0" destOrd="0" presId="urn:microsoft.com/office/officeart/2005/8/layout/pyramid1"/>
    <dgm:cxn modelId="{654DE55B-7B48-47B8-9CE0-11743F8534FC}" type="presOf" srcId="{28C4971C-4BD1-461F-B669-674117850483}" destId="{E42287B0-0701-4CAE-AA1B-8F0B05A00CC0}" srcOrd="0" destOrd="0" presId="urn:microsoft.com/office/officeart/2005/8/layout/pyramid1"/>
    <dgm:cxn modelId="{48C22DE3-9353-40C8-AF68-790ABBEB29A9}" type="presOf" srcId="{40DB81CC-720B-43E5-8658-19366B96EA92}" destId="{2DBC6958-461D-4292-BEEA-3EF98CC548FE}" srcOrd="1" destOrd="0" presId="urn:microsoft.com/office/officeart/2005/8/layout/pyramid1"/>
    <dgm:cxn modelId="{E8AC67D0-09B5-42E9-A30E-1AB163DEE44A}" type="presOf" srcId="{00388940-9E8F-420B-9E12-B8A23AAA8A42}" destId="{D83B88B9-5632-497B-B544-625DEFAB0CD4}" srcOrd="1" destOrd="0" presId="urn:microsoft.com/office/officeart/2005/8/layout/pyramid1"/>
    <dgm:cxn modelId="{34921DBD-B844-4B7F-9340-9D4ADAFBFAE9}" srcId="{28C4971C-4BD1-461F-B669-674117850483}" destId="{40DB81CC-720B-43E5-8658-19366B96EA92}" srcOrd="4" destOrd="0" parTransId="{9455B7BF-53FC-479A-B573-897A55E1DF3E}" sibTransId="{029C423A-F6D6-46D8-A083-E189469E3E9F}"/>
    <dgm:cxn modelId="{C67DE249-CD94-48A1-9BF5-E63053606CE9}" srcId="{28C4971C-4BD1-461F-B669-674117850483}" destId="{43DD55B5-2A86-43C3-9CBC-B28309D7031B}" srcOrd="3" destOrd="0" parTransId="{90EEB891-7BB2-4DF0-A766-80A65B0E6793}" sibTransId="{A70B29E9-597E-4DED-B5E7-51916DA477AC}"/>
    <dgm:cxn modelId="{BE9DE384-141A-4D74-A95B-1F80F02657B8}" type="presParOf" srcId="{E42287B0-0701-4CAE-AA1B-8F0B05A00CC0}" destId="{A7C14ED0-398B-4EBC-96EF-F5E2483C1608}" srcOrd="0" destOrd="0" presId="urn:microsoft.com/office/officeart/2005/8/layout/pyramid1"/>
    <dgm:cxn modelId="{8424B718-D160-4759-9885-8755DD1E1781}" type="presParOf" srcId="{A7C14ED0-398B-4EBC-96EF-F5E2483C1608}" destId="{B076C18D-478D-47E7-AA01-7B8A8E64359F}" srcOrd="0" destOrd="0" presId="urn:microsoft.com/office/officeart/2005/8/layout/pyramid1"/>
    <dgm:cxn modelId="{D311C434-0A31-4483-96E2-280DF67AA061}" type="presParOf" srcId="{A7C14ED0-398B-4EBC-96EF-F5E2483C1608}" destId="{D83B88B9-5632-497B-B544-625DEFAB0CD4}" srcOrd="1" destOrd="0" presId="urn:microsoft.com/office/officeart/2005/8/layout/pyramid1"/>
    <dgm:cxn modelId="{0F7F0F30-FAC2-4E23-B2FE-BF387CFDE94C}" type="presParOf" srcId="{E42287B0-0701-4CAE-AA1B-8F0B05A00CC0}" destId="{266E079D-A96D-4924-AD30-817C7C85AD40}" srcOrd="1" destOrd="0" presId="urn:microsoft.com/office/officeart/2005/8/layout/pyramid1"/>
    <dgm:cxn modelId="{11A3DFED-B92F-4C93-BF7A-A699EF1AAFAA}" type="presParOf" srcId="{266E079D-A96D-4924-AD30-817C7C85AD40}" destId="{8FCC0DB5-1D46-44EF-94AC-B55DFAE16B3B}" srcOrd="0" destOrd="0" presId="urn:microsoft.com/office/officeart/2005/8/layout/pyramid1"/>
    <dgm:cxn modelId="{B04B9A46-780E-4877-B07A-F1010F9DA3F4}" type="presParOf" srcId="{266E079D-A96D-4924-AD30-817C7C85AD40}" destId="{F64EEB42-EB9A-4B65-9FB4-0FECFF00522E}" srcOrd="1" destOrd="0" presId="urn:microsoft.com/office/officeart/2005/8/layout/pyramid1"/>
    <dgm:cxn modelId="{B4B9B6B1-5567-475D-A273-0D7AE4C46180}" type="presParOf" srcId="{E42287B0-0701-4CAE-AA1B-8F0B05A00CC0}" destId="{49979B23-9EA5-4518-8541-C542469BAA36}" srcOrd="2" destOrd="0" presId="urn:microsoft.com/office/officeart/2005/8/layout/pyramid1"/>
    <dgm:cxn modelId="{D6129991-F79D-4B4F-99CC-FDDD258322BA}" type="presParOf" srcId="{49979B23-9EA5-4518-8541-C542469BAA36}" destId="{F8A81253-8AF8-4896-98E6-A06824A41C7A}" srcOrd="0" destOrd="0" presId="urn:microsoft.com/office/officeart/2005/8/layout/pyramid1"/>
    <dgm:cxn modelId="{C661198B-1148-4A11-9F06-AFCC5A6ACEF5}" type="presParOf" srcId="{49979B23-9EA5-4518-8541-C542469BAA36}" destId="{0CF54E63-11C0-4BB4-B7ED-BE2DAAABD67E}" srcOrd="1" destOrd="0" presId="urn:microsoft.com/office/officeart/2005/8/layout/pyramid1"/>
    <dgm:cxn modelId="{B09DEAA6-2854-4119-81D8-B7694D5CCEC1}" type="presParOf" srcId="{E42287B0-0701-4CAE-AA1B-8F0B05A00CC0}" destId="{81B92508-7C1E-4AA1-B9D9-103476D4EA13}" srcOrd="3" destOrd="0" presId="urn:microsoft.com/office/officeart/2005/8/layout/pyramid1"/>
    <dgm:cxn modelId="{57960645-18D6-475F-87D1-C9D5505730C3}" type="presParOf" srcId="{81B92508-7C1E-4AA1-B9D9-103476D4EA13}" destId="{0440420D-B226-4730-8DFF-52CC22AE1DDC}" srcOrd="0" destOrd="0" presId="urn:microsoft.com/office/officeart/2005/8/layout/pyramid1"/>
    <dgm:cxn modelId="{FF86F644-9FA9-4861-867B-65BE7D8921E4}" type="presParOf" srcId="{81B92508-7C1E-4AA1-B9D9-103476D4EA13}" destId="{7E0BE467-562E-4767-9AE1-1800811193AE}" srcOrd="1" destOrd="0" presId="urn:microsoft.com/office/officeart/2005/8/layout/pyramid1"/>
    <dgm:cxn modelId="{9C55B610-C030-4DC1-9CB6-F41A55ACD019}" type="presParOf" srcId="{E42287B0-0701-4CAE-AA1B-8F0B05A00CC0}" destId="{E568A8AA-FD33-4F6E-B3CE-08C0D31C44F6}" srcOrd="4" destOrd="0" presId="urn:microsoft.com/office/officeart/2005/8/layout/pyramid1"/>
    <dgm:cxn modelId="{B1B7B405-5EC5-4010-B4D9-36C4D45F2EDD}" type="presParOf" srcId="{E568A8AA-FD33-4F6E-B3CE-08C0D31C44F6}" destId="{3F5F897F-75B9-4989-B907-AFDC5DB5D165}" srcOrd="0" destOrd="0" presId="urn:microsoft.com/office/officeart/2005/8/layout/pyramid1"/>
    <dgm:cxn modelId="{084233EC-3D18-4B4C-BCC5-E1C7E4610E7B}" type="presParOf" srcId="{E568A8AA-FD33-4F6E-B3CE-08C0D31C44F6}" destId="{2DBC6958-461D-4292-BEEA-3EF98CC548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18D-478D-47E7-AA01-7B8A8E64359F}">
      <dsp:nvSpPr>
        <dsp:cNvPr id="0" name=""/>
        <dsp:cNvSpPr/>
      </dsp:nvSpPr>
      <dsp:spPr>
        <a:xfrm>
          <a:off x="2304256" y="0"/>
          <a:ext cx="1152127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царь</a:t>
          </a:r>
        </a:p>
      </dsp:txBody>
      <dsp:txXfrm>
        <a:off x="2304256" y="0"/>
        <a:ext cx="1152127" cy="1036915"/>
      </dsp:txXfrm>
    </dsp:sp>
    <dsp:sp modelId="{8FCC0DB5-1D46-44EF-94AC-B55DFAE16B3B}">
      <dsp:nvSpPr>
        <dsp:cNvPr id="0" name=""/>
        <dsp:cNvSpPr/>
      </dsp:nvSpPr>
      <dsp:spPr>
        <a:xfrm>
          <a:off x="1728192" y="1036915"/>
          <a:ext cx="2304255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жрецы</a:t>
          </a:r>
        </a:p>
      </dsp:txBody>
      <dsp:txXfrm>
        <a:off x="2131436" y="1036915"/>
        <a:ext cx="1497766" cy="1036915"/>
      </dsp:txXfrm>
    </dsp:sp>
    <dsp:sp modelId="{F8A81253-8AF8-4896-98E6-A06824A41C7A}">
      <dsp:nvSpPr>
        <dsp:cNvPr id="0" name=""/>
        <dsp:cNvSpPr/>
      </dsp:nvSpPr>
      <dsp:spPr>
        <a:xfrm>
          <a:off x="1152128" y="2073830"/>
          <a:ext cx="3456383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чиновники</a:t>
          </a: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войско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6995" y="2073830"/>
        <a:ext cx="2246649" cy="1036915"/>
      </dsp:txXfrm>
    </dsp:sp>
    <dsp:sp modelId="{0440420D-B226-4730-8DFF-52CC22AE1DDC}">
      <dsp:nvSpPr>
        <dsp:cNvPr id="0" name=""/>
        <dsp:cNvSpPr/>
      </dsp:nvSpPr>
      <dsp:spPr>
        <a:xfrm>
          <a:off x="576064" y="3110745"/>
          <a:ext cx="4608511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земледельцы, ремесленники, торговцы</a:t>
          </a:r>
        </a:p>
      </dsp:txBody>
      <dsp:txXfrm>
        <a:off x="1382553" y="3110745"/>
        <a:ext cx="2995532" cy="1036915"/>
      </dsp:txXfrm>
    </dsp:sp>
    <dsp:sp modelId="{3F5F897F-75B9-4989-B907-AFDC5DB5D165}">
      <dsp:nvSpPr>
        <dsp:cNvPr id="0" name=""/>
        <dsp:cNvSpPr/>
      </dsp:nvSpPr>
      <dsp:spPr>
        <a:xfrm>
          <a:off x="0" y="4147660"/>
          <a:ext cx="5760640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рабы</a:t>
          </a:r>
        </a:p>
      </dsp:txBody>
      <dsp:txXfrm>
        <a:off x="1008111" y="4147660"/>
        <a:ext cx="3744416" cy="1036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C18D-478D-47E7-AA01-7B8A8E64359F}">
      <dsp:nvSpPr>
        <dsp:cNvPr id="0" name=""/>
        <dsp:cNvSpPr/>
      </dsp:nvSpPr>
      <dsp:spPr>
        <a:xfrm>
          <a:off x="2304256" y="0"/>
          <a:ext cx="1152127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царь</a:t>
          </a:r>
        </a:p>
      </dsp:txBody>
      <dsp:txXfrm>
        <a:off x="2304256" y="0"/>
        <a:ext cx="1152127" cy="1036915"/>
      </dsp:txXfrm>
    </dsp:sp>
    <dsp:sp modelId="{8FCC0DB5-1D46-44EF-94AC-B55DFAE16B3B}">
      <dsp:nvSpPr>
        <dsp:cNvPr id="0" name=""/>
        <dsp:cNvSpPr/>
      </dsp:nvSpPr>
      <dsp:spPr>
        <a:xfrm>
          <a:off x="1728192" y="1036915"/>
          <a:ext cx="2304255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жрецы</a:t>
          </a:r>
        </a:p>
      </dsp:txBody>
      <dsp:txXfrm>
        <a:off x="2131436" y="1036915"/>
        <a:ext cx="1497766" cy="1036915"/>
      </dsp:txXfrm>
    </dsp:sp>
    <dsp:sp modelId="{F8A81253-8AF8-4896-98E6-A06824A41C7A}">
      <dsp:nvSpPr>
        <dsp:cNvPr id="0" name=""/>
        <dsp:cNvSpPr/>
      </dsp:nvSpPr>
      <dsp:spPr>
        <a:xfrm>
          <a:off x="1152128" y="2073830"/>
          <a:ext cx="3456383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чиновники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войско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6995" y="2073830"/>
        <a:ext cx="2246649" cy="1036915"/>
      </dsp:txXfrm>
    </dsp:sp>
    <dsp:sp modelId="{0440420D-B226-4730-8DFF-52CC22AE1DDC}">
      <dsp:nvSpPr>
        <dsp:cNvPr id="0" name=""/>
        <dsp:cNvSpPr/>
      </dsp:nvSpPr>
      <dsp:spPr>
        <a:xfrm>
          <a:off x="576064" y="3110745"/>
          <a:ext cx="4608511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земледельцы, ремесленники, торговцы</a:t>
          </a:r>
        </a:p>
      </dsp:txBody>
      <dsp:txXfrm>
        <a:off x="1382553" y="3110745"/>
        <a:ext cx="2995532" cy="1036915"/>
      </dsp:txXfrm>
    </dsp:sp>
    <dsp:sp modelId="{3F5F897F-75B9-4989-B907-AFDC5DB5D165}">
      <dsp:nvSpPr>
        <dsp:cNvPr id="0" name=""/>
        <dsp:cNvSpPr/>
      </dsp:nvSpPr>
      <dsp:spPr>
        <a:xfrm>
          <a:off x="0" y="4147660"/>
          <a:ext cx="5760640" cy="1036915"/>
        </a:xfrm>
        <a:prstGeom prst="trapezoid">
          <a:avLst>
            <a:gd name="adj" fmla="val 5555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рабы</a:t>
          </a:r>
        </a:p>
      </dsp:txBody>
      <dsp:txXfrm>
        <a:off x="1008111" y="4147660"/>
        <a:ext cx="3744416" cy="103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E0E838-5769-4636-96BF-572DD9C9DDB6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FBBF1B-4A1D-4496-9425-84796AD5C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Рисунок журнал «Новый солдат» № 200 Древние армии Ближнего Востока 3500-612 до н.э.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4DC80-F129-44E1-ADA8-966E499D84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http://www.maranausd.org/images/pages/N4365/MESO05.gif</a:t>
            </a: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F34AD-CE3A-463E-A3C5-ABFD80BDEF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карты – </a:t>
            </a:r>
            <a:r>
              <a:rPr lang="en-US" smtClean="0"/>
              <a:t>http://upload.wikimedia.org/wikipedia/commons/thumb/8/88/Cities_of_Sumeria.svg/436px-Cities_of_Sumeria.svg.png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возникновение карты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6230E6-A74E-4191-B31C-9244AFD511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0B7F3E-E2A8-4DD4-96D9-D53BDA2153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F9A-F44C-4833-BF2E-9B6CB3BCDA19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E491-E6E7-4E20-99C9-AFB9D6EF0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FAE8-20D6-4933-97AF-B2E3D1DFDC30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EC6-58BB-4CBD-923E-1153CF01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E7CE-522C-4CDE-BB00-AB6FDA33F87C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52C7-C5BF-4DC0-B862-959463181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C92D-21D9-4B64-9B59-8D72DE7E4C68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0CE0-EB9C-4B47-8CFE-58672E763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FE6A-68CA-4192-AF1A-661A36961FA6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F3BE-0412-46C3-966D-A1719E610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49C-B565-40C8-913B-52ADC12999CB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646D-D8B1-4193-90B5-D908942A1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14A4-E7F6-4CD9-B189-D3F6452A04E2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40C6-B5E7-4BAE-B798-21E2261B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9545-9668-4805-BBCE-A8502EFA964D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8D216-93C1-42FE-9827-AC6BC550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0" y="6444000"/>
            <a:ext cx="9144000" cy="424329"/>
          </a:xfrm>
          <a:prstGeom prst="rect">
            <a:avLst/>
          </a:prstGeom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7295-64F4-469D-88D1-880CA545D818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C43C-57E2-4D41-BAAE-29E4A076B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B4C7-3AF2-41E3-A370-DCA258BAAA68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AA31-16E3-4FAA-BE83-71F5636F6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5EB5-2DDD-4752-8A3D-BBBE66EB727D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7B94-4267-4D69-9A00-49443CA68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AC1D2-F58A-45F3-A449-C61233F24E67}" type="datetimeFigureOut">
              <a:rPr lang="ru-RU"/>
              <a:pPr>
                <a:defRPr/>
              </a:pPr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0C509E-646C-4D62-B1FD-0FFA79BA5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846" y="198884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«Каждая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с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земледелия, …».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Эмиль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Мишель </a:t>
            </a:r>
            <a:r>
              <a:rPr lang="ru-RU" sz="3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Чоран</a:t>
            </a:r>
            <a:endParaRPr lang="ru-RU" sz="36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249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JournalC-Bold"/>
                <a:ea typeface="Times New Roman" panose="02020603050405020304" pitchFamily="18" charset="0"/>
                <a:cs typeface="JournalC-Bold"/>
              </a:rPr>
              <a:t>1) другой язык / народ,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JournalC-Bold"/>
                <a:ea typeface="Times New Roman" panose="02020603050405020304" pitchFamily="18" charset="0"/>
                <a:cs typeface="JournalC-Bold"/>
              </a:rPr>
              <a:t>2) другие традиции культуры, способ ведения хозяйства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JournalC-Bold"/>
                <a:ea typeface="Times New Roman" panose="02020603050405020304" pitchFamily="18" charset="0"/>
                <a:cs typeface="JournalC-Bold"/>
              </a:rPr>
              <a:t>3) другие способы управления / особенности государственной </a:t>
            </a:r>
            <a:r>
              <a:rPr lang="ru-RU" sz="2400" b="1" dirty="0" smtClean="0">
                <a:latin typeface="JournalC-Bold"/>
                <a:ea typeface="Times New Roman" panose="02020603050405020304" pitchFamily="18" charset="0"/>
                <a:cs typeface="JournalC-Bold"/>
              </a:rPr>
              <a:t>власти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JournalC-Bold"/>
                <a:ea typeface="Times New Roman" panose="02020603050405020304" pitchFamily="18" charset="0"/>
                <a:cs typeface="JournalC-Bold"/>
              </a:rPr>
              <a:t>5) другие правила отношения </a:t>
            </a:r>
            <a:r>
              <a:rPr lang="ru-RU" sz="2400" b="1" dirty="0" smtClean="0">
                <a:latin typeface="JournalC-Bold"/>
                <a:ea typeface="Times New Roman" panose="02020603050405020304" pitchFamily="18" charset="0"/>
                <a:cs typeface="JournalC-Bold"/>
              </a:rPr>
              <a:t>между людьми</a:t>
            </a:r>
            <a:r>
              <a:rPr lang="ru-RU" sz="2400" b="1" dirty="0">
                <a:latin typeface="JournalC-Bold"/>
                <a:ea typeface="Times New Roman" panose="02020603050405020304" pitchFamily="18" charset="0"/>
                <a:cs typeface="JournalC-Bold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306896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JournalC-Bold"/>
                <a:ea typeface="Times New Roman" panose="02020603050405020304" pitchFamily="18" charset="0"/>
                <a:cs typeface="JournalC-Bold"/>
              </a:rPr>
              <a:t>Надо узнать:</a:t>
            </a:r>
            <a:endParaRPr lang="ru-RU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atin typeface="JournalC"/>
                <a:ea typeface="Times New Roman" panose="02020603050405020304" pitchFamily="18" charset="0"/>
                <a:cs typeface="JournalC"/>
              </a:rPr>
              <a:t>1. Особенности </a:t>
            </a:r>
            <a:r>
              <a:rPr lang="ru-RU" sz="3200" b="1" dirty="0" smtClean="0">
                <a:latin typeface="JournalC"/>
                <a:ea typeface="Times New Roman" panose="02020603050405020304" pitchFamily="18" charset="0"/>
                <a:cs typeface="JournalC"/>
              </a:rPr>
              <a:t>цивилизации Междуречья </a:t>
            </a:r>
            <a:r>
              <a:rPr lang="ru-RU" sz="3200" b="1" dirty="0">
                <a:latin typeface="JournalC"/>
                <a:ea typeface="Times New Roman" panose="02020603050405020304" pitchFamily="18" charset="0"/>
                <a:cs typeface="JournalC"/>
              </a:rPr>
              <a:t>в каждой сфере общества.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b="1" dirty="0" smtClean="0">
              <a:latin typeface="JournalC"/>
              <a:ea typeface="Times New Roman" panose="02020603050405020304" pitchFamily="18" charset="0"/>
              <a:cs typeface="JournalC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latin typeface="JournalC"/>
                <a:ea typeface="Times New Roman" panose="02020603050405020304" pitchFamily="18" charset="0"/>
                <a:cs typeface="JournalC"/>
              </a:rPr>
              <a:t>2</a:t>
            </a:r>
            <a:r>
              <a:rPr lang="ru-RU" sz="3200" b="1" dirty="0">
                <a:latin typeface="JournalC"/>
                <a:ea typeface="Times New Roman" panose="02020603050405020304" pitchFamily="18" charset="0"/>
                <a:cs typeface="JournalC"/>
              </a:rPr>
              <a:t>. Выявить отличия Междуречья от Египта.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9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5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</a:t>
            </a:r>
            <a:r>
              <a:rPr lang="ru-RU" dirty="0" smtClean="0"/>
              <a:t>РЕК</a:t>
            </a:r>
            <a:endParaRPr lang="ru-RU" dirty="0"/>
          </a:p>
        </p:txBody>
      </p:sp>
      <p:grpSp>
        <p:nvGrpSpPr>
          <p:cNvPr id="24580" name="Группа 6"/>
          <p:cNvGrpSpPr>
            <a:grpSpLocks/>
          </p:cNvGrpSpPr>
          <p:nvPr/>
        </p:nvGrpSpPr>
        <p:grpSpPr bwMode="auto">
          <a:xfrm>
            <a:off x="253203" y="1267939"/>
            <a:ext cx="8638937" cy="3744813"/>
            <a:chOff x="252000" y="1786056"/>
            <a:chExt cx="8640000" cy="37443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2000" y="1786056"/>
              <a:ext cx="8640000" cy="3744334"/>
            </a:xfrm>
            <a:prstGeom prst="roundRect">
              <a:avLst>
                <a:gd name="adj" fmla="val 10068"/>
              </a:avLst>
            </a:prstGeom>
            <a:blipFill>
              <a:blip r:embed="rId4">
                <a:extLst/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en-US" sz="3200" dirty="0">
                  <a:latin typeface="Comic Sans MS" pitchFamily="66" charset="0"/>
                </a:rPr>
                <a:t>	</a:t>
              </a:r>
              <a:r>
                <a:rPr lang="ru-RU" sz="3200" dirty="0">
                  <a:latin typeface="Comic Sans MS" pitchFamily="66" charset="0"/>
                </a:rPr>
                <a:t>Докажи, что жители Междуречья взошли на ступень цивилизации:</a:t>
              </a:r>
            </a:p>
            <a:p>
              <a:r>
                <a:rPr lang="ru-RU" sz="3200" dirty="0">
                  <a:latin typeface="Comic Sans MS" pitchFamily="66" charset="0"/>
                </a:rPr>
                <a:t>приведи факты, подтверждающие наличие её основных признаков.</a:t>
              </a:r>
            </a:p>
            <a:p>
              <a:r>
                <a:rPr lang="ru-RU" sz="3200" dirty="0">
                  <a:latin typeface="Comic Sans MS" pitchFamily="66" charset="0"/>
                </a:rPr>
                <a:t>Используй </a:t>
              </a:r>
              <a:r>
                <a:rPr lang="ru-RU" sz="3200" dirty="0" smtClean="0">
                  <a:latin typeface="Comic Sans MS" pitchFamily="66" charset="0"/>
                </a:rPr>
                <a:t>слайды презентации и чтение параграфа.</a:t>
              </a:r>
              <a:endParaRPr lang="en-US" sz="3200" dirty="0" smtClean="0">
                <a:latin typeface="Comic Sans MS" pitchFamily="66" charset="0"/>
              </a:endParaRPr>
            </a:p>
            <a:p>
              <a:r>
                <a:rPr lang="ru-RU" sz="3200" dirty="0" smtClean="0">
                  <a:latin typeface="Comic Sans MS" pitchFamily="66" charset="0"/>
                </a:rPr>
                <a:t>       Заполняй</a:t>
              </a:r>
              <a:r>
                <a:rPr lang="en-US" sz="3200" dirty="0" smtClean="0">
                  <a:latin typeface="Comic Sans MS" pitchFamily="66" charset="0"/>
                </a:rPr>
                <a:t> </a:t>
              </a:r>
              <a:r>
                <a:rPr lang="ru-RU" sz="3200" dirty="0" smtClean="0">
                  <a:latin typeface="Comic Sans MS" pitchFamily="66" charset="0"/>
                </a:rPr>
                <a:t>таблицу.</a:t>
              </a:r>
              <a:endParaRPr lang="ru-RU" sz="3200" dirty="0">
                <a:latin typeface="Comic Sans MS" pitchFamily="66" charset="0"/>
              </a:endParaRPr>
            </a:p>
          </p:txBody>
        </p:sp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828000" y="2074088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828000" y="499929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09815"/>
              </p:ext>
            </p:extLst>
          </p:nvPr>
        </p:nvGraphicFramePr>
        <p:xfrm>
          <a:off x="252413" y="5373688"/>
          <a:ext cx="86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 цивилизации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365293"/>
              </p:ext>
            </p:extLst>
          </p:nvPr>
        </p:nvGraphicFramePr>
        <p:xfrm>
          <a:off x="252413" y="1027113"/>
          <a:ext cx="8640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Традиции культуры (религии, искусства, науки)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государственной власти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Правила отношений между слоями общества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Основы хозяйства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55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0" spc="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новое</a:t>
            </a:r>
            <a:endParaRPr lang="ru-RU" b="0" spc="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44387"/>
              </p:ext>
            </p:extLst>
          </p:nvPr>
        </p:nvGraphicFramePr>
        <p:xfrm>
          <a:off x="252480" y="982663"/>
          <a:ext cx="8640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Традиции культуры (религии, искусства, науки)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Особенности государственной власти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Правила отношений между слоями общества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Основы хозяйства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55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6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25226"/>
              </p:ext>
            </p:extLst>
          </p:nvPr>
        </p:nvGraphicFramePr>
        <p:xfrm>
          <a:off x="179512" y="908720"/>
          <a:ext cx="8640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народов и государств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1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Города </a:t>
            </a:r>
            <a:endParaRPr lang="ru-RU" dirty="0"/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84541" y="2521960"/>
            <a:ext cx="8627811" cy="1191816"/>
            <a:chOff x="264669" y="2967335"/>
            <a:chExt cx="8627811" cy="1191774"/>
          </a:xfrm>
        </p:grpSpPr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3222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64669" y="2967335"/>
              <a:ext cx="8627811" cy="1191774"/>
            </a:xfrm>
            <a:prstGeom prst="roundRect">
              <a:avLst/>
            </a:prstGeom>
            <a:blipFill>
              <a:blip r:embed="rId3">
                <a:extLst/>
              </a:blip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 dirty="0">
                  <a:latin typeface="Comic Sans MS" pitchFamily="66" charset="0"/>
                </a:rPr>
                <a:t>	По карте на </a:t>
              </a:r>
              <a:r>
                <a:rPr lang="ru-RU" sz="3200" dirty="0" smtClean="0">
                  <a:latin typeface="Comic Sans MS" pitchFamily="66" charset="0"/>
                </a:rPr>
                <a:t>слайде </a:t>
              </a:r>
              <a:r>
                <a:rPr lang="ru-RU" sz="3200" dirty="0">
                  <a:latin typeface="Comic Sans MS" pitchFamily="66" charset="0"/>
                </a:rPr>
                <a:t>назови города-государства Междуречья.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7" y="760114"/>
            <a:ext cx="8362255" cy="5667751"/>
          </a:xfrm>
          <a:prstGeom prst="rect">
            <a:avLst/>
          </a:prstGeom>
        </p:spPr>
      </p:pic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2" name="Овал 41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42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13672" y="-57615"/>
            <a:ext cx="969963" cy="1241425"/>
            <a:chOff x="-19448" y="332656"/>
            <a:chExt cx="1783136" cy="1999120"/>
          </a:xfrm>
        </p:grpSpPr>
        <p:sp>
          <p:nvSpPr>
            <p:cNvPr id="37" name="Овал 36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7" name="Рисунок 39" descr="_1_~1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81589"/>
              </p:ext>
            </p:extLst>
          </p:nvPr>
        </p:nvGraphicFramePr>
        <p:xfrm>
          <a:off x="179512" y="188640"/>
          <a:ext cx="8640000" cy="359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народов и государств</a:t>
                      </a:r>
                    </a:p>
                    <a:p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71095"/>
              </p:ext>
            </p:extLst>
          </p:nvPr>
        </p:nvGraphicFramePr>
        <p:xfrm>
          <a:off x="179512" y="4005064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хозяйства</a:t>
                      </a:r>
                      <a:endParaRPr lang="ru-RU" sz="3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17518" y="1556792"/>
            <a:ext cx="2458938" cy="1656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-древний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городов- государств,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196752"/>
            <a:ext cx="2222542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народ - египтяне. Одно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val="3931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22238" y="828675"/>
            <a:ext cx="8843962" cy="5699125"/>
            <a:chOff x="121920" y="829056"/>
            <a:chExt cx="8845296" cy="5698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/>
            </a:blip>
            <a:srcRect/>
            <a:stretch>
              <a:fillRect/>
            </a:stretch>
          </p:blipFill>
          <p:spPr bwMode="auto">
            <a:xfrm>
              <a:off x="252000" y="900000"/>
              <a:ext cx="8640000" cy="4654449"/>
            </a:xfrm>
            <a:prstGeom prst="roundRect">
              <a:avLst>
                <a:gd name="adj" fmla="val 7271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52115" y="5616354"/>
              <a:ext cx="8640478" cy="9111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omic Sans MS" pitchFamily="66" charset="0"/>
                </a:rPr>
                <a:t>Город</a:t>
              </a:r>
              <a:r>
                <a:rPr lang="en-US" sz="2400">
                  <a:latin typeface="Comic Sans MS" pitchFamily="66" charset="0"/>
                </a:rPr>
                <a:t>-</a:t>
              </a:r>
              <a:r>
                <a:rPr lang="ru-RU" sz="2400">
                  <a:latin typeface="Comic Sans MS" pitchFamily="66" charset="0"/>
                </a:rPr>
                <a:t>государство на Евфрате — начало III тысячелетия до н.э.</a:t>
              </a:r>
            </a:p>
          </p:txBody>
        </p:sp>
      </p:grpSp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МЕЖ ДВУХ </a:t>
            </a:r>
            <a:r>
              <a:rPr lang="ru-RU" dirty="0" smtClean="0"/>
              <a:t>РЕК</a:t>
            </a:r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53203" y="2420445"/>
            <a:ext cx="8638927" cy="1191816"/>
            <a:chOff x="252000" y="2967335"/>
            <a:chExt cx="8640000" cy="119177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967335"/>
              <a:ext cx="8640000" cy="1191774"/>
            </a:xfrm>
            <a:prstGeom prst="roundRect">
              <a:avLst/>
            </a:prstGeom>
            <a:blipFill>
              <a:blip r:embed="rId6">
                <a:extLst/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 dirty="0">
                  <a:latin typeface="Comic Sans MS" pitchFamily="66" charset="0"/>
                </a:rPr>
                <a:t>	По рисунку на </a:t>
              </a:r>
              <a:r>
                <a:rPr lang="ru-RU" sz="3200" dirty="0" smtClean="0">
                  <a:latin typeface="Comic Sans MS" pitchFamily="66" charset="0"/>
                </a:rPr>
                <a:t>слайде определите, чем занимались жители </a:t>
              </a:r>
              <a:r>
                <a:rPr lang="ru-RU" sz="3200" dirty="0">
                  <a:latin typeface="Comic Sans MS" pitchFamily="66" charset="0"/>
                </a:rPr>
                <a:t>Междуречья.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321297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30627"/>
              </p:ext>
            </p:extLst>
          </p:nvPr>
        </p:nvGraphicFramePr>
        <p:xfrm>
          <a:off x="251520" y="1268760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Основы хозяйства</a:t>
                      </a:r>
                      <a:endParaRPr lang="ru-RU" sz="3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26177"/>
              </p:ext>
            </p:extLst>
          </p:nvPr>
        </p:nvGraphicFramePr>
        <p:xfrm>
          <a:off x="251520" y="4077072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Правила отношений между слоями общества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95936" y="2348880"/>
            <a:ext cx="208823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отличий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3728" y="2303292"/>
            <a:ext cx="208823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Орошаемое земледелие, ремесло, торговля</a:t>
            </a:r>
          </a:p>
        </p:txBody>
      </p:sp>
    </p:spTree>
    <p:extLst>
      <p:ext uri="{BB962C8B-B14F-4D97-AF65-F5344CB8AC3E}">
        <p14:creationId xmlns:p14="http://schemas.microsoft.com/office/powerpoint/2010/main" val="15549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6101056"/>
              </p:ext>
            </p:extLst>
          </p:nvPr>
        </p:nvGraphicFramePr>
        <p:xfrm>
          <a:off x="1835696" y="1052736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35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2356" y="3221037"/>
            <a:ext cx="19192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43053" y="1124351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Древнее </a:t>
            </a:r>
            <a:r>
              <a:rPr lang="ru-RU" sz="6000" dirty="0" err="1" smtClean="0"/>
              <a:t>Двуречье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dirty="0" smtClean="0"/>
              <a:t>(Междуречье/Месопотамия)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9653" y="960093"/>
            <a:ext cx="7983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JournalC-Bold"/>
                <a:ea typeface="Times New Roman" panose="02020603050405020304" pitchFamily="18" charset="0"/>
                <a:cs typeface="JournalC-Bold"/>
              </a:rPr>
              <a:t>Древняя цивилизация </a:t>
            </a:r>
            <a:r>
              <a:rPr lang="ru-RU" sz="4400" b="1" dirty="0">
                <a:latin typeface="JournalC-Bold"/>
                <a:ea typeface="Times New Roman" panose="02020603050405020304" pitchFamily="18" charset="0"/>
                <a:cs typeface="JournalC-Bold"/>
              </a:rPr>
              <a:t>Азии</a:t>
            </a:r>
            <a:endParaRPr lang="ru-RU" sz="4400" dirty="0"/>
          </a:p>
        </p:txBody>
      </p:sp>
      <p:graphicFrame>
        <p:nvGraphicFramePr>
          <p:cNvPr id="9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956040"/>
              </p:ext>
            </p:extLst>
          </p:nvPr>
        </p:nvGraphicFramePr>
        <p:xfrm>
          <a:off x="114452" y="4548822"/>
          <a:ext cx="9029601" cy="1920240"/>
        </p:xfrm>
        <a:graphic>
          <a:graphicData uri="http://schemas.openxmlformats.org/drawingml/2006/table">
            <a:tbl>
              <a:tblPr/>
              <a:tblGrid>
                <a:gridCol w="641124">
                  <a:extLst>
                    <a:ext uri="{9D8B030D-6E8A-4147-A177-3AD203B41FA5}">
                      <a16:colId xmlns:a16="http://schemas.microsoft.com/office/drawing/2014/main" val="2199078933"/>
                    </a:ext>
                  </a:extLst>
                </a:gridCol>
                <a:gridCol w="749154">
                  <a:extLst>
                    <a:ext uri="{9D8B030D-6E8A-4147-A177-3AD203B41FA5}">
                      <a16:colId xmlns:a16="http://schemas.microsoft.com/office/drawing/2014/main" val="3123250011"/>
                    </a:ext>
                  </a:extLst>
                </a:gridCol>
                <a:gridCol w="37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0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6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33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52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4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тысдо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тыс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08237"/>
              </p:ext>
            </p:extLst>
          </p:nvPr>
        </p:nvGraphicFramePr>
        <p:xfrm>
          <a:off x="258465" y="980728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Правила отношений между слоями общества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08701"/>
              </p:ext>
            </p:extLst>
          </p:nvPr>
        </p:nvGraphicFramePr>
        <p:xfrm>
          <a:off x="258465" y="3861048"/>
          <a:ext cx="8640000" cy="244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873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Традиции культуры (религии, искусства, науки)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5936" y="2060848"/>
            <a:ext cx="208823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 отличий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2810" y="2060848"/>
            <a:ext cx="208823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Простые земледельцы, знатные люди, жрецы, рабы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16632"/>
            <a:ext cx="8640960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pc="-150" smtClean="0"/>
              <a:t>СТУПЕНИ В НЕБО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5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46845" y="720000"/>
            <a:ext cx="1634180" cy="3028043"/>
          </a:xfrm>
          <a:prstGeom prst="roundRect">
            <a:avLst>
              <a:gd name="adj" fmla="val 11340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9050" y="3083049"/>
            <a:ext cx="3440112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Молящийся шумер. Фигурка, заменяющая хозяина. III тыс. до н.э.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835687" y="740879"/>
            <a:ext cx="3459324" cy="2184065"/>
          </a:xfrm>
          <a:prstGeom prst="roundRect">
            <a:avLst>
              <a:gd name="adj" fmla="val 6942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5718939" y="3020539"/>
            <a:ext cx="3411538" cy="11239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Зиккурат в городе Уре. III тыс. до н.э.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Реконструкция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85968" y="4434552"/>
            <a:ext cx="2989263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Система счисления с шестидесятеричным основанием. На ней основывается деление часа на 60 минут, суток на 24 часа.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4371" t="27780" r="3680" b="12964"/>
          <a:stretch/>
        </p:blipFill>
        <p:spPr>
          <a:xfrm>
            <a:off x="965487" y="4287276"/>
            <a:ext cx="4320481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29900"/>
              </p:ext>
            </p:extLst>
          </p:nvPr>
        </p:nvGraphicFramePr>
        <p:xfrm>
          <a:off x="179512" y="188640"/>
          <a:ext cx="8640000" cy="606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Традиции культуры (религии, искусства, науки)</a:t>
                      </a:r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14951" y="3068960"/>
            <a:ext cx="2504561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Вера во множество богов, приносили подарки богам, молитвы. Не придавали значение загробному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миру.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Строили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зиккураты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 виде пирамид.</a:t>
            </a:r>
          </a:p>
          <a:p>
            <a:pPr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часа на 60 минут и суток на 24 часа, окружность на 360 градусов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7" y="2204864"/>
            <a:ext cx="216024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Вера во множество богов, приносили подарки богам, молитвы.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Благостный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загробный мир.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пирамиды, гробницы, храмы.</a:t>
            </a:r>
          </a:p>
        </p:txBody>
      </p:sp>
    </p:spTree>
    <p:extLst>
      <p:ext uri="{BB962C8B-B14F-4D97-AF65-F5344CB8AC3E}">
        <p14:creationId xmlns:p14="http://schemas.microsoft.com/office/powerpoint/2010/main" val="37223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6871"/>
              </p:ext>
            </p:extLst>
          </p:nvPr>
        </p:nvGraphicFramePr>
        <p:xfrm>
          <a:off x="251520" y="1268760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Письменность</a:t>
                      </a:r>
                    </a:p>
                    <a:p>
                      <a:endParaRPr lang="ru-RU" sz="4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 smtClean="0"/>
              <a:t>Письмена 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4624388"/>
          <a:ext cx="864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9" y="746988"/>
            <a:ext cx="8191500" cy="6143625"/>
          </a:xfrm>
          <a:prstGeom prst="rect">
            <a:avLst/>
          </a:prstGeom>
        </p:spPr>
      </p:pic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62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987676"/>
              </p:ext>
            </p:extLst>
          </p:nvPr>
        </p:nvGraphicFramePr>
        <p:xfrm>
          <a:off x="276275" y="980728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Письменность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689036"/>
              </p:ext>
            </p:extLst>
          </p:nvPr>
        </p:nvGraphicFramePr>
        <p:xfrm>
          <a:off x="276275" y="3699125"/>
          <a:ext cx="864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68998637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10222302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1194378069"/>
                    </a:ext>
                  </a:extLst>
                </a:gridCol>
              </a:tblGrid>
              <a:tr h="945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03985"/>
                  </a:ext>
                </a:extLst>
              </a:tr>
              <a:tr h="1502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Власть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25017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44208" y="1988840"/>
            <a:ext cx="2304256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Клинопись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2141" y="1988840"/>
            <a:ext cx="2184035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  <a:t>Иероглифы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4869202"/>
              </p:ext>
            </p:extLst>
          </p:nvPr>
        </p:nvGraphicFramePr>
        <p:xfrm>
          <a:off x="1835696" y="1052736"/>
          <a:ext cx="57606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-150" dirty="0"/>
              <a:t>СТУПЕНИ В </a:t>
            </a:r>
            <a:r>
              <a:rPr lang="ru-RU" spc="-150" dirty="0" smtClean="0"/>
              <a:t>НЕБО</a:t>
            </a:r>
            <a:endParaRPr lang="ru-RU" dirty="0"/>
          </a:p>
        </p:txBody>
      </p:sp>
      <p:sp>
        <p:nvSpPr>
          <p:cNvPr id="32" name="Овал 31"/>
          <p:cNvSpPr>
            <a:spLocks noChangeAspect="1"/>
          </p:cNvSpPr>
          <p:nvPr/>
        </p:nvSpPr>
        <p:spPr bwMode="auto">
          <a:xfrm>
            <a:off x="839470" y="3993163"/>
            <a:ext cx="251976" cy="251974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4129"/>
              </p:ext>
            </p:extLst>
          </p:nvPr>
        </p:nvGraphicFramePr>
        <p:xfrm>
          <a:off x="263525" y="1202283"/>
          <a:ext cx="8640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Особенности цивилизации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Египет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Междуречье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Власть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356843" y="2749332"/>
            <a:ext cx="2304256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Царь-правитель и жрец, наместник богов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76676" y="2318235"/>
            <a:ext cx="2304256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Фараон - царь и бог.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12776"/>
            <a:ext cx="7488832" cy="22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JournalC-Bold"/>
                <a:ea typeface="Times New Roman" panose="02020603050405020304" pitchFamily="18" charset="0"/>
                <a:cs typeface="JournalC-Bold"/>
              </a:rPr>
              <a:t>Почему Междуречье и Египет называют разными цивилизациями?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164" t="11610" r="21221" b="7673"/>
          <a:stretch/>
        </p:blipFill>
        <p:spPr>
          <a:xfrm>
            <a:off x="0" y="0"/>
            <a:ext cx="6553599" cy="69791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738329"/>
            <a:ext cx="8640000" cy="3507343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ДРЕВНЕМ МЕЖДУРЕЧЬЕ СЛОЖИЛАСЬ ЦИВИЛИЗАЦИЯ СО СВОИМИ ОСОБЫМИ ТРАДИЦИЯМИ И ДОСТИЖЕНИЯМИ.</a:t>
            </a: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985" y="1052736"/>
            <a:ext cx="8880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параграф 13,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задания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с.70, работа с контурной картой</a:t>
            </a:r>
          </a:p>
          <a:p>
            <a:pPr algn="ctr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дифференцированные, творческие задания на карточках (по желанию). </a:t>
            </a:r>
          </a:p>
          <a:p>
            <a:pPr algn="ctr">
              <a:spcAft>
                <a:spcPts val="0"/>
              </a:spcAft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425860" y="1731092"/>
            <a:ext cx="2433483" cy="2477728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216446" y="1731092"/>
            <a:ext cx="2544096" cy="2477728"/>
          </a:xfrm>
          <a:prstGeom prst="smileyFace">
            <a:avLst>
              <a:gd name="adj" fmla="val -4653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456653" y="1731092"/>
            <a:ext cx="2433483" cy="2477728"/>
          </a:xfrm>
          <a:prstGeom prst="smileyFace">
            <a:avLst>
              <a:gd name="adj" fmla="val 15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9" y="4254575"/>
            <a:ext cx="2676373" cy="15710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работал, но остались вопросы</a:t>
            </a:r>
            <a:r>
              <a:rPr 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8775" y="4522222"/>
            <a:ext cx="2411361" cy="68211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работал, но не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хорошо</a:t>
            </a:r>
          </a:p>
          <a:p>
            <a:pPr algn="ctr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255" y="4522221"/>
            <a:ext cx="2536721" cy="6821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работал очень хорошо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-1153478" y="98869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29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1183" t="18499" r="16241" b="60213"/>
          <a:stretch/>
        </p:blipFill>
        <p:spPr bwMode="auto">
          <a:xfrm>
            <a:off x="323528" y="1196752"/>
            <a:ext cx="8424936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459832"/>
            <a:ext cx="5112568" cy="2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7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Антошка: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Междуречье такая же цивилизация, как и Египет.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83" t="41140" r="16241" b="36219"/>
          <a:stretch/>
        </p:blipFill>
        <p:spPr>
          <a:xfrm>
            <a:off x="395536" y="1052736"/>
            <a:ext cx="8327882" cy="2016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98277" y="5373216"/>
            <a:ext cx="6120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Храмы богам — </a:t>
            </a:r>
            <a:r>
              <a:rPr lang="ru-RU" sz="3200" b="1" dirty="0" err="1">
                <a:solidFill>
                  <a:srgbClr val="B03060"/>
                </a:solidFill>
                <a:latin typeface="Times New Roman" panose="02020603050405020304" pitchFamily="18" charset="0"/>
              </a:rPr>
              <a:t>зиккура́ты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строили в виде пирамид, уходящих ступенями в небо.</a:t>
            </a:r>
            <a:endParaRPr lang="ru-RU" sz="24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20" y="3244908"/>
            <a:ext cx="36004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1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861048"/>
            <a:ext cx="8277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Археолог:</a:t>
            </a:r>
            <a:endParaRPr lang="ru-RU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Междуречье и Египет – разные цивилизации.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273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Антошка: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JournalC-Bold"/>
                <a:ea typeface="Times New Roman" panose="02020603050405020304" pitchFamily="18" charset="0"/>
                <a:cs typeface="JournalC-Bold"/>
              </a:rPr>
              <a:t>Междуречье такая же цивилизация, как и Египет.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4103687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А пирамиды-то почти как в Египте! Значит, здесь тоже цивилизация!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4103687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Цивилизация есть, но она совсем другая. И это не пирамида а зиккурат, их строили только в Междуречье. 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10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0" name="Рисунок 13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4625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415925" y="5157788"/>
            <a:ext cx="86201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 dirty="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>
                <a:latin typeface="Comic Sans MS" pitchFamily="66" charset="0"/>
              </a:rPr>
              <a:t>Какой возникает </a:t>
            </a:r>
            <a:r>
              <a:rPr lang="ru-RU" sz="2600" dirty="0" smtClean="0">
                <a:latin typeface="Comic Sans MS" pitchFamily="66" charset="0"/>
              </a:rPr>
              <a:t>вопрос в </a:t>
            </a:r>
            <a:r>
              <a:rPr lang="ru-RU" sz="2600" dirty="0">
                <a:latin typeface="Comic Sans MS" pitchFamily="66" charset="0"/>
              </a:rPr>
              <a:t>связи с </a:t>
            </a:r>
            <a:r>
              <a:rPr lang="ru-RU" sz="2600" dirty="0" smtClean="0">
                <a:latin typeface="Comic Sans MS" pitchFamily="66" charset="0"/>
              </a:rPr>
              <a:t>выявленным противоречием?</a:t>
            </a:r>
            <a:endParaRPr lang="ru-RU" sz="2600" dirty="0">
              <a:latin typeface="Comic Sans MS" pitchFamily="66" charset="0"/>
            </a:endParaRPr>
          </a:p>
        </p:txBody>
      </p:sp>
      <p:pic>
        <p:nvPicPr>
          <p:cNvPr id="16398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38" y="3154363"/>
            <a:ext cx="36004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12776"/>
            <a:ext cx="7488832" cy="221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JournalC-Bold"/>
                <a:ea typeface="Times New Roman" panose="02020603050405020304" pitchFamily="18" charset="0"/>
                <a:cs typeface="JournalC-Bold"/>
              </a:rPr>
              <a:t>Почему Междуречье и Египет называют разными цивилизациями?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4618</TotalTime>
  <Words>758</Words>
  <Application>Microsoft Office PowerPoint</Application>
  <PresentationFormat>Экран (4:3)</PresentationFormat>
  <Paragraphs>214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JournalC</vt:lpstr>
      <vt:lpstr>JournalC-Bold</vt:lpstr>
      <vt:lpstr>Times New Roman</vt:lpstr>
      <vt:lpstr>Тема1</vt:lpstr>
      <vt:lpstr>Презентация PowerPoint</vt:lpstr>
      <vt:lpstr> Древнее Двуречье (Междуречье/Месопотамия)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ОПРЕДЕЛЯЕМ ПРОБЛЕМУ</vt:lpstr>
      <vt:lpstr>Презентация PowerPoint</vt:lpstr>
      <vt:lpstr>Презентация PowerPoint</vt:lpstr>
      <vt:lpstr>МЕЖ ДВУХ РЕК</vt:lpstr>
      <vt:lpstr>Узнаем новое</vt:lpstr>
      <vt:lpstr>ВСПОМИНАЕМ ТО, ЧТО ЗНАЕМ</vt:lpstr>
      <vt:lpstr>Презентация PowerPoint</vt:lpstr>
      <vt:lpstr>Города </vt:lpstr>
      <vt:lpstr>Презентация PowerPoint</vt:lpstr>
      <vt:lpstr>МЕЖ ДВУХ РЕК</vt:lpstr>
      <vt:lpstr>Презентация PowerPoint</vt:lpstr>
      <vt:lpstr>Презентация PowerPoint</vt:lpstr>
      <vt:lpstr>Презентация PowerPoint</vt:lpstr>
      <vt:lpstr>Презентация PowerPoint</vt:lpstr>
      <vt:lpstr>СТУПЕНИ В НЕБО</vt:lpstr>
      <vt:lpstr>Презентация PowerPoint</vt:lpstr>
      <vt:lpstr>Презентация PowerPoint</vt:lpstr>
      <vt:lpstr>Письмена </vt:lpstr>
      <vt:lpstr>Презентация PowerPoint</vt:lpstr>
      <vt:lpstr>Презентация PowerPoint</vt:lpstr>
      <vt:lpstr>СТУПЕНИ В НЕБО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ЦИВИЛИЗАЦИЯ В МЕЖДУРЕЧЬЕ</dc:title>
  <dc:creator>Telli</dc:creator>
  <cp:lastModifiedBy>Пользователь</cp:lastModifiedBy>
  <cp:revision>217</cp:revision>
  <dcterms:created xsi:type="dcterms:W3CDTF">2012-04-06T18:00:09Z</dcterms:created>
  <dcterms:modified xsi:type="dcterms:W3CDTF">2025-04-13T09:35:45Z</dcterms:modified>
</cp:coreProperties>
</file>