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Unbounded"/>
      <p:regular r:id="rId17"/>
    </p:embeddedFont>
    <p:embeddedFont>
      <p:font typeface="Unbounded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32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237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Нервная система человека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8148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Нервная система человека представляет собой сложную сеть нейронов, которая управляет всеми функциями организма. Эта удивительная система координирует наши движения, мысли, ощущения и внутренние процессы.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088249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ходе этой презентации мы рассмотрим основные компоненты нервной системы, их строение и функции. Мы изучим, как передаются нервные импульсы, познакомимся с центральной и периферической нервной системой, а также узнаем о распространенных нарушениях и методах поддержания здоровья нервной системы.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52081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Понимание работы нервной системы является ключом к пониманию многих аспектов человеческого здоровья и поведения.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8681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Заключение: важность здоровья нервной системы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579608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774" y="2613600"/>
            <a:ext cx="272177" cy="3401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83506" y="2579608"/>
            <a:ext cx="3353395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Когнитивное здоровье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383506" y="2971919"/>
            <a:ext cx="584096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Регулярная умственная активность, изучение новых навыков и социальное взаимодействие поддерживают нейропластичность мозга, предотвращая когнитивное снижение.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405926" y="2579608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0" y="2613600"/>
            <a:ext cx="272177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995642" y="2579608"/>
            <a:ext cx="310467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Правильное питание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7995642" y="2971919"/>
            <a:ext cx="584096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Омега-3 жирные кислоты, антиоксиданты, витамины группы B и минералы необходимы для оптимального функционирования нервной системы.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793790" y="4228267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74" y="4262259"/>
            <a:ext cx="272177" cy="34016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83506" y="4228267"/>
            <a:ext cx="2727246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Качественный сон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1383506" y="4620578"/>
            <a:ext cx="584096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 время сна происходят важнейшие процессы восстановления и консолидации памяти, а хроническое недосыпание повышает риск нейродегенеративных заболеваний.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7405926" y="4228267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10" y="4262259"/>
            <a:ext cx="272177" cy="34016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995642" y="4228267"/>
            <a:ext cx="3612475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Физическая активность</a:t>
            </a:r>
            <a:endParaRPr lang="en-US" sz="1750" dirty="0"/>
          </a:p>
        </p:txBody>
      </p:sp>
      <p:sp>
        <p:nvSpPr>
          <p:cNvPr id="18" name="Text 12"/>
          <p:cNvSpPr/>
          <p:nvPr/>
        </p:nvSpPr>
        <p:spPr>
          <a:xfrm>
            <a:off x="7995642" y="4620578"/>
            <a:ext cx="584096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Регулярные упражнения улучшают мозговое кровообращение и стимулируют выработку нейротрофических факторов, защищающих нервные клетки.</a:t>
            </a:r>
            <a:endParaRPr lang="en-US" sz="1400" dirty="0"/>
          </a:p>
        </p:txBody>
      </p:sp>
      <p:sp>
        <p:nvSpPr>
          <p:cNvPr id="19" name="Text 13"/>
          <p:cNvSpPr/>
          <p:nvPr/>
        </p:nvSpPr>
        <p:spPr>
          <a:xfrm>
            <a:off x="793790" y="5695474"/>
            <a:ext cx="1304282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Нервная система является основой нашего существования, обеспечивая восприятие мира, мышление, память, эмоции и контроль всех функций организма. Забота о здоровье нервной системы должна быть приоритетом для каждого человека на протяжении всей жизни.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793790" y="6480096"/>
            <a:ext cx="130428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Современная нейронаука продолжает раскрывать удивительные возможности мозга, включая нейропластичность — способность формировать новые нейронные связи даже в пожилом возрасте. Это открывает перспективы для разработки новых методов лечения и реабилитации при неврологических заболеваниях.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1763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Строение нейрона: основные компоненты</a:t>
            </a:r>
            <a:endParaRPr lang="en-US" sz="3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362200"/>
            <a:ext cx="2152055" cy="1110734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23" y="2885718"/>
            <a:ext cx="271105" cy="338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23165" y="2554962"/>
            <a:ext cx="318742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Тело нейрона (сома)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5323165" y="2971800"/>
            <a:ext cx="318742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Центральная часть с ядром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5178504" y="3487460"/>
            <a:ext cx="8610005" cy="11430"/>
          </a:xfrm>
          <a:prstGeom prst="roundRect">
            <a:avLst>
              <a:gd name="adj" fmla="val 708465"/>
            </a:avLst>
          </a:prstGeom>
          <a:solidFill>
            <a:srgbClr val="BCDBD4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21035"/>
            <a:ext cx="4304109" cy="1110734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23" y="3906917"/>
            <a:ext cx="271105" cy="33885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99252" y="3713798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Дендриты</a:t>
            </a:r>
            <a:endParaRPr lang="en-US" sz="1850" dirty="0"/>
          </a:p>
        </p:txBody>
      </p:sp>
      <p:sp>
        <p:nvSpPr>
          <p:cNvPr id="11" name="Text 5"/>
          <p:cNvSpPr/>
          <p:nvPr/>
        </p:nvSpPr>
        <p:spPr>
          <a:xfrm>
            <a:off x="6399252" y="4130635"/>
            <a:ext cx="388405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Принимают сигналы от других нейронов</a:t>
            </a:r>
            <a:endParaRPr lang="en-US" sz="1500" dirty="0"/>
          </a:p>
        </p:txBody>
      </p:sp>
      <p:sp>
        <p:nvSpPr>
          <p:cNvPr id="12" name="Shape 6"/>
          <p:cNvSpPr/>
          <p:nvPr/>
        </p:nvSpPr>
        <p:spPr>
          <a:xfrm>
            <a:off x="6254591" y="4646295"/>
            <a:ext cx="7533918" cy="11430"/>
          </a:xfrm>
          <a:prstGeom prst="roundRect">
            <a:avLst>
              <a:gd name="adj" fmla="val 708465"/>
            </a:avLst>
          </a:prstGeom>
          <a:solidFill>
            <a:srgbClr val="BCDBD4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679871"/>
            <a:ext cx="6456164" cy="1110734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704" y="5065752"/>
            <a:ext cx="271105" cy="33885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75220" y="4872633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Аксон</a:t>
            </a:r>
            <a:endParaRPr lang="en-US" sz="1850" dirty="0"/>
          </a:p>
        </p:txBody>
      </p:sp>
      <p:sp>
        <p:nvSpPr>
          <p:cNvPr id="16" name="Text 8"/>
          <p:cNvSpPr/>
          <p:nvPr/>
        </p:nvSpPr>
        <p:spPr>
          <a:xfrm>
            <a:off x="7475220" y="5289471"/>
            <a:ext cx="3406259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Передает сигналы к другим клеткам</a:t>
            </a:r>
            <a:endParaRPr lang="en-US" sz="1500" dirty="0"/>
          </a:p>
        </p:txBody>
      </p:sp>
      <p:sp>
        <p:nvSpPr>
          <p:cNvPr id="17" name="Text 9"/>
          <p:cNvSpPr/>
          <p:nvPr/>
        </p:nvSpPr>
        <p:spPr>
          <a:xfrm>
            <a:off x="793790" y="6007418"/>
            <a:ext cx="13042821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Нейрон — основная функциональная и структурная единица нервной системы. Каждый нейрон состоит из тела (сомы), содержащего ядро и другие клеточные органеллы, дендритов, принимающих сигналы, и аксона, передающего импульсы другим клеткам.</a:t>
            </a:r>
            <a:endParaRPr lang="en-US" sz="1500" dirty="0"/>
          </a:p>
        </p:txBody>
      </p:sp>
      <p:sp>
        <p:nvSpPr>
          <p:cNvPr id="18" name="Text 10"/>
          <p:cNvSpPr/>
          <p:nvPr/>
        </p:nvSpPr>
        <p:spPr>
          <a:xfrm>
            <a:off x="793790" y="6840974"/>
            <a:ext cx="13042821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Миелиновая оболочка, покрывающая некоторые аксоны, действует как изолятор, значительно увеличивая скорость проведения нервного импульса. Повреждение этой оболочки приводит к различным неврологическим заболеваниям, включая рассеянный склероз.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737" y="1054656"/>
            <a:ext cx="9263301" cy="606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Типы нейронов и их функции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54737" y="2807256"/>
            <a:ext cx="410575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Афферентные (сенсорные) нейроны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754737" y="3530203"/>
            <a:ext cx="4105751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Передают сигналы от органов чувств к ЦНС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754737" y="4267676"/>
            <a:ext cx="4105751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Реагируют на внешние и внутренние стимулы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54737" y="4956572"/>
            <a:ext cx="4105751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Отвечают за ощущения: боль, температура, давление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632" y="2125861"/>
            <a:ext cx="4133017" cy="4133017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76" y="4021753"/>
            <a:ext cx="272891" cy="3411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381649" y="2049185"/>
            <a:ext cx="447722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Вставочные (интернейроны)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9381649" y="2468880"/>
            <a:ext cx="4494014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Обрабатывают информацию внутри ЦНС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9381649" y="2895838"/>
            <a:ext cx="4494014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Составляют большинство нейронов мозга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9381649" y="3274219"/>
            <a:ext cx="4494014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Участвуют в анализе и интеграции сигналов</a:t>
            </a:r>
            <a:endParaRPr lang="en-US" sz="15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632" y="2125861"/>
            <a:ext cx="4133017" cy="4133017"/>
          </a:xfrm>
          <a:prstGeom prst="rect">
            <a:avLst/>
          </a:prstGeom>
        </p:spPr>
      </p:pic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666" y="3100090"/>
            <a:ext cx="272891" cy="34111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381649" y="4186357"/>
            <a:ext cx="4494014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Эфферентные (двигательные) нейроны</a:t>
            </a:r>
            <a:endParaRPr lang="en-US" sz="1900" dirty="0"/>
          </a:p>
        </p:txBody>
      </p:sp>
      <p:sp>
        <p:nvSpPr>
          <p:cNvPr id="16" name="Text 10"/>
          <p:cNvSpPr/>
          <p:nvPr/>
        </p:nvSpPr>
        <p:spPr>
          <a:xfrm>
            <a:off x="9381649" y="4909304"/>
            <a:ext cx="4494014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Передают сигналы от ЦНС к эффекторам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9381649" y="5336262"/>
            <a:ext cx="4494014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Иннервируют мышцы и железы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9381649" y="5714643"/>
            <a:ext cx="4494014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Обеспечивают двигательные реакции организма</a:t>
            </a:r>
            <a:endParaRPr lang="en-US" sz="1500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632" y="2125861"/>
            <a:ext cx="4133017" cy="4133017"/>
          </a:xfrm>
          <a:prstGeom prst="rect">
            <a:avLst/>
          </a:prstGeom>
        </p:spPr>
      </p:pic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666" y="4943415"/>
            <a:ext cx="272891" cy="34111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754737" y="6553914"/>
            <a:ext cx="13120926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 функциональному назначению нейроны классифицируются на три основных типа, каждый из которых играет уникальную роль в работе нервной системы. Их скоординированное взаимодействие обеспечивает нормальное функционирование организма.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53534"/>
            <a:ext cx="75564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Синапс: передача нервного импульса</a:t>
            </a:r>
            <a:endParaRPr lang="en-US" sz="3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883926"/>
            <a:ext cx="793790" cy="9526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5704" y="2042636"/>
            <a:ext cx="4907994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Возникновение потенциала действия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1825704" y="2385893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Электрический импульс в пресинаптическом нейроне</a:t>
            </a:r>
            <a:endParaRPr lang="en-US" sz="12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36545"/>
            <a:ext cx="793790" cy="9526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25704" y="2995255"/>
            <a:ext cx="3910727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Выделение нейромедиаторов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1825704" y="3338513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Химические вещества высвобождаются в синаптическую щель</a:t>
            </a:r>
            <a:endParaRPr lang="en-US" sz="12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89164"/>
            <a:ext cx="793790" cy="9526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25704" y="3947874"/>
            <a:ext cx="423124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Взаимодействие с рецепторами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825704" y="4291132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Нейромедиаторы связываются с рецепторами постсинаптической мембраны</a:t>
            </a:r>
            <a:endParaRPr lang="en-US" sz="12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741783"/>
            <a:ext cx="793790" cy="9526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25704" y="4900493"/>
            <a:ext cx="4284226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Возникновение нового импульса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1825704" y="5243751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Формирование потенциала действия в постсинаптическом нейроне</a:t>
            </a:r>
            <a:endParaRPr lang="en-US" sz="1250" dirty="0"/>
          </a:p>
        </p:txBody>
      </p:sp>
      <p:sp>
        <p:nvSpPr>
          <p:cNvPr id="16" name="Text 9"/>
          <p:cNvSpPr/>
          <p:nvPr/>
        </p:nvSpPr>
        <p:spPr>
          <a:xfrm>
            <a:off x="793790" y="5872996"/>
            <a:ext cx="75564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Синапс — место контакта между нейронами или нейроном и эффекторной клеткой. В синаптической щели происходит химическая передача сигнала с помощью нейромедиаторов.</a:t>
            </a:r>
            <a:endParaRPr lang="en-US" sz="1250" dirty="0"/>
          </a:p>
        </p:txBody>
      </p:sp>
      <p:sp>
        <p:nvSpPr>
          <p:cNvPr id="17" name="Text 10"/>
          <p:cNvSpPr/>
          <p:nvPr/>
        </p:nvSpPr>
        <p:spPr>
          <a:xfrm>
            <a:off x="793790" y="6559748"/>
            <a:ext cx="7556421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Основные нейромедиаторы включают ацетилхолин, норадреналин, дофамин, серотонин и глутамат. Нарушения в синаптической передаче могут приводить к различным неврологическим и психическим заболеваниям, таким как болезнь Паркинсона, депрессия и шизофрения.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6156"/>
            <a:ext cx="75564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Центральная нервная система: головной мозг</a:t>
            </a:r>
            <a:endParaRPr lang="en-US" sz="3100" dirty="0"/>
          </a:p>
        </p:txBody>
      </p:sp>
      <p:sp>
        <p:nvSpPr>
          <p:cNvPr id="4" name="Shape 1"/>
          <p:cNvSpPr/>
          <p:nvPr/>
        </p:nvSpPr>
        <p:spPr>
          <a:xfrm>
            <a:off x="6280190" y="1906548"/>
            <a:ext cx="3698915" cy="2057281"/>
          </a:xfrm>
          <a:prstGeom prst="roundRect">
            <a:avLst>
              <a:gd name="adj" fmla="val 32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46520" y="2072878"/>
            <a:ext cx="271736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Большие полушария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446520" y="2416135"/>
            <a:ext cx="33662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Центры высшей нервной деятельности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446520" y="2725698"/>
            <a:ext cx="3366254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Области: лобная, теменная, височная, затылочная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6446520" y="3289340"/>
            <a:ext cx="3366254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Ответственны за мышление, память, эмоции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10137815" y="1906548"/>
            <a:ext cx="3698915" cy="2057281"/>
          </a:xfrm>
          <a:prstGeom prst="roundRect">
            <a:avLst>
              <a:gd name="adj" fmla="val 32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04145" y="207287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Мозжечок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0304145" y="2416135"/>
            <a:ext cx="33662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Координация движений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10304145" y="2725698"/>
            <a:ext cx="33662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Поддержание равновесия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10304145" y="3035260"/>
            <a:ext cx="33662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Регуляция мышечного тонуса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280190" y="4122539"/>
            <a:ext cx="7556421" cy="1549122"/>
          </a:xfrm>
          <a:prstGeom prst="roundRect">
            <a:avLst>
              <a:gd name="adj" fmla="val 43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446520" y="4288869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Ствол мозга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6446520" y="4632127"/>
            <a:ext cx="72237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Продолговатый мозг, мост, средний мозг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6446520" y="4941689"/>
            <a:ext cx="72237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Регуляция дыхания, сердцебиения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6446520" y="5251252"/>
            <a:ext cx="72237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Центры безусловных рефлексов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6280190" y="5850255"/>
            <a:ext cx="7556421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Головной мозг — главный регуляторный центр нервной системы, состоящий из нескольких структурно и функционально различных отделов. Он защищен костями черепа и тремя оболочками: твердой, паутинной и мягкой.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6280190" y="6791087"/>
            <a:ext cx="7556421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Кора больших полушарий содержит около 14-16 миллиардов нейронов и является субстратом высшей нервной деятельности. Различные участки коры отвечают за определенные функции: моторную активность, обработку сенсорной информации, речь, мышление.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6454"/>
            <a:ext cx="12644199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Центральная нервная система: спинной мозг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93790" y="2028230"/>
            <a:ext cx="2173724" cy="980003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1053" y="2368748"/>
            <a:ext cx="239197" cy="29896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37535" y="2198251"/>
            <a:ext cx="2765941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Защитная функция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3137535" y="2566035"/>
            <a:ext cx="276594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Костный канал и оболочки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3052524" y="2998708"/>
            <a:ext cx="10699075" cy="1143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093244"/>
            <a:ext cx="4347567" cy="980003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433763"/>
            <a:ext cx="239197" cy="29896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11378" y="3263265"/>
            <a:ext cx="3534132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Проводниковая функция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5311378" y="3631049"/>
            <a:ext cx="408289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Передача сигналов между мозгом и периферией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226368" y="4063722"/>
            <a:ext cx="8525232" cy="1143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158258"/>
            <a:ext cx="6521410" cy="980003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97" y="4498777"/>
            <a:ext cx="239197" cy="29896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485221" y="4328279"/>
            <a:ext cx="339304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Рефлекторная функция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7485221" y="4696063"/>
            <a:ext cx="35068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Обеспечение спинномозговых рефлексов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793790" y="5329595"/>
            <a:ext cx="13042821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Спинной мозг представляет собой длинный цилиндрический тяж нервной ткани, расположенный в позвоночном канале. Он простирается от большого затылочного отверстия до уровня первого или второго поясничного позвонка.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793790" y="6065282"/>
            <a:ext cx="13042821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поперечном срезе спинного мозга можно выделить серое вещество в форме бабочки, содержащее тела нейронов, и белое вещество, состоящее из миелинизированных аксонов. От спинного мозга отходят 31 пара спинномозговых нервов, формирующих основу периферической нервной системы.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793790" y="6800969"/>
            <a:ext cx="1304282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Повреждения спинного мозга могут приводить к параличу или парезу конечностей, нарушениям чувствительности и функций тазовых органов.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854"/>
            <a:ext cx="130428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Периферическая нервная система: соматическая и автономная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2520910"/>
            <a:ext cx="5383292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Соматическая нервная система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93790" y="3043833"/>
            <a:ext cx="6272451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Обеспечивает связь организма с внешней средой через органы чувств и скелетные мышцы. Находится под произвольным контролем сознания.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93790" y="4207669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 пар черепных нервов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93790" y="4605814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31 пара спинномозговых нервов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93790" y="5003959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Контроль произвольных движений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571780" y="2520910"/>
            <a:ext cx="627245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Автономная (вегетативная) нервная система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71780" y="3362682"/>
            <a:ext cx="627245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Регулирует работу внутренних органов и систем, обеспечивая гомеостаз. Функционирует независимо от сознания.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71780" y="4199811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Симпатический отдел ("бей или беги")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571780" y="4597956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Парасимпатический отдел ("отдых и пищеварение")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571780" y="4996101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Контроль висцеральных функций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93790" y="5631656"/>
            <a:ext cx="130428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Периферическая нервная система включает все нервные структуры за пределами головного и спинного мозга. Она обеспечивает двустороннюю связь между центральной нервной системой и всеми тканями и органами тела.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93790" y="6514624"/>
            <a:ext cx="13042821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Симпатическая и парасимпатическая системы обычно оказывают противоположное влияние на внутренние органы. Симпатическая система активизируется в стрессовых ситуациях, мобилизуя ресурсы организма, а парасимпатическая преобладает в состоянии покоя, способствуя восстановлению энергетических запасов.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098" y="614720"/>
            <a:ext cx="11890772" cy="522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Рефлексы: дуга рефлекса и ее компоненты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7303770" y="1471374"/>
            <a:ext cx="22860" cy="4430316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4" name="Shape 2"/>
          <p:cNvSpPr/>
          <p:nvPr/>
        </p:nvSpPr>
        <p:spPr>
          <a:xfrm>
            <a:off x="6648510" y="1835944"/>
            <a:ext cx="501491" cy="22860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5" name="Shape 3"/>
          <p:cNvSpPr/>
          <p:nvPr/>
        </p:nvSpPr>
        <p:spPr>
          <a:xfrm>
            <a:off x="7127141" y="1659374"/>
            <a:ext cx="376118" cy="376118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9768" y="1690687"/>
            <a:ext cx="250746" cy="31337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89715" y="1638538"/>
            <a:ext cx="2089666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Рецептор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80098" y="1999893"/>
            <a:ext cx="5699284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Воспринимает раздражение и преобразует его в нервный импульс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7480399" y="2671763"/>
            <a:ext cx="501491" cy="22860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10" name="Shape 7"/>
          <p:cNvSpPr/>
          <p:nvPr/>
        </p:nvSpPr>
        <p:spPr>
          <a:xfrm>
            <a:off x="7127141" y="2495193"/>
            <a:ext cx="376118" cy="376118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68" y="2526506"/>
            <a:ext cx="250746" cy="31337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151019" y="2474357"/>
            <a:ext cx="3100626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Афферентный нейрон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8151019" y="2835712"/>
            <a:ext cx="5699284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Проводит импульс от рецептора к ЦНС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6648510" y="3423999"/>
            <a:ext cx="501491" cy="22860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15" name="Shape 11"/>
          <p:cNvSpPr/>
          <p:nvPr/>
        </p:nvSpPr>
        <p:spPr>
          <a:xfrm>
            <a:off x="7127141" y="3247430"/>
            <a:ext cx="376118" cy="376118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68" y="3278743"/>
            <a:ext cx="250746" cy="31337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763685" y="3226594"/>
            <a:ext cx="2715697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Вставочный нейрон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780098" y="3587948"/>
            <a:ext cx="5699284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Передает сигнал в ЦНС между нейронами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7480399" y="4176355"/>
            <a:ext cx="501491" cy="22860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20" name="Shape 15"/>
          <p:cNvSpPr/>
          <p:nvPr/>
        </p:nvSpPr>
        <p:spPr>
          <a:xfrm>
            <a:off x="7127141" y="3999786"/>
            <a:ext cx="376118" cy="376118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68" y="4031099"/>
            <a:ext cx="250746" cy="31337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151019" y="3978950"/>
            <a:ext cx="3103602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Эфферентный нейрон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151019" y="4340304"/>
            <a:ext cx="5699284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Проводит импульс от ЦНС к органу-исполнителю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6648510" y="4928711"/>
            <a:ext cx="501491" cy="22860"/>
          </a:xfrm>
          <a:prstGeom prst="roundRect">
            <a:avLst>
              <a:gd name="adj" fmla="val 307154"/>
            </a:avLst>
          </a:prstGeom>
          <a:solidFill>
            <a:srgbClr val="BCDBD4"/>
          </a:solidFill>
          <a:ln/>
        </p:spPr>
      </p:sp>
      <p:sp>
        <p:nvSpPr>
          <p:cNvPr id="25" name="Shape 19"/>
          <p:cNvSpPr/>
          <p:nvPr/>
        </p:nvSpPr>
        <p:spPr>
          <a:xfrm>
            <a:off x="7127141" y="4752142"/>
            <a:ext cx="376118" cy="376118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68" y="4783455"/>
            <a:ext cx="250746" cy="313373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4389715" y="4731306"/>
            <a:ext cx="2089666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Эффектор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780098" y="5092660"/>
            <a:ext cx="5699284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Мышца или железа, реагирующая на нервный импульс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780098" y="6089690"/>
            <a:ext cx="13070205" cy="534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Рефлекс — это автоматическая ответная реакция организма на раздражение, осуществляемая через центральную нервную систему. Рефлекторная дуга представляет собой путь, по которому проходит нервный импульс от возникновения до реализации рефлекса.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780098" y="6812518"/>
            <a:ext cx="13070205" cy="802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Безусловные рефлексы являются врожденными и видоспецифичными (сосательный рефлекс, зрачковый рефлекс). Условные рефлексы формируются в течение жизни на основе безусловных при многократном сочетании условного и безусловного раздражителей (выделение слюны у собаки Павлова при звуке звонка).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453" y="690801"/>
            <a:ext cx="13099494" cy="1025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Нарушения нервной системы: примеры и профилактика</a:t>
            </a:r>
            <a:endParaRPr lang="en-US" sz="3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453" y="2044184"/>
            <a:ext cx="3151823" cy="19478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5453" y="4197072"/>
            <a:ext cx="4202430" cy="512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Нейродегенеративные заболевания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65453" y="4807863"/>
            <a:ext cx="4202430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Болезнь Альцгеймера, Паркинсона, рассеянный склероз характеризуются прогрессирующей гибелью нейронов. Ранняя диагностика и современные методы лечения помогают замедлить развитие этих заболеваний.</a:t>
            </a:r>
            <a:endParaRPr lang="en-US" sz="12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866" y="2044184"/>
            <a:ext cx="3151823" cy="19478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13866" y="4197072"/>
            <a:ext cx="3418284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Мигрень и головные боли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213866" y="4551640"/>
            <a:ext cx="4202549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Мигрень поражает около 15% населения и характеризуется интенсивной пульсирующей болью, часто сопровождающейся тошнотой и светобоязнью. Важно выявить и устранить триггеры, вызывающие приступы.</a:t>
            </a:r>
            <a:endParaRPr lang="en-US" sz="12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98" y="2044184"/>
            <a:ext cx="3151823" cy="19478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62398" y="4197072"/>
            <a:ext cx="2050494" cy="256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Инсульт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9662398" y="4551640"/>
            <a:ext cx="4202549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Нарушение кровообращения в мозге требует немедленной медицинской помощи. Профилактика включает контроль артериального давления, здоровый образ жизни и регулярные медицинские обследования.</a:t>
            </a:r>
            <a:endParaRPr lang="en-US" sz="1250" dirty="0"/>
          </a:p>
        </p:txBody>
      </p:sp>
      <p:sp>
        <p:nvSpPr>
          <p:cNvPr id="12" name="Text 7"/>
          <p:cNvSpPr/>
          <p:nvPr/>
        </p:nvSpPr>
        <p:spPr>
          <a:xfrm>
            <a:off x="765453" y="6304478"/>
            <a:ext cx="13099494" cy="5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Нарушения нервной системы могут возникать по различным причинам, включая генетические факторы, инфекции, травмы, сосудистые нарушения и аутоиммунные процессы. Многие из этих заболеваний требуют комплексного подхода к диагностике и лечению.</a:t>
            </a:r>
            <a:endParaRPr lang="en-US" sz="1250" dirty="0"/>
          </a:p>
        </p:txBody>
      </p:sp>
      <p:sp>
        <p:nvSpPr>
          <p:cNvPr id="13" name="Text 8"/>
          <p:cNvSpPr/>
          <p:nvPr/>
        </p:nvSpPr>
        <p:spPr>
          <a:xfrm>
            <a:off x="765453" y="7013853"/>
            <a:ext cx="13099494" cy="5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Современные методы нейровизуализации, такие как МРТ, КТ и ПЭТ, позволяют выявлять патологические изменения на ранних стадиях. Нейропротекторная терапия, физическая реабилитация и психологическая поддержка являются важными компонентами лечения неврологических пациентов.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2025-04-05T19:33:10Z</dcterms:created>
  <dcterms:modified xsi:type="dcterms:W3CDTF">2025-04-05T19:33:10Z</dcterms:modified>
</cp:coreProperties>
</file>