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69" r:id="rId6"/>
    <p:sldId id="267" r:id="rId7"/>
    <p:sldId id="270" r:id="rId8"/>
    <p:sldId id="272" r:id="rId9"/>
    <p:sldId id="273" r:id="rId10"/>
    <p:sldId id="274" r:id="rId11"/>
    <p:sldId id="275" r:id="rId12"/>
    <p:sldId id="288" r:id="rId13"/>
    <p:sldId id="276" r:id="rId14"/>
    <p:sldId id="278" r:id="rId15"/>
    <p:sldId id="277" r:id="rId16"/>
    <p:sldId id="279" r:id="rId17"/>
    <p:sldId id="280" r:id="rId18"/>
    <p:sldId id="286" r:id="rId19"/>
    <p:sldId id="283" r:id="rId20"/>
    <p:sldId id="285" r:id="rId21"/>
    <p:sldId id="284" r:id="rId22"/>
    <p:sldId id="268" r:id="rId23"/>
  </p:sldIdLst>
  <p:sldSz cx="9144000" cy="6858000" type="screen4x3"/>
  <p:notesSz cx="6858000" cy="9144000"/>
  <p:embeddedFontLst>
    <p:embeddedFont>
      <p:font typeface="Open Sans" panose="020B0606030504020204" pitchFamily="34" charset="0"/>
      <p:regular r:id="rId27"/>
      <p:bold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ucida Sans Unicode" panose="020B0602030504020204" pitchFamily="34" charset="0"/>
      <p:regular r:id="rId34"/>
    </p:embeddedFont>
    <p:embeddedFont>
      <p:font typeface="Calibri" panose="020F0502020204030204"/>
      <p:regular r:id="rId35"/>
      <p:bold r:id="rId36"/>
      <p:italic r:id="rId37"/>
      <p:boldItalic r:id="rId38"/>
    </p:embeddedFont>
    <p:embeddedFont>
      <p:font typeface="Calibri Light" panose="020F0302020204030204" charset="0"/>
      <p:regular r:id="rId39"/>
      <p: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2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386" y="48"/>
      </p:cViewPr>
      <p:guideLst>
        <p:guide orient="horz" pos="2170"/>
        <p:guide pos="2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1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27.GIF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25.wdp"/><Relationship Id="rId3" Type="http://schemas.openxmlformats.org/officeDocument/2006/relationships/image" Target="../media/image29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file:///F:\07-11\&#1056;&#1091;&#1089;&#1089;&#1082;&#1080;&#1081;\&#1056;.&#1103;.09.10\zvuk-kukushki-obyknovennoj.mp3" TargetMode="External"/><Relationship Id="rId5" Type="http://schemas.openxmlformats.org/officeDocument/2006/relationships/audio" Target="file:///F:\07-11\&#1056;&#1091;&#1089;&#1089;&#1082;&#1080;&#1081;\&#1056;.&#1103;.09.10\zvuk-kukushki-obyknovennoj.mp3" TargetMode="Externa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6" y="132202"/>
            <a:ext cx="7824934" cy="6725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9911" y="2311827"/>
            <a:ext cx="5248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Русский язык</a:t>
            </a:r>
            <a:endParaRPr lang="ru-RU" sz="5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9730" y="438150"/>
            <a:ext cx="8369300" cy="4861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 слова.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узнаем, что такое...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научимся находить...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5969725" y="3444701"/>
            <a:ext cx="2778749" cy="30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1444" y="252409"/>
            <a:ext cx="6756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7705" y="1203402"/>
            <a:ext cx="56279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59, № 78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371590" y="3813997"/>
            <a:ext cx="2586446" cy="28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" y="2108200"/>
            <a:ext cx="6779260" cy="274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016"/>
            <a:ext cx="3148149" cy="21399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7001691" y="242327"/>
            <a:ext cx="2142309" cy="23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808" y="3319298"/>
            <a:ext cx="770922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FontTx/>
              <a:buAutoNum type="arabicPeriod"/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Близки по значению.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Tx/>
              <a:buAutoNum type="arabicPeriod"/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Имеют общую часть.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3338" y="325728"/>
            <a:ext cx="566834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4"/>
          <p:cNvSpPr/>
          <p:nvPr/>
        </p:nvSpPr>
        <p:spPr>
          <a:xfrm>
            <a:off x="3732541" y="2196553"/>
            <a:ext cx="1071562" cy="107156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634"/>
            <a:ext cx="2455817" cy="166936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7001691" y="4213435"/>
            <a:ext cx="2142309" cy="23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30828" y="1553528"/>
            <a:ext cx="4800601" cy="402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-450215">
              <a:lnSpc>
                <a:spcPct val="115000"/>
              </a:lnSpc>
              <a:spcAft>
                <a:spcPts val="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Эту сказку ты прочтешь 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Тихо, тихо, тихо... 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Жили-были серый еж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его ежиха. 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Серый еж был очень тих, 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ежиха тоже. 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ребенок был у них - </a:t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тихий ежик. 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08" y="926169"/>
            <a:ext cx="8545286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Найти семью родственных слов. И выделить общую часть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1" y="5775840"/>
            <a:ext cx="451806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b="1" kern="10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Ёж, </a:t>
            </a:r>
            <a:r>
              <a:rPr lang="ru-RU" sz="4400" b="1" kern="100" dirty="0">
                <a:latin typeface="Times New Roman" panose="02020603050405020304" pitchFamily="18" charset="0"/>
                <a:ea typeface="Lucida Sans Unicode" panose="020B0602030504020204" pitchFamily="34" charset="0"/>
              </a:rPr>
              <a:t>ежиха, ёжик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83897" y="5765984"/>
            <a:ext cx="28523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kern="100" dirty="0" smtClean="0"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, ежевика</a:t>
            </a:r>
            <a:endParaRPr lang="ru-RU" sz="4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82998" y="212005"/>
            <a:ext cx="6756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896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336" y="5632039"/>
            <a:ext cx="846447" cy="4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896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9885" y="5692999"/>
            <a:ext cx="846447" cy="4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896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2559" y="5719125"/>
            <a:ext cx="846447" cy="4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18"/>
            <a:ext cx="3213463" cy="218438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507583"/>
            <a:ext cx="4579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работа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37" y="13677"/>
            <a:ext cx="4585063" cy="68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64568" y="2041776"/>
            <a:ext cx="4632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Подбираем родственные слова к слову 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вода.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>
            <a:off x="0" y="4331787"/>
            <a:ext cx="2037221" cy="22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bient-sound-guru-the-nature-lovers-morning-birds-in-the-forest-part-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167" y="318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2498"/>
            <a:ext cx="3200400" cy="21755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168788" y="3759695"/>
            <a:ext cx="2635578" cy="29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2017" y="620311"/>
            <a:ext cx="6756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 работа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27894" y="1328274"/>
            <a:ext cx="4418333" cy="769441"/>
          </a:xfrm>
          <a:prstGeom prst="rect">
            <a:avLst/>
          </a:prstGeom>
          <a:solidFill>
            <a:srgbClr val="A2D668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полегче.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/>
          <p:nvPr>
            <p:custDataLst>
              <p:tags r:id="rId4"/>
            </p:custDataLst>
          </p:nvPr>
        </p:nvGraphicFramePr>
        <p:xfrm>
          <a:off x="327660" y="2428240"/>
          <a:ext cx="6946265" cy="3002915"/>
        </p:xfrm>
        <a:graphic>
          <a:graphicData uri="http://schemas.openxmlformats.org/drawingml/2006/table">
            <a:tbl>
              <a:tblPr/>
              <a:tblGrid>
                <a:gridCol w="6946265"/>
              </a:tblGrid>
              <a:tr h="3002915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latin typeface="Times New Roman" panose="02020603050405020304"/>
                          <a:ea typeface="Times New Roman" panose="02020603050405020304"/>
                        </a:rPr>
                        <a:t>Выпишите группы родственных слов. Выдели общую часть</a:t>
                      </a:r>
                      <a:endParaRPr sz="32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latin typeface="Times New Roman" panose="02020603050405020304"/>
                          <a:ea typeface="Times New Roman" panose="02020603050405020304"/>
                        </a:rPr>
                        <a:t>Глаз, суп,  глазной, суповой,  глазочек, супчик, глазик, супец.</a:t>
                      </a:r>
                      <a:endParaRPr sz="3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2498"/>
            <a:ext cx="3200400" cy="21755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168788" y="3759695"/>
            <a:ext cx="2635578" cy="29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2017" y="620311"/>
            <a:ext cx="67562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 работа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269" y="1636462"/>
            <a:ext cx="504613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посложнее.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/>
          <p:nvPr>
            <p:custDataLst>
              <p:tags r:id="rId4"/>
            </p:custDataLst>
          </p:nvPr>
        </p:nvGraphicFramePr>
        <p:xfrm>
          <a:off x="280035" y="2873375"/>
          <a:ext cx="7438390" cy="3483610"/>
        </p:xfrm>
        <a:graphic>
          <a:graphicData uri="http://schemas.openxmlformats.org/drawingml/2006/table">
            <a:tbl>
              <a:tblPr/>
              <a:tblGrid>
                <a:gridCol w="7438390"/>
              </a:tblGrid>
              <a:tr h="3483610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>
                          <a:latin typeface="Times New Roman" panose="02020603050405020304"/>
                          <a:ea typeface="Times New Roman" panose="02020603050405020304"/>
                        </a:rPr>
                        <a:t>Прочитай слова. Зачеркни лишнее слово. Спиши только родственные слова. Выдели общую часть.</a:t>
                      </a:r>
                      <a:endParaRPr sz="32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 b="1">
                          <a:latin typeface="Times New Roman" panose="02020603050405020304"/>
                          <a:ea typeface="Times New Roman" panose="02020603050405020304"/>
                        </a:rPr>
                        <a:t>Белка, бельчата, белый, белочка. </a:t>
                      </a:r>
                      <a:endParaRPr sz="3200" b="1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3200" b="1">
                          <a:latin typeface="Times New Roman" panose="02020603050405020304"/>
                          <a:ea typeface="Times New Roman" panose="02020603050405020304"/>
                        </a:rPr>
                        <a:t>Тепло, теплица, тёплый, жаркий.</a:t>
                      </a:r>
                      <a:endParaRPr sz="32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016"/>
            <a:ext cx="3148149" cy="21399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7001691" y="242327"/>
            <a:ext cx="2142309" cy="23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5562" y="3345423"/>
            <a:ext cx="7709226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FontTx/>
              <a:buAutoNum type="arabicPeriod"/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Близки по значению.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Tx/>
              <a:buAutoNum type="arabicPeriod"/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Имеют общую часть.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3338" y="325728"/>
            <a:ext cx="566834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4"/>
          <p:cNvSpPr/>
          <p:nvPr/>
        </p:nvSpPr>
        <p:spPr>
          <a:xfrm>
            <a:off x="3732541" y="2196553"/>
            <a:ext cx="1071562" cy="107156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97" y="624797"/>
            <a:ext cx="8361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557553" y="4202400"/>
            <a:ext cx="2390501" cy="244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452" y="1982263"/>
            <a:ext cx="7373786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У. с. 58, № 80; </a:t>
            </a:r>
            <a:endParaRPr lang="ru-RU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Творческое задание</a:t>
            </a:r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цвет,   рыба 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896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216" y="3855491"/>
            <a:ext cx="1591030" cy="4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9" b="8969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8605" y="3811948"/>
            <a:ext cx="1464755" cy="4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 cstate="print"/>
          <a:srcRect l="38717" t="19135" r="46418" b="5402"/>
          <a:stretch>
            <a:fillRect/>
          </a:stretch>
        </p:blipFill>
        <p:spPr>
          <a:xfrm>
            <a:off x="955343" y="1887776"/>
            <a:ext cx="1173708" cy="44685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60404" y="378304"/>
            <a:ext cx="42773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6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00248" y="2029684"/>
            <a:ext cx="52903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Всё получилось</a:t>
            </a:r>
            <a:endParaRPr lang="ru-RU" sz="5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00248" y="3660398"/>
            <a:ext cx="42660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Сомневаюсь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55071" y="5291112"/>
            <a:ext cx="29197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Сложно</a:t>
            </a:r>
            <a:endParaRPr lang="ru-RU" sz="5400" dirty="0"/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701051" y="4094328"/>
            <a:ext cx="2260710" cy="24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19348" y="1700147"/>
            <a:ext cx="65482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Итак, друзья, внимание -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Ведь прозвенел звонок.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Садитесь поудобнее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Пора начать урок</a:t>
            </a:r>
            <a:r>
              <a:rPr lang="ru-RU" sz="4000" b="1" i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i="0" dirty="0" smtClean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2412" y="0"/>
            <a:ext cx="6165668" cy="2468880"/>
          </a:xfrm>
          <a:prstGeom prst="rect">
            <a:avLst/>
          </a:prstGeom>
          <a:solidFill>
            <a:srgbClr val="00B050"/>
          </a:solidFill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До новых встреч!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1154" y="1319349"/>
            <a:ext cx="6230983" cy="3533574"/>
            <a:chOff x="3486521" y="1972491"/>
            <a:chExt cx="6298038" cy="3533574"/>
          </a:xfrm>
        </p:grpSpPr>
        <p:grpSp>
          <p:nvGrpSpPr>
            <p:cNvPr id="7" name="Группа 3"/>
            <p:cNvGrpSpPr/>
            <p:nvPr/>
          </p:nvGrpSpPr>
          <p:grpSpPr>
            <a:xfrm>
              <a:off x="3486521" y="1972491"/>
              <a:ext cx="3148149" cy="3317966"/>
              <a:chOff x="3486521" y="1972491"/>
              <a:chExt cx="3148149" cy="3317966"/>
            </a:xfrm>
          </p:grpSpPr>
          <p:pic>
            <p:nvPicPr>
              <p:cNvPr id="11" name="Picture 6" descr="Picture backgroun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t="14412" r="50333" b="22518"/>
              <a:stretch>
                <a:fillRect/>
              </a:stretch>
            </p:blipFill>
            <p:spPr bwMode="auto">
              <a:xfrm>
                <a:off x="3486521" y="1972491"/>
                <a:ext cx="3148149" cy="3317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3807191" y="2495006"/>
                <a:ext cx="2253999" cy="221416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Здравствуйте, ребята. Я веселый старичок. Старичок Лесовичок.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гости к вам пришел.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задания 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вас нашел</a:t>
                </a:r>
                <a:endPara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6902245" y="2458065"/>
              <a:ext cx="2882314" cy="304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4212558" y="1016047"/>
            <a:ext cx="4539556" cy="501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7310" y="158820"/>
            <a:ext cx="775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-Сегодня в гости к нам заглянул Старичок </a:t>
            </a:r>
            <a:r>
              <a:rPr lang="ru-RU" sz="1600" dirty="0" err="1"/>
              <a:t>Лесовичок</a:t>
            </a:r>
            <a:r>
              <a:rPr lang="ru-RU" sz="1600" dirty="0"/>
              <a:t>. Он пришел пригласить к себе в лес и открыть нам секреты сегодняшнего урока.</a:t>
            </a:r>
            <a:endParaRPr lang="ru-RU" sz="1600" dirty="0"/>
          </a:p>
        </p:txBody>
      </p:sp>
      <p:pic>
        <p:nvPicPr>
          <p:cNvPr id="15" name="zvuk-kukushki-obyknovennoj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62510" y="101454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9" y="1151081"/>
            <a:ext cx="5794999" cy="45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7740"/>
            <a:ext cx="3016155" cy="2050260"/>
          </a:xfrm>
          <a:prstGeom prst="rect">
            <a:avLst/>
          </a:prstGeom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923555" y="4267350"/>
            <a:ext cx="2220445" cy="24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82" y="73863"/>
            <a:ext cx="8911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кукушек один из самых звонких голосов среди птиц. Они могут производить звуки, которые слышны на расстоянии до двух километров.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Кукушки приносят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лесу большую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пользу,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.к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питаются мохнатыми гусеницами, очень опасными врагами для леса, которых не употребляют в пищу другие птицы.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7740"/>
            <a:ext cx="3016155" cy="20502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6" name="Picture 1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8" t="61604" r="32124" b="32633"/>
          <a:stretch>
            <a:fillRect/>
          </a:stretch>
        </p:blipFill>
        <p:spPr bwMode="auto">
          <a:xfrm>
            <a:off x="0" y="2131931"/>
            <a:ext cx="8256494" cy="20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923555" y="4114800"/>
            <a:ext cx="2220445" cy="24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7" y="243731"/>
            <a:ext cx="2090001" cy="162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7" t="61604" r="25915" b="32633"/>
          <a:stretch>
            <a:fillRect/>
          </a:stretch>
        </p:blipFill>
        <p:spPr bwMode="auto">
          <a:xfrm>
            <a:off x="2326341" y="2122965"/>
            <a:ext cx="2373005" cy="210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16155" y="59735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</a:t>
            </a:r>
            <a:r>
              <a:rPr lang="en-US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вспомним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словарные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называют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4320"/>
            <a:ext cx="2638697" cy="179367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3026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kern="10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</a:t>
            </a:r>
            <a:r>
              <a:rPr lang="ru-RU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оро</a:t>
            </a:r>
            <a:r>
              <a:rPr lang="ru-RU" sz="6000" b="1" kern="100" dirty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ка    </a:t>
            </a:r>
            <a:r>
              <a:rPr lang="ru-RU" sz="6000" b="1" kern="100" dirty="0" smtClean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</a:t>
            </a:r>
            <a:r>
              <a:rPr lang="ru-RU" sz="6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оро</a:t>
            </a:r>
            <a:r>
              <a:rPr lang="ru-RU" sz="6000" b="1" kern="100" dirty="0" smtClean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на   в</a:t>
            </a:r>
            <a:r>
              <a:rPr lang="ru-RU" sz="6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оро</a:t>
            </a:r>
            <a:r>
              <a:rPr lang="ru-RU" sz="6000" b="1" kern="100" dirty="0" smtClean="0"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бей</a:t>
            </a:r>
            <a:endParaRPr lang="ru-RU" sz="4400" dirty="0"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6707564" y="3997234"/>
            <a:ext cx="2350454" cy="259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981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Проверьте у кого также – плюс.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48" y="10500641"/>
            <a:ext cx="1012657" cy="68836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2879" y="173202"/>
            <a:ext cx="8725990" cy="3416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Идут по тропинке гусь, гусыня и гусята. Навстречу им ползет гусеница -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О! Здравствуйте! Вы кто?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3600" b="1" dirty="0" smtClean="0"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гусь, это гусыня, а это наши гусята. А вы кто?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я ваша родственница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гусеница.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7771" r="2269" b="8536"/>
          <a:stretch>
            <a:fillRect/>
          </a:stretch>
        </p:blipFill>
        <p:spPr bwMode="auto">
          <a:xfrm>
            <a:off x="3634789" y="3705367"/>
            <a:ext cx="5104263" cy="31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26571" y="5097320"/>
            <a:ext cx="2876427" cy="12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420"/>
            <a:ext cx="1998617" cy="13585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9886" y="5771729"/>
            <a:ext cx="1894114" cy="1086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74" y="6020357"/>
            <a:ext cx="1232263" cy="837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8" y="6055876"/>
            <a:ext cx="1180011" cy="80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5969725" y="3444701"/>
            <a:ext cx="2778749" cy="30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1444" y="252409"/>
            <a:ext cx="6756231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с. 57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" y="1828165"/>
            <a:ext cx="8086090" cy="17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24572"/>
            <a:ext cx="2991394" cy="203342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89017" y="117693"/>
            <a:ext cx="6096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Выросли деревья в поле.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расти на воле!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(Потягивания - руки в стороны.)</a:t>
            </a:r>
            <a:endParaRPr lang="ru-RU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старается,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небу, к солнцу тянется.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(Потягивания — руки вверх.)</a:t>
            </a:r>
            <a:endParaRPr lang="ru-RU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подул весёлый ветер,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Закачались тут же ветки,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(Дети машут руками.)</a:t>
            </a:r>
            <a:endParaRPr lang="ru-RU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Даже толстые стволы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Наклонились до земли.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вперёд.)</a:t>
            </a:r>
            <a:endParaRPr lang="ru-RU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Вправо-влево, взад-вперёд —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 деревья ветер гнёт.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Наклоны вправо-влево, вперёд-назад.)</a:t>
            </a:r>
            <a:endParaRPr lang="ru-RU" sz="24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их вертит, он их крутит.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 когда же отдых будет?</a:t>
            </a:r>
            <a:endParaRPr lang="ru-RU" sz="2400" b="1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(Вращение туловищем.)</a:t>
            </a:r>
            <a:endParaRPr lang="ru-RU" sz="2000" b="1" i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-1768" r="19291" b="1"/>
          <a:stretch>
            <a:fillRect/>
          </a:stretch>
        </p:blipFill>
        <p:spPr bwMode="auto">
          <a:xfrm flipH="1">
            <a:off x="7001691" y="4304875"/>
            <a:ext cx="2142309" cy="23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-ideas-afternoon-forest-ambience-with-close-and-distant-bird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17" y="490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ABLE_ENDDRAG_ORIGIN_RECT" val="546*236"/>
  <p:tag name="TABLE_ENDDRAG_RECT" val="25*191*546*236"/>
</p:tagLst>
</file>

<file path=ppt/tags/tag2.xml><?xml version="1.0" encoding="utf-8"?>
<p:tagLst xmlns:p="http://schemas.openxmlformats.org/presentationml/2006/main">
  <p:tag name="TABLE_ENDDRAG_ORIGIN_RECT" val="585*274"/>
  <p:tag name="TABLE_ENDDRAG_RECT" val="22*226*585*274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2373</Words>
  <Application>WPS Presentation</Application>
  <PresentationFormat>Экран (4:3)</PresentationFormat>
  <Paragraphs>153</Paragraphs>
  <Slides>20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Open Sans</vt:lpstr>
      <vt:lpstr>Times New Roman</vt:lpstr>
      <vt:lpstr>Calibri</vt:lpstr>
      <vt:lpstr>Lucida Sans Unicode</vt:lpstr>
      <vt:lpstr>Calibri</vt:lpstr>
      <vt:lpstr>Microsoft YaHei</vt:lpstr>
      <vt:lpstr>Arial Unicode MS</vt:lpstr>
      <vt:lpstr>Calibri Light</vt:lpstr>
      <vt:lpstr>Times New Roman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Елена</cp:lastModifiedBy>
  <cp:revision>51</cp:revision>
  <dcterms:created xsi:type="dcterms:W3CDTF">2014-03-14T10:37:00Z</dcterms:created>
  <dcterms:modified xsi:type="dcterms:W3CDTF">2025-04-01T13:30:00Z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54312FB06F2A409DBA80CD61E82C0D01_12</vt:lpwstr>
  </property>
  <property fmtid="{D5CDD505-2E9C-101B-9397-08002B2CF9AE}" pid="3" name="KSOProductBuildVer">
    <vt:lpwstr>1049-12.2.0.20782</vt:lpwstr>
  </property>
</Properties>
</file>