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337" r:id="rId2"/>
    <p:sldId id="340" r:id="rId3"/>
    <p:sldId id="341" r:id="rId4"/>
    <p:sldId id="311" r:id="rId5"/>
    <p:sldId id="357" r:id="rId6"/>
    <p:sldId id="343" r:id="rId7"/>
    <p:sldId id="342" r:id="rId8"/>
    <p:sldId id="344" r:id="rId9"/>
    <p:sldId id="345" r:id="rId10"/>
    <p:sldId id="348" r:id="rId11"/>
    <p:sldId id="349" r:id="rId12"/>
    <p:sldId id="351" r:id="rId13"/>
    <p:sldId id="352" r:id="rId14"/>
    <p:sldId id="353" r:id="rId15"/>
    <p:sldId id="354" r:id="rId16"/>
    <p:sldId id="355" r:id="rId17"/>
    <p:sldId id="335" r:id="rId18"/>
    <p:sldId id="339" r:id="rId19"/>
    <p:sldId id="336" r:id="rId20"/>
    <p:sldId id="356" r:id="rId21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0066"/>
    <a:srgbClr val="663300"/>
    <a:srgbClr val="800000"/>
    <a:srgbClr val="00FF00"/>
    <a:srgbClr val="F5138F"/>
    <a:srgbClr val="1D1A24"/>
    <a:srgbClr val="241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>
        <p:scale>
          <a:sx n="72" d="100"/>
          <a:sy n="72" d="100"/>
        </p:scale>
        <p:origin x="-576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8D8F9-B2A2-407A-98F3-D03453AE0723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A2E90-CF58-40D8-B47B-DF0DCD544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93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2A8F-7720-41D6-B71A-463EAE21A174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F3845-4BE2-4399-BFC8-E89701088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4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D3B3E-558A-4C58-8AF4-90A577DA5B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4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F6A98-2745-4FC1-9245-FA219204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4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27B54-762D-4BE0-8127-0253C3DC05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9B529-C2F6-4BC0-B7DC-6FDA8635D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1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871F0-7A21-4195-B2D8-AF3E9E9F19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3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DFDF5-ACCB-49EA-9F4E-8323E6622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7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6B4B4-5342-477A-901F-7B65AE2F56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494FE-5413-457B-AC42-3E5DDC4ED7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0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E8D60-FD7B-4CB3-BE01-9A330C83B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7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38028-8226-458F-B0B4-700CF734B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2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16FD6-C8CA-4A28-AB79-CF54E85B37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7B9B6-F07A-407E-9776-1E5F5B7583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2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52" y="1772816"/>
            <a:ext cx="411995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34482"/>
            <a:ext cx="488104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размышления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это 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самый благородный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подражания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путь самый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лёгкий и</a:t>
            </a:r>
          </a:p>
          <a:p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33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– это путь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самый горький.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>
              <a:latin typeface="Comic Sans MS" pitchFamily="66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itchFamily="18" charset="0"/>
              </a:rPr>
              <a:t>Конфуций,</a:t>
            </a:r>
            <a:br>
              <a:rPr lang="ru-RU" sz="3300" dirty="0" smtClean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мыслитель и философ Китая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2360" y="1023615"/>
            <a:ext cx="9058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Три пути ведут к знанию:</a:t>
            </a:r>
          </a:p>
        </p:txBody>
      </p:sp>
    </p:spTree>
    <p:extLst>
      <p:ext uri="{BB962C8B-B14F-4D97-AF65-F5344CB8AC3E}">
        <p14:creationId xmlns:p14="http://schemas.microsoft.com/office/powerpoint/2010/main" val="17729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1052736"/>
            <a:ext cx="3451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трапеции</a:t>
            </a:r>
          </a:p>
        </p:txBody>
      </p:sp>
      <p:pic>
        <p:nvPicPr>
          <p:cNvPr id="4" name="image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8482" y="1860995"/>
            <a:ext cx="4213758" cy="1640013"/>
          </a:xfrm>
          <a:prstGeom prst="rect">
            <a:avLst/>
          </a:prstGeom>
        </p:spPr>
      </p:pic>
      <p:pic>
        <p:nvPicPr>
          <p:cNvPr id="5" name="image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3708623"/>
            <a:ext cx="3888432" cy="1736601"/>
          </a:xfrm>
          <a:prstGeom prst="rect">
            <a:avLst/>
          </a:prstGeom>
        </p:spPr>
      </p:pic>
      <p:pic>
        <p:nvPicPr>
          <p:cNvPr id="6" name="image9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024"/>
            <a:ext cx="3614539" cy="17559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2482" y="5399462"/>
            <a:ext cx="4572000" cy="13419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трапеция, у которой равны боковые стороны.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70115" y="5342204"/>
            <a:ext cx="4572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трапеция, один из углов которой прямой.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2412696"/>
            <a:ext cx="253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Разносторонняя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01022"/>
            <a:ext cx="2362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Равнобокая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401022"/>
            <a:ext cx="3013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Прямоугольная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8181" y="1062703"/>
            <a:ext cx="6834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Свойства равнобокой трапеции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827584" y="1896300"/>
            <a:ext cx="3240360" cy="2520280"/>
          </a:xfrm>
          <a:prstGeom prst="trapezoid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Трапеция 10"/>
          <p:cNvSpPr/>
          <p:nvPr/>
        </p:nvSpPr>
        <p:spPr>
          <a:xfrm>
            <a:off x="5436096" y="1896300"/>
            <a:ext cx="3240360" cy="2520280"/>
          </a:xfrm>
          <a:prstGeom prst="trapezoid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4168" y="1901360"/>
            <a:ext cx="2592288" cy="2520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436096" y="1901360"/>
            <a:ext cx="2592288" cy="2515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364020" y="2976420"/>
            <a:ext cx="576064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27584" y="2976420"/>
            <a:ext cx="664228" cy="174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5496" y="4725144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равнобокой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трапеции углы при каждом основании равны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80096" y="472514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2. 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равнобокой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трапеции диагонали равны.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2969760"/>
            <a:ext cx="664228" cy="174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8028384" y="2978950"/>
            <a:ext cx="576064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72893">
            <a:off x="1284535" y="1878963"/>
            <a:ext cx="528844" cy="649750"/>
          </a:xfrm>
          <a:prstGeom prst="arc">
            <a:avLst>
              <a:gd name="adj1" fmla="val 16200000"/>
              <a:gd name="adj2" fmla="val 81337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827584" y="3841440"/>
            <a:ext cx="432048" cy="540060"/>
          </a:xfrm>
          <a:prstGeom prst="arc">
            <a:avLst>
              <a:gd name="adj1" fmla="val 16200000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21290996">
            <a:off x="825514" y="3672303"/>
            <a:ext cx="580203" cy="776946"/>
          </a:xfrm>
          <a:prstGeom prst="arc">
            <a:avLst>
              <a:gd name="adj1" fmla="val 16200000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8275877">
            <a:off x="3086179" y="1869956"/>
            <a:ext cx="571910" cy="733193"/>
          </a:xfrm>
          <a:prstGeom prst="arc">
            <a:avLst>
              <a:gd name="adj1" fmla="val 16200000"/>
              <a:gd name="adj2" fmla="val 81337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3147252">
            <a:off x="3513947" y="3864806"/>
            <a:ext cx="432048" cy="540060"/>
          </a:xfrm>
          <a:prstGeom prst="arc">
            <a:avLst>
              <a:gd name="adj1" fmla="val 15595578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3147252">
            <a:off x="3357283" y="3705512"/>
            <a:ext cx="701088" cy="791164"/>
          </a:xfrm>
          <a:prstGeom prst="arc">
            <a:avLst>
              <a:gd name="adj1" fmla="val 15595578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7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062703"/>
            <a:ext cx="6941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ризнаки равнобокой трапеции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827584" y="1896300"/>
            <a:ext cx="3240360" cy="2520280"/>
          </a:xfrm>
          <a:prstGeom prst="trapezoid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Трапеция 10"/>
          <p:cNvSpPr/>
          <p:nvPr/>
        </p:nvSpPr>
        <p:spPr>
          <a:xfrm>
            <a:off x="5436096" y="1896300"/>
            <a:ext cx="3240360" cy="2520280"/>
          </a:xfrm>
          <a:prstGeom prst="trapezoid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84168" y="1901360"/>
            <a:ext cx="2592288" cy="2520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436096" y="1901360"/>
            <a:ext cx="2592288" cy="2515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300192" y="2348880"/>
            <a:ext cx="576064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272300" y="2353940"/>
            <a:ext cx="664228" cy="174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36512" y="4725144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1. 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углы при основании трапеции равны, то она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равнобокая.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4725144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2. 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трапеции равны, то она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равнобокая.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уга 3"/>
          <p:cNvSpPr/>
          <p:nvPr/>
        </p:nvSpPr>
        <p:spPr>
          <a:xfrm rot="172893">
            <a:off x="1284535" y="1878963"/>
            <a:ext cx="528844" cy="649750"/>
          </a:xfrm>
          <a:prstGeom prst="arc">
            <a:avLst>
              <a:gd name="adj1" fmla="val 16200000"/>
              <a:gd name="adj2" fmla="val 81337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8275877">
            <a:off x="3086179" y="1869956"/>
            <a:ext cx="571910" cy="733193"/>
          </a:xfrm>
          <a:prstGeom prst="arc">
            <a:avLst>
              <a:gd name="adj1" fmla="val 16200000"/>
              <a:gd name="adj2" fmla="val 813379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827584" y="3841440"/>
            <a:ext cx="432048" cy="540060"/>
          </a:xfrm>
          <a:prstGeom prst="arc">
            <a:avLst>
              <a:gd name="adj1" fmla="val 16200000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3147252">
            <a:off x="3513947" y="3864806"/>
            <a:ext cx="432048" cy="540060"/>
          </a:xfrm>
          <a:prstGeom prst="arc">
            <a:avLst>
              <a:gd name="adj1" fmla="val 15595578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21290996">
            <a:off x="825514" y="3672303"/>
            <a:ext cx="580203" cy="776946"/>
          </a:xfrm>
          <a:prstGeom prst="arc">
            <a:avLst>
              <a:gd name="adj1" fmla="val 16200000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3147252">
            <a:off x="3357283" y="3705512"/>
            <a:ext cx="701088" cy="791164"/>
          </a:xfrm>
          <a:prstGeom prst="arc">
            <a:avLst>
              <a:gd name="adj1" fmla="val 15595578"/>
              <a:gd name="adj2" fmla="val 517758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4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Равнобедренный треугольник 5"/>
          <p:cNvGrpSpPr>
            <a:grpSpLocks/>
          </p:cNvGrpSpPr>
          <p:nvPr/>
        </p:nvGrpSpPr>
        <p:grpSpPr bwMode="auto">
          <a:xfrm>
            <a:off x="2073275" y="3110954"/>
            <a:ext cx="1693863" cy="1536700"/>
            <a:chOff x="1306" y="1624"/>
            <a:chExt cx="1067" cy="968"/>
          </a:xfrm>
        </p:grpSpPr>
        <p:pic>
          <p:nvPicPr>
            <p:cNvPr id="14340" name="Равнобедренный треугольник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6" y="1624"/>
              <a:ext cx="1067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615" y="2101"/>
              <a:ext cx="4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2" name="Группа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110954"/>
            <a:ext cx="16891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Овал 11"/>
          <p:cNvGrpSpPr>
            <a:grpSpLocks/>
          </p:cNvGrpSpPr>
          <p:nvPr/>
        </p:nvGrpSpPr>
        <p:grpSpPr bwMode="auto">
          <a:xfrm>
            <a:off x="2206625" y="4703217"/>
            <a:ext cx="1438275" cy="1438275"/>
            <a:chOff x="1390" y="2627"/>
            <a:chExt cx="906" cy="906"/>
          </a:xfrm>
        </p:grpSpPr>
        <p:pic>
          <p:nvPicPr>
            <p:cNvPr id="14344" name="Овал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627"/>
              <a:ext cx="906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580" y="2810"/>
              <a:ext cx="530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" name="Овал 12"/>
          <p:cNvGrpSpPr>
            <a:grpSpLocks/>
          </p:cNvGrpSpPr>
          <p:nvPr/>
        </p:nvGrpSpPr>
        <p:grpSpPr bwMode="auto">
          <a:xfrm>
            <a:off x="5340350" y="3179217"/>
            <a:ext cx="1438275" cy="1438275"/>
            <a:chOff x="3364" y="1667"/>
            <a:chExt cx="906" cy="906"/>
          </a:xfrm>
        </p:grpSpPr>
        <p:pic>
          <p:nvPicPr>
            <p:cNvPr id="14347" name="Овал 1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4" y="1667"/>
              <a:ext cx="906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3553" y="1850"/>
              <a:ext cx="529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4" name="Равнобедренный треугольник 13"/>
          <p:cNvGrpSpPr>
            <a:grpSpLocks/>
          </p:cNvGrpSpPr>
          <p:nvPr/>
        </p:nvGrpSpPr>
        <p:grpSpPr bwMode="auto">
          <a:xfrm>
            <a:off x="5230813" y="4628604"/>
            <a:ext cx="1687512" cy="1536700"/>
            <a:chOff x="3295" y="2580"/>
            <a:chExt cx="1063" cy="968"/>
          </a:xfrm>
        </p:grpSpPr>
        <p:pic>
          <p:nvPicPr>
            <p:cNvPr id="14350" name="Равнобедренный треугольник 1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" y="2580"/>
              <a:ext cx="1063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 rot="10800000">
              <a:off x="3602" y="2655"/>
              <a:ext cx="4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3989388" y="4414292"/>
            <a:ext cx="1196975" cy="1557337"/>
            <a:chOff x="3989256" y="3617736"/>
            <a:chExt cx="1196354" cy="1557067"/>
          </a:xfrm>
        </p:grpSpPr>
        <p:grpSp>
          <p:nvGrpSpPr>
            <p:cNvPr id="16" name="Прямоугольник 15"/>
            <p:cNvGrpSpPr>
              <a:grpSpLocks/>
            </p:cNvGrpSpPr>
            <p:nvPr/>
          </p:nvGrpSpPr>
          <p:grpSpPr bwMode="auto">
            <a:xfrm>
              <a:off x="3858704" y="3979051"/>
              <a:ext cx="1334331" cy="1328698"/>
              <a:chOff x="3858768" y="4242816"/>
              <a:chExt cx="1335024" cy="1328928"/>
            </a:xfrm>
          </p:grpSpPr>
          <p:pic>
            <p:nvPicPr>
              <p:cNvPr id="14361" name="Прямоугольник 15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8768" y="4242816"/>
                <a:ext cx="1335024" cy="1328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62" name="Text Box 26"/>
              <p:cNvSpPr txBox="1">
                <a:spLocks noChangeArrowheads="1"/>
              </p:cNvSpPr>
              <p:nvPr/>
            </p:nvSpPr>
            <p:spPr bwMode="auto">
              <a:xfrm>
                <a:off x="3989388" y="4358588"/>
                <a:ext cx="1080561" cy="108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7" name="Равнобедренный треугольник 16"/>
            <p:cNvGrpSpPr>
              <a:grpSpLocks/>
            </p:cNvGrpSpPr>
            <p:nvPr/>
          </p:nvGrpSpPr>
          <p:grpSpPr bwMode="auto">
            <a:xfrm>
              <a:off x="3876982" y="3991241"/>
              <a:ext cx="1316053" cy="1316508"/>
              <a:chOff x="3877056" y="4255008"/>
              <a:chExt cx="1316736" cy="1316736"/>
            </a:xfrm>
          </p:grpSpPr>
          <p:pic>
            <p:nvPicPr>
              <p:cNvPr id="14364" name="Равнобедренный треугольник 16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7056" y="4255008"/>
                <a:ext cx="1316736" cy="131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65" name="Text Box 29"/>
              <p:cNvSpPr txBox="1">
                <a:spLocks noChangeArrowheads="1"/>
              </p:cNvSpPr>
              <p:nvPr/>
            </p:nvSpPr>
            <p:spPr bwMode="auto">
              <a:xfrm rot="2700000">
                <a:off x="4296389" y="4582184"/>
                <a:ext cx="756131" cy="378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14355" name="Прямоугольник 19"/>
          <p:cNvSpPr>
            <a:spLocks noChangeArrowheads="1"/>
          </p:cNvSpPr>
          <p:nvPr/>
        </p:nvSpPr>
        <p:spPr bwMode="auto">
          <a:xfrm>
            <a:off x="356617" y="2276872"/>
            <a:ext cx="8463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Смотрите внимательно на рисунок в течении 30 секунд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126876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Упражнение на внимание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Равнобедренный треугольник 6"/>
          <p:cNvGrpSpPr>
            <a:grpSpLocks/>
          </p:cNvGrpSpPr>
          <p:nvPr/>
        </p:nvGrpSpPr>
        <p:grpSpPr bwMode="auto">
          <a:xfrm>
            <a:off x="2084388" y="2489299"/>
            <a:ext cx="1689100" cy="1536700"/>
            <a:chOff x="1313" y="1371"/>
            <a:chExt cx="1064" cy="968"/>
          </a:xfrm>
        </p:grpSpPr>
        <p:pic>
          <p:nvPicPr>
            <p:cNvPr id="15364" name="Равнобедренный треугольник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" y="1371"/>
              <a:ext cx="1064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1622" y="1847"/>
              <a:ext cx="4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8" name="Овал 7"/>
          <p:cNvGrpSpPr>
            <a:grpSpLocks/>
          </p:cNvGrpSpPr>
          <p:nvPr/>
        </p:nvGrpSpPr>
        <p:grpSpPr bwMode="auto">
          <a:xfrm>
            <a:off x="2206625" y="4006949"/>
            <a:ext cx="1438275" cy="1438275"/>
            <a:chOff x="1390" y="2327"/>
            <a:chExt cx="906" cy="906"/>
          </a:xfrm>
        </p:grpSpPr>
        <p:pic>
          <p:nvPicPr>
            <p:cNvPr id="15367" name="Овал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2327"/>
              <a:ext cx="906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1580" y="2511"/>
              <a:ext cx="530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9" name="Овал 8"/>
          <p:cNvGrpSpPr>
            <a:grpSpLocks/>
          </p:cNvGrpSpPr>
          <p:nvPr/>
        </p:nvGrpSpPr>
        <p:grpSpPr bwMode="auto">
          <a:xfrm>
            <a:off x="5303838" y="2489299"/>
            <a:ext cx="1438275" cy="1431925"/>
            <a:chOff x="3341" y="1371"/>
            <a:chExt cx="906" cy="902"/>
          </a:xfrm>
        </p:grpSpPr>
        <p:pic>
          <p:nvPicPr>
            <p:cNvPr id="15370" name="Овал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" y="1371"/>
              <a:ext cx="906" cy="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3530" y="1552"/>
              <a:ext cx="529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0" name="Равнобедренный треугольник 9"/>
          <p:cNvGrpSpPr>
            <a:grpSpLocks/>
          </p:cNvGrpSpPr>
          <p:nvPr/>
        </p:nvGrpSpPr>
        <p:grpSpPr bwMode="auto">
          <a:xfrm>
            <a:off x="5218113" y="3841849"/>
            <a:ext cx="1689100" cy="1536700"/>
            <a:chOff x="3287" y="2223"/>
            <a:chExt cx="1064" cy="968"/>
          </a:xfrm>
        </p:grpSpPr>
        <p:pic>
          <p:nvPicPr>
            <p:cNvPr id="15373" name="Равнобедренный треугольник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" y="2223"/>
              <a:ext cx="1064" cy="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3595" y="2702"/>
              <a:ext cx="453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3500438" y="4030761"/>
            <a:ext cx="1593850" cy="1179513"/>
            <a:chOff x="5049298" y="3995736"/>
            <a:chExt cx="1594404" cy="1179067"/>
          </a:xfrm>
        </p:grpSpPr>
        <p:grpSp>
          <p:nvGrpSpPr>
            <p:cNvPr id="12" name="Прямоугольник 11"/>
            <p:cNvGrpSpPr>
              <a:grpSpLocks/>
            </p:cNvGrpSpPr>
            <p:nvPr/>
          </p:nvGrpSpPr>
          <p:grpSpPr bwMode="auto">
            <a:xfrm>
              <a:off x="5438243" y="3978090"/>
              <a:ext cx="1329390" cy="1328426"/>
              <a:chOff x="3889248" y="3700272"/>
              <a:chExt cx="1328928" cy="1328928"/>
            </a:xfrm>
          </p:grpSpPr>
          <p:pic>
            <p:nvPicPr>
              <p:cNvPr id="15395" name="Прямоугольник 1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9248" y="3700272"/>
                <a:ext cx="1328928" cy="1328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6" name="Text Box 36"/>
              <p:cNvSpPr txBox="1">
                <a:spLocks noChangeArrowheads="1"/>
              </p:cNvSpPr>
              <p:nvPr/>
            </p:nvSpPr>
            <p:spPr bwMode="auto">
              <a:xfrm rot="16200000">
                <a:off x="4014271" y="3817421"/>
                <a:ext cx="1080409" cy="107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3" name="Равнобедренный треугольник 12"/>
            <p:cNvGrpSpPr>
              <a:grpSpLocks/>
            </p:cNvGrpSpPr>
            <p:nvPr/>
          </p:nvGrpSpPr>
          <p:grpSpPr bwMode="auto">
            <a:xfrm>
              <a:off x="5413851" y="3990277"/>
              <a:ext cx="1311096" cy="1316238"/>
              <a:chOff x="3864864" y="3712464"/>
              <a:chExt cx="1310640" cy="1316736"/>
            </a:xfrm>
          </p:grpSpPr>
          <p:pic>
            <p:nvPicPr>
              <p:cNvPr id="15398" name="Равнобедренный треугольник 12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4864" y="3712464"/>
                <a:ext cx="1310640" cy="1316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9" name="Text Box 39"/>
              <p:cNvSpPr txBox="1">
                <a:spLocks noChangeArrowheads="1"/>
              </p:cNvSpPr>
              <p:nvPr/>
            </p:nvSpPr>
            <p:spPr bwMode="auto">
              <a:xfrm rot="18900000">
                <a:off x="4012001" y="4040690"/>
                <a:ext cx="755737" cy="378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815492" y="2673449"/>
            <a:ext cx="1439863" cy="1160462"/>
            <a:chOff x="2334752" y="2534058"/>
            <a:chExt cx="1440000" cy="1160596"/>
          </a:xfrm>
        </p:grpSpPr>
        <p:grpSp>
          <p:nvGrpSpPr>
            <p:cNvPr id="15" name="Равнобедренный треугольник 14"/>
            <p:cNvGrpSpPr>
              <a:grpSpLocks/>
            </p:cNvGrpSpPr>
            <p:nvPr/>
          </p:nvGrpSpPr>
          <p:grpSpPr bwMode="auto">
            <a:xfrm>
              <a:off x="2207867" y="2861819"/>
              <a:ext cx="1688753" cy="969376"/>
              <a:chOff x="3730752" y="2688336"/>
              <a:chExt cx="1688592" cy="969264"/>
            </a:xfrm>
          </p:grpSpPr>
          <p:pic>
            <p:nvPicPr>
              <p:cNvPr id="15383" name="Равнобедренный треугольник 14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0752" y="2688336"/>
                <a:ext cx="1688592" cy="969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84" name="Text Box 24"/>
              <p:cNvSpPr txBox="1">
                <a:spLocks noChangeArrowheads="1"/>
              </p:cNvSpPr>
              <p:nvPr/>
            </p:nvSpPr>
            <p:spPr bwMode="auto">
              <a:xfrm>
                <a:off x="4217591" y="3161117"/>
                <a:ext cx="719931" cy="359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6" name="Равнобедренный треугольник 15"/>
            <p:cNvGrpSpPr>
              <a:grpSpLocks noChangeAspect="1"/>
            </p:cNvGrpSpPr>
            <p:nvPr/>
          </p:nvGrpSpPr>
          <p:grpSpPr bwMode="auto">
            <a:xfrm>
              <a:off x="2287122" y="2739885"/>
              <a:ext cx="1511952" cy="749895"/>
              <a:chOff x="3810000" y="2566416"/>
              <a:chExt cx="1511808" cy="749808"/>
            </a:xfrm>
          </p:grpSpPr>
          <p:pic>
            <p:nvPicPr>
              <p:cNvPr id="15386" name="Равнобедренный треугольник 1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2566416"/>
                <a:ext cx="1511808" cy="749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4255455" y="2932051"/>
                <a:ext cx="629940" cy="251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7" name="Равнобедренный треугольник 16"/>
            <p:cNvGrpSpPr>
              <a:grpSpLocks/>
            </p:cNvGrpSpPr>
            <p:nvPr/>
          </p:nvGrpSpPr>
          <p:grpSpPr bwMode="auto">
            <a:xfrm>
              <a:off x="2445634" y="2550887"/>
              <a:ext cx="1146157" cy="646251"/>
              <a:chOff x="3968496" y="2377440"/>
              <a:chExt cx="1146048" cy="646176"/>
            </a:xfrm>
          </p:grpSpPr>
          <p:pic>
            <p:nvPicPr>
              <p:cNvPr id="15389" name="Равнобедренный треугольник 16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496" y="2377440"/>
                <a:ext cx="1146048" cy="646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0" name="Text Box 30"/>
              <p:cNvSpPr txBox="1">
                <a:spLocks noChangeArrowheads="1"/>
              </p:cNvSpPr>
              <p:nvPr/>
            </p:nvSpPr>
            <p:spPr bwMode="auto">
              <a:xfrm>
                <a:off x="4319565" y="2688897"/>
                <a:ext cx="449957" cy="197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18" name="Равнобедренный треугольник 17"/>
            <p:cNvGrpSpPr>
              <a:grpSpLocks/>
            </p:cNvGrpSpPr>
            <p:nvPr/>
          </p:nvGrpSpPr>
          <p:grpSpPr bwMode="auto">
            <a:xfrm>
              <a:off x="2616338" y="2416759"/>
              <a:ext cx="792555" cy="506026"/>
              <a:chOff x="4139184" y="2243328"/>
              <a:chExt cx="792480" cy="505968"/>
            </a:xfrm>
          </p:grpSpPr>
          <p:pic>
            <p:nvPicPr>
              <p:cNvPr id="15392" name="Равнобедренный треугольник 17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184" y="2243328"/>
                <a:ext cx="792480" cy="5059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3" name="Text Box 33"/>
              <p:cNvSpPr txBox="1">
                <a:spLocks noChangeArrowheads="1"/>
              </p:cNvSpPr>
              <p:nvPr/>
            </p:nvSpPr>
            <p:spPr bwMode="auto">
              <a:xfrm>
                <a:off x="4403937" y="2486599"/>
                <a:ext cx="269975" cy="125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901272" y="1208369"/>
            <a:ext cx="577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изменилось?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571500" y="1166961"/>
            <a:ext cx="7786688" cy="642938"/>
          </a:xfrm>
        </p:spPr>
        <p:txBody>
          <a:bodyPr rtlCol="0">
            <a:noAutofit/>
          </a:bodyPr>
          <a:lstStyle/>
          <a:p>
            <a:pPr marL="0" lvl="0" algn="ctr">
              <a:spcBef>
                <a:spcPts val="0"/>
              </a:spcBef>
              <a:buNone/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Выкройка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Содержимое 6"/>
          <p:cNvSpPr txBox="1">
            <a:spLocks/>
          </p:cNvSpPr>
          <p:nvPr/>
        </p:nvSpPr>
        <p:spPr bwMode="auto">
          <a:xfrm>
            <a:off x="337530" y="2268878"/>
            <a:ext cx="8568952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Сложите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трапецию из: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четырёх прямоугольных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треугольников;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из трёх  прямоугольных треугольников;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из двух прямоугольных треугольников.</a:t>
            </a:r>
          </a:p>
          <a:p>
            <a:pPr algn="ctr" eaLnBrk="1" hangingPunct="1">
              <a:spcBef>
                <a:spcPct val="20000"/>
              </a:spcBef>
            </a:pPr>
            <a:endParaRPr lang="ru-RU" sz="2400" dirty="0">
              <a:solidFill>
                <a:srgbClr val="9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Выясните,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условиям при этом должны удовлетворять данные трапеции.</a:t>
            </a:r>
          </a:p>
          <a:p>
            <a:pPr algn="ctr" eaLnBrk="1" hangingPunct="1">
              <a:spcBef>
                <a:spcPct val="20000"/>
              </a:spcBef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8" name="Прямоугольник 11"/>
          <p:cNvSpPr>
            <a:spLocks noChangeArrowheads="1"/>
          </p:cNvSpPr>
          <p:nvPr/>
        </p:nvSpPr>
        <p:spPr bwMode="auto">
          <a:xfrm>
            <a:off x="4300538" y="6215063"/>
            <a:ext cx="64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015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714375" y="2402731"/>
            <a:ext cx="4129088" cy="1357312"/>
            <a:chOff x="714348" y="2071678"/>
            <a:chExt cx="4129756" cy="1357322"/>
          </a:xfrm>
        </p:grpSpPr>
        <p:grpSp>
          <p:nvGrpSpPr>
            <p:cNvPr id="25634" name="Группа 11"/>
            <p:cNvGrpSpPr>
              <a:grpSpLocks/>
            </p:cNvGrpSpPr>
            <p:nvPr/>
          </p:nvGrpSpPr>
          <p:grpSpPr bwMode="auto">
            <a:xfrm>
              <a:off x="785786" y="2214554"/>
              <a:ext cx="4058318" cy="1214446"/>
              <a:chOff x="1285852" y="2000240"/>
              <a:chExt cx="4855488" cy="1571636"/>
            </a:xfrm>
          </p:grpSpPr>
          <p:grpSp>
            <p:nvGrpSpPr>
              <p:cNvPr id="5" name="Прямоугольный треугольник 4"/>
              <p:cNvGrpSpPr>
                <a:grpSpLocks/>
              </p:cNvGrpSpPr>
              <p:nvPr/>
            </p:nvGrpSpPr>
            <p:grpSpPr bwMode="auto">
              <a:xfrm>
                <a:off x="3219621" y="1887575"/>
                <a:ext cx="1882009" cy="1830248"/>
                <a:chOff x="2401824" y="2127504"/>
                <a:chExt cx="1572768" cy="1414272"/>
              </a:xfrm>
            </p:grpSpPr>
            <p:pic>
              <p:nvPicPr>
                <p:cNvPr id="25636" name="Прямоугольный треугольник 4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1824" y="2127504"/>
                  <a:ext cx="1572768" cy="1414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631517" y="2922985"/>
                  <a:ext cx="686547" cy="40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7" name="Прямоугольный треугольник 6"/>
              <p:cNvGrpSpPr>
                <a:grpSpLocks/>
              </p:cNvGrpSpPr>
              <p:nvPr/>
            </p:nvGrpSpPr>
            <p:grpSpPr bwMode="auto">
              <a:xfrm>
                <a:off x="3183148" y="1919131"/>
                <a:ext cx="1882009" cy="1830248"/>
                <a:chOff x="2371344" y="2151888"/>
                <a:chExt cx="1572768" cy="1414272"/>
              </a:xfrm>
            </p:grpSpPr>
            <p:pic>
              <p:nvPicPr>
                <p:cNvPr id="25639" name="Прямоугольный треугольник 6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1344" y="2151888"/>
                  <a:ext cx="1572768" cy="1414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40" name="Text Box 40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089215" y="2315766"/>
                  <a:ext cx="686547" cy="40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8" name="Прямоугольный треугольник 7"/>
              <p:cNvGrpSpPr>
                <a:grpSpLocks/>
              </p:cNvGrpSpPr>
              <p:nvPr/>
            </p:nvGrpSpPr>
            <p:grpSpPr bwMode="auto">
              <a:xfrm>
                <a:off x="4963032" y="1863908"/>
                <a:ext cx="1269262" cy="1853915"/>
                <a:chOff x="3858768" y="2109216"/>
                <a:chExt cx="1060704" cy="1432560"/>
              </a:xfrm>
            </p:grpSpPr>
            <p:pic>
              <p:nvPicPr>
                <p:cNvPr id="25642" name="Прямоугольный треугольник 7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8768" y="2109216"/>
                  <a:ext cx="1060704" cy="14325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45952" y="2922985"/>
                  <a:ext cx="435006" cy="40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9" name="Прямоугольный треугольник 8"/>
              <p:cNvGrpSpPr>
                <a:grpSpLocks/>
              </p:cNvGrpSpPr>
              <p:nvPr/>
            </p:nvGrpSpPr>
            <p:grpSpPr bwMode="auto">
              <a:xfrm>
                <a:off x="1104184" y="1895464"/>
                <a:ext cx="2246739" cy="1822359"/>
                <a:chOff x="633984" y="2133600"/>
                <a:chExt cx="1877568" cy="1408176"/>
              </a:xfrm>
            </p:grpSpPr>
            <p:pic>
              <p:nvPicPr>
                <p:cNvPr id="25645" name="Прямоугольный треугольник 8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984" y="2133600"/>
                  <a:ext cx="1877568" cy="14081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4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482298" y="2922985"/>
                  <a:ext cx="835796" cy="40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35" name="Прямоугольник 18"/>
            <p:cNvSpPr>
              <a:spLocks noChangeArrowheads="1"/>
            </p:cNvSpPr>
            <p:nvPr/>
          </p:nvSpPr>
          <p:spPr bwMode="auto">
            <a:xfrm>
              <a:off x="714348" y="2071678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ru-RU" sz="24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latin typeface="Calibri" pitchFamily="34" charset="0"/>
              </a:endParaRPr>
            </a:p>
          </p:txBody>
        </p:sp>
      </p:grp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2214563" y="4402981"/>
            <a:ext cx="3890962" cy="2338387"/>
            <a:chOff x="2214546" y="4071942"/>
            <a:chExt cx="3891318" cy="2337672"/>
          </a:xfrm>
        </p:grpSpPr>
        <p:grpSp>
          <p:nvGrpSpPr>
            <p:cNvPr id="25626" name="Группа 26"/>
            <p:cNvGrpSpPr>
              <a:grpSpLocks/>
            </p:cNvGrpSpPr>
            <p:nvPr/>
          </p:nvGrpSpPr>
          <p:grpSpPr bwMode="auto">
            <a:xfrm>
              <a:off x="2857488" y="4286256"/>
              <a:ext cx="3248376" cy="2123358"/>
              <a:chOff x="2857488" y="4286256"/>
              <a:chExt cx="3248376" cy="2123358"/>
            </a:xfrm>
          </p:grpSpPr>
          <p:grpSp>
            <p:nvGrpSpPr>
              <p:cNvPr id="6" name="Прямоугольный треугольник 5"/>
              <p:cNvGrpSpPr>
                <a:grpSpLocks/>
              </p:cNvGrpSpPr>
              <p:nvPr/>
            </p:nvGrpSpPr>
            <p:grpSpPr bwMode="auto">
              <a:xfrm>
                <a:off x="2743232" y="4224485"/>
                <a:ext cx="2944637" cy="1541817"/>
                <a:chOff x="2743200" y="4224528"/>
                <a:chExt cx="2944368" cy="1542288"/>
              </a:xfrm>
            </p:grpSpPr>
            <p:pic>
              <p:nvPicPr>
                <p:cNvPr id="25628" name="Прямоугольный треугольник 5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4224528"/>
                  <a:ext cx="2944368" cy="1542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29" name="Text Box 29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083646" y="4399463"/>
                  <a:ext cx="1357198" cy="4525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" name="Прямоугольный треугольник 17"/>
              <p:cNvGrpSpPr>
                <a:grpSpLocks/>
              </p:cNvGrpSpPr>
              <p:nvPr/>
            </p:nvGrpSpPr>
            <p:grpSpPr bwMode="auto">
              <a:xfrm>
                <a:off x="2682266" y="4206202"/>
                <a:ext cx="3670128" cy="1547911"/>
                <a:chOff x="2682240" y="4206240"/>
                <a:chExt cx="3669792" cy="1548384"/>
              </a:xfrm>
            </p:grpSpPr>
            <p:pic>
              <p:nvPicPr>
                <p:cNvPr id="25631" name="Прямоугольный треугольник 17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2240" y="4206240"/>
                  <a:ext cx="3669792" cy="15483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32" name="Text Box 32"/>
                <p:cNvSpPr txBox="1">
                  <a:spLocks noChangeArrowheads="1"/>
                </p:cNvSpPr>
                <p:nvPr/>
              </p:nvSpPr>
              <p:spPr bwMode="auto">
                <a:xfrm rot="9207704">
                  <a:off x="4091131" y="4817444"/>
                  <a:ext cx="1533724" cy="510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27" name="Прямоугольник 19"/>
            <p:cNvSpPr>
              <a:spLocks noChangeArrowheads="1"/>
            </p:cNvSpPr>
            <p:nvPr/>
          </p:nvSpPr>
          <p:spPr bwMode="auto">
            <a:xfrm>
              <a:off x="2214546" y="4071942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в)</a:t>
              </a:r>
              <a:r>
                <a:rPr 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grpSp>
        <p:nvGrpSpPr>
          <p:cNvPr id="13" name="Группа 28"/>
          <p:cNvGrpSpPr>
            <a:grpSpLocks/>
          </p:cNvGrpSpPr>
          <p:nvPr/>
        </p:nvGrpSpPr>
        <p:grpSpPr bwMode="auto">
          <a:xfrm>
            <a:off x="5000625" y="2331293"/>
            <a:ext cx="2968625" cy="1428750"/>
            <a:chOff x="5000628" y="2000240"/>
            <a:chExt cx="2969252" cy="1428760"/>
          </a:xfrm>
        </p:grpSpPr>
        <p:grpSp>
          <p:nvGrpSpPr>
            <p:cNvPr id="25615" name="Группа 12"/>
            <p:cNvGrpSpPr>
              <a:grpSpLocks/>
            </p:cNvGrpSpPr>
            <p:nvPr/>
          </p:nvGrpSpPr>
          <p:grpSpPr bwMode="auto">
            <a:xfrm>
              <a:off x="5572133" y="2214554"/>
              <a:ext cx="2397747" cy="1214446"/>
              <a:chOff x="3357554" y="2000240"/>
              <a:chExt cx="2781167" cy="1571636"/>
            </a:xfrm>
          </p:grpSpPr>
          <p:grpSp>
            <p:nvGrpSpPr>
              <p:cNvPr id="14" name="Прямоугольный треугольник 13"/>
              <p:cNvGrpSpPr>
                <a:grpSpLocks/>
              </p:cNvGrpSpPr>
              <p:nvPr/>
            </p:nvGrpSpPr>
            <p:grpSpPr bwMode="auto">
              <a:xfrm>
                <a:off x="3222873" y="1887576"/>
                <a:ext cx="1874158" cy="1830246"/>
                <a:chOff x="5455920" y="2127504"/>
                <a:chExt cx="1615440" cy="1414272"/>
              </a:xfrm>
            </p:grpSpPr>
            <p:pic>
              <p:nvPicPr>
                <p:cNvPr id="25617" name="Прямоугольный треугольник 13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55920" y="2127504"/>
                  <a:ext cx="1615440" cy="1414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1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690030" y="2922984"/>
                  <a:ext cx="708128" cy="404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5" name="Прямоугольный треугольник 14"/>
              <p:cNvGrpSpPr>
                <a:grpSpLocks/>
              </p:cNvGrpSpPr>
              <p:nvPr/>
            </p:nvGrpSpPr>
            <p:grpSpPr bwMode="auto">
              <a:xfrm>
                <a:off x="3187511" y="1919132"/>
                <a:ext cx="1874158" cy="1830246"/>
                <a:chOff x="5425440" y="2151888"/>
                <a:chExt cx="1615440" cy="1414272"/>
              </a:xfrm>
            </p:grpSpPr>
            <p:pic>
              <p:nvPicPr>
                <p:cNvPr id="25620" name="Прямоугольный треугольник 14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5440" y="2151888"/>
                  <a:ext cx="1615440" cy="1414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21" name="Text Box 2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6162116" y="2315765"/>
                  <a:ext cx="708128" cy="404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6" name="Прямоугольный треугольник 15"/>
              <p:cNvGrpSpPr>
                <a:grpSpLocks/>
              </p:cNvGrpSpPr>
              <p:nvPr/>
            </p:nvGrpSpPr>
            <p:grpSpPr bwMode="auto">
              <a:xfrm>
                <a:off x="4962657" y="1871798"/>
                <a:ext cx="1258868" cy="1846024"/>
                <a:chOff x="6955536" y="2115312"/>
                <a:chExt cx="1085088" cy="1426464"/>
              </a:xfrm>
            </p:grpSpPr>
            <p:pic>
              <p:nvPicPr>
                <p:cNvPr id="25623" name="Прямоугольный треугольник 15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5536" y="2115312"/>
                  <a:ext cx="1085088" cy="14264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62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146669" y="2922984"/>
                  <a:ext cx="448681" cy="404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5616" name="Прямоугольник 20"/>
            <p:cNvSpPr>
              <a:spLocks noChangeArrowheads="1"/>
            </p:cNvSpPr>
            <p:nvPr/>
          </p:nvSpPr>
          <p:spPr bwMode="auto">
            <a:xfrm>
              <a:off x="5000628" y="2000240"/>
              <a:ext cx="7143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б)</a:t>
              </a:r>
              <a:r>
                <a:rPr lang="ru-RU" sz="2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05834" y="1116820"/>
            <a:ext cx="563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Проверяем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325563"/>
          </a:xfrm>
        </p:spPr>
        <p:txBody>
          <a:bodyPr/>
          <a:lstStyle/>
          <a:p>
            <a:pPr algn="ctr" eaLnBrk="1" hangingPunct="1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Решаем задачи</a:t>
            </a:r>
          </a:p>
        </p:txBody>
      </p:sp>
    </p:spTree>
    <p:extLst>
      <p:ext uri="{BB962C8B-B14F-4D97-AF65-F5344CB8AC3E}">
        <p14:creationId xmlns:p14="http://schemas.microsoft.com/office/powerpoint/2010/main" val="40790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2690"/>
            <a:ext cx="498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прошли: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403" y="2708920"/>
            <a:ext cx="37562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3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размышления,</a:t>
            </a:r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403" y="3861048"/>
            <a:ext cx="35873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3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подражания,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203" y="5157192"/>
            <a:ext cx="26420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</a:t>
            </a:r>
            <a:r>
              <a:rPr lang="ru-RU" sz="3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опыта.</a:t>
            </a:r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52" y="1772816"/>
            <a:ext cx="4119952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1290911"/>
            <a:ext cx="82867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Самоподготовка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600" y="2973374"/>
            <a:ext cx="7529463" cy="1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Знать  определение, элементы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трапеции,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виды,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свойства.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072404"/>
            <a:ext cx="3644900" cy="5785595"/>
          </a:xfrm>
        </p:spPr>
        <p:txBody>
          <a:bodyPr>
            <a:normAutofit/>
          </a:bodyPr>
          <a:lstStyle/>
          <a:p>
            <a:pPr marL="92075" indent="0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 приморским городом высится гора, принадлежащая к типу «столовых гор». </a:t>
            </a:r>
          </a:p>
          <a:p>
            <a:pPr marL="92075" indent="0">
              <a:buFont typeface="Arial" charset="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92075" indent="0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Основателями Трапезунда были греки; они и дали ему такое имя: «Город столовой горы».</a:t>
            </a:r>
          </a:p>
          <a:p>
            <a:pPr marL="136525" indent="0">
              <a:buFont typeface="Arial" charset="0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Содержимое 6" descr="http://www.worldturkey.com/gallery/data/media/124/trabzon07.jpg"/>
          <p:cNvPicPr>
            <a:picLocks noGrp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8"/>
          <a:stretch/>
        </p:blipFill>
        <p:spPr>
          <a:xfrm>
            <a:off x="3707904" y="1651842"/>
            <a:ext cx="5317430" cy="3937397"/>
          </a:xfrm>
          <a:ln/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750367" y="5733256"/>
            <a:ext cx="52153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Столовая гора – </a:t>
            </a:r>
          </a:p>
          <a:p>
            <a:pPr algn="ctr"/>
            <a:r>
              <a:rPr lang="ru-RU" sz="2400" b="1" i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гора с усечённой, плоской вершиной.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787900" y="1072405"/>
            <a:ext cx="3871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 Трапезунд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7900" y="1067068"/>
            <a:ext cx="2766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Трабзон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43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206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Объект 5"/>
          <p:cNvSpPr>
            <a:spLocks noGrp="1"/>
          </p:cNvSpPr>
          <p:nvPr>
            <p:ph sz="half" idx="4294967295"/>
          </p:nvPr>
        </p:nvSpPr>
        <p:spPr>
          <a:xfrm>
            <a:off x="4644008" y="1104279"/>
            <a:ext cx="4499992" cy="4484961"/>
          </a:xfrm>
        </p:spPr>
        <p:txBody>
          <a:bodyPr>
            <a:normAutofit lnSpcReduction="10000"/>
          </a:bodyPr>
          <a:lstStyle/>
          <a:p>
            <a:pPr marL="136525" indent="0">
              <a:buFont typeface="Arial" charset="0"/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По-гречески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trapedza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значило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«стол»,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trapezion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«столик».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136525" indent="0">
              <a:buFont typeface="Arial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36525" indent="0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второго слова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создалась известная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математическая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фигура</a:t>
            </a:r>
            <a:endParaRPr lang="ru-RU" sz="3600" b="1" i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6525" indent="0">
              <a:buFont typeface="Arial" charset="0"/>
              <a:buNone/>
            </a:pPr>
            <a:r>
              <a:rPr lang="ru-RU" sz="2800" b="1" dirty="0" smtClean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" y="1196752"/>
            <a:ext cx="46187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4870901"/>
            <a:ext cx="290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«трапеция».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855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320800"/>
          </a:xfrm>
          <a:extLst/>
        </p:spPr>
        <p:txBody>
          <a:bodyPr rtlCol="0">
            <a:noAutofit/>
          </a:bodyPr>
          <a:lstStyle/>
          <a:p>
            <a:pPr defTabSz="685791">
              <a:defRPr/>
            </a:pPr>
            <a:r>
              <a:rPr lang="ru-RU" sz="13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Трапеция</a:t>
            </a:r>
            <a:endParaRPr lang="ru-RU" sz="13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6011863" y="1125538"/>
            <a:ext cx="2962275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D02380B-899C-41BF-981B-76C2A34BF395}" type="datetime1"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26.09.2024</a:t>
            </a:fld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1077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Трапеции бывают разные…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2892"/>
          <a:stretch/>
        </p:blipFill>
        <p:spPr bwMode="auto">
          <a:xfrm>
            <a:off x="152400" y="1061156"/>
            <a:ext cx="2978721" cy="270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6" b="2493"/>
          <a:stretch/>
        </p:blipFill>
        <p:spPr bwMode="auto">
          <a:xfrm>
            <a:off x="595909" y="2843617"/>
            <a:ext cx="3202285" cy="398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69" y="1061157"/>
            <a:ext cx="5431135" cy="409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39" y="3861049"/>
            <a:ext cx="5145949" cy="288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356" y="1041276"/>
            <a:ext cx="10807932" cy="584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1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9856"/>
            <a:ext cx="91440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6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знать, что такое трапеция, какие бывают трапеции;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ыяснить,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акими свойствами обладают трапеции;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ачать учиться решать задачи на применение свойств трапеции.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97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reeform 5"/>
          <p:cNvSpPr>
            <a:spLocks/>
          </p:cNvSpPr>
          <p:nvPr/>
        </p:nvSpPr>
        <p:spPr bwMode="auto">
          <a:xfrm>
            <a:off x="914400" y="4058577"/>
            <a:ext cx="5194300" cy="1981200"/>
          </a:xfrm>
          <a:custGeom>
            <a:avLst/>
            <a:gdLst/>
            <a:ahLst/>
            <a:cxnLst>
              <a:cxn ang="0">
                <a:pos x="0" y="1360"/>
              </a:cxn>
              <a:cxn ang="0">
                <a:pos x="728" y="0"/>
              </a:cxn>
              <a:cxn ang="0">
                <a:pos x="2024" y="0"/>
              </a:cxn>
              <a:cxn ang="0">
                <a:pos x="3272" y="1344"/>
              </a:cxn>
              <a:cxn ang="0">
                <a:pos x="8" y="1344"/>
              </a:cxn>
            </a:cxnLst>
            <a:rect l="0" t="0" r="r" b="b"/>
            <a:pathLst>
              <a:path w="3272" h="1360">
                <a:moveTo>
                  <a:pt x="0" y="1360"/>
                </a:moveTo>
                <a:lnTo>
                  <a:pt x="728" y="0"/>
                </a:lnTo>
                <a:lnTo>
                  <a:pt x="2024" y="0"/>
                </a:lnTo>
                <a:lnTo>
                  <a:pt x="3272" y="1344"/>
                </a:lnTo>
                <a:lnTo>
                  <a:pt x="8" y="1344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46100" y="5963577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 dirty="0"/>
              <a:t>A</a:t>
            </a:r>
            <a:endParaRPr lang="ru-RU" sz="2400" b="1" baseline="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41500" y="3601377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 dirty="0"/>
              <a:t>В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051300" y="3601377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baseline="0" dirty="0"/>
              <a:t>С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108700" y="5887377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baseline="0" dirty="0"/>
              <a:t>D</a:t>
            </a:r>
            <a:endParaRPr lang="ru-RU" sz="2400" b="1" baseline="0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36813" y="3677576"/>
            <a:ext cx="1528762" cy="2743200"/>
            <a:chOff x="1535" y="1872"/>
            <a:chExt cx="963" cy="1728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1614" y="3369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baseline="0" dirty="0">
                  <a:solidFill>
                    <a:srgbClr val="FF0000"/>
                  </a:solidFill>
                </a:rPr>
                <a:t>основание</a:t>
              </a:r>
            </a:p>
          </p:txBody>
        </p:sp>
        <p:sp>
          <p:nvSpPr>
            <p:cNvPr id="15371" name="Text Box 11"/>
            <p:cNvSpPr txBox="1">
              <a:spLocks noChangeArrowheads="1"/>
            </p:cNvSpPr>
            <p:nvPr/>
          </p:nvSpPr>
          <p:spPr bwMode="auto">
            <a:xfrm>
              <a:off x="1535" y="1872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baseline="0" dirty="0">
                  <a:solidFill>
                    <a:srgbClr val="FF0000"/>
                  </a:solidFill>
                </a:rPr>
                <a:t>основание</a:t>
              </a:r>
            </a:p>
          </p:txBody>
        </p:sp>
      </p:grpSp>
      <p:sp>
        <p:nvSpPr>
          <p:cNvPr id="15372" name="Text Box 12"/>
          <p:cNvSpPr txBox="1">
            <a:spLocks noChangeArrowheads="1"/>
          </p:cNvSpPr>
          <p:nvPr/>
        </p:nvSpPr>
        <p:spPr bwMode="auto">
          <a:xfrm rot="17876001">
            <a:off x="247650" y="4722152"/>
            <a:ext cx="213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Боковая сторона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 rot="2792521">
            <a:off x="4146550" y="4712627"/>
            <a:ext cx="213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baseline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Боковая сторона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98072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r>
              <a:rPr lang="ru-RU" sz="28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Трапецией</a:t>
            </a:r>
            <a:r>
              <a:rPr lang="ru-RU" sz="2800" b="1" baseline="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называется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baseline="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800" b="1" baseline="0" dirty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стороны                           , </a:t>
            </a:r>
            <a:r>
              <a:rPr lang="ru-RU" sz="2800" b="1" baseline="0" dirty="0">
                <a:latin typeface="Times New Roman" pitchFamily="18" charset="0"/>
                <a:cs typeface="Times New Roman" pitchFamily="18" charset="0"/>
              </a:rPr>
              <a:t>а две </a:t>
            </a:r>
            <a:r>
              <a:rPr lang="ru-RU" sz="2800" b="1" baseline="0" dirty="0" smtClean="0">
                <a:latin typeface="Times New Roman" pitchFamily="18" charset="0"/>
                <a:cs typeface="Times New Roman" pitchFamily="18" charset="0"/>
              </a:rPr>
              <a:t>другие </a:t>
            </a:r>
            <a:endParaRPr lang="ru-RU" sz="2800" b="1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-704685">
            <a:off x="1183481" y="2581311"/>
            <a:ext cx="1316038" cy="4505325"/>
            <a:chOff x="624" y="1413"/>
            <a:chExt cx="829" cy="2742"/>
          </a:xfrm>
        </p:grpSpPr>
        <p:sp>
          <p:nvSpPr>
            <p:cNvPr id="15376" name="AutoShape 16"/>
            <p:cNvSpPr>
              <a:spLocks noChangeArrowheads="1"/>
            </p:cNvSpPr>
            <p:nvPr/>
          </p:nvSpPr>
          <p:spPr bwMode="auto">
            <a:xfrm rot="4357742" flipV="1">
              <a:off x="377" y="3607"/>
              <a:ext cx="795" cy="301"/>
            </a:xfrm>
            <a:prstGeom prst="leftArrow">
              <a:avLst>
                <a:gd name="adj1" fmla="val 50000"/>
                <a:gd name="adj2" fmla="val 6603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7" name="AutoShape 17"/>
            <p:cNvSpPr>
              <a:spLocks noChangeArrowheads="1"/>
            </p:cNvSpPr>
            <p:nvPr/>
          </p:nvSpPr>
          <p:spPr bwMode="auto">
            <a:xfrm rot="-25957742">
              <a:off x="905" y="1660"/>
              <a:ext cx="795" cy="301"/>
            </a:xfrm>
            <a:prstGeom prst="leftArrow">
              <a:avLst>
                <a:gd name="adj1" fmla="val 50000"/>
                <a:gd name="adj2" fmla="val 66030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38397" y="2920331"/>
            <a:ext cx="31209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ABCD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трапеция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ВС;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7092280" y="3996075"/>
            <a:ext cx="82922" cy="729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7009358" y="3996074"/>
            <a:ext cx="82922" cy="729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175202" y="4693279"/>
            <a:ext cx="72008" cy="729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103363" y="4693279"/>
            <a:ext cx="82922" cy="729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893247" y="4715871"/>
            <a:ext cx="533699" cy="5853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52863" y="1484784"/>
            <a:ext cx="3040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четырехугольник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0003" y="1897668"/>
            <a:ext cx="2237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параллельны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2378135"/>
            <a:ext cx="2863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  параллельны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1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25347 -0.004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72" grpId="0"/>
      <p:bldP spid="1537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80728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четырехугольники на рисунке являются трапециями? Назовите их основания и боковые стороны.</a:t>
            </a:r>
          </a:p>
        </p:txBody>
      </p:sp>
      <p:sp>
        <p:nvSpPr>
          <p:cNvPr id="3" name="Параллелограмм 2"/>
          <p:cNvSpPr/>
          <p:nvPr/>
        </p:nvSpPr>
        <p:spPr>
          <a:xfrm flipH="1">
            <a:off x="1330921" y="2699941"/>
            <a:ext cx="2952328" cy="1417848"/>
          </a:xfrm>
          <a:prstGeom prst="parallelogram">
            <a:avLst/>
          </a:prstGeom>
          <a:noFill/>
          <a:ln w="28575">
            <a:solidFill>
              <a:srgbClr val="C00000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674144" y="2699817"/>
            <a:ext cx="1248620" cy="14501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30375" y="3995217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71600" y="2514079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В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22763" y="2499792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С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3763" y="3965054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D</a:t>
            </a:r>
            <a:endParaRPr lang="ru-RU" b="1">
              <a:latin typeface="Georgia" pitchFamily="18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011863" y="2898105"/>
            <a:ext cx="2463800" cy="2633662"/>
          </a:xfrm>
          <a:prstGeom prst="triangl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>
            <a:stCxn id="14" idx="0"/>
          </p:cNvCxnSpPr>
          <p:nvPr/>
        </p:nvCxnSpPr>
        <p:spPr>
          <a:xfrm flipH="1">
            <a:off x="7243763" y="2898105"/>
            <a:ext cx="0" cy="263366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88125" y="4312567"/>
            <a:ext cx="13684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064375" y="4118892"/>
            <a:ext cx="179388" cy="193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64375" y="5338092"/>
            <a:ext cx="179388" cy="193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51500" y="5395242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О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73788" y="4029992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S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154863" y="2617117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P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904163" y="4072855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T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475663" y="5395242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R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221538" y="4271292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H</a:t>
            </a:r>
            <a:endParaRPr lang="ru-RU" b="1">
              <a:latin typeface="Georgia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92950" y="5579392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N</a:t>
            </a:r>
            <a:endParaRPr lang="ru-RU" b="1">
              <a:latin typeface="Georgia" pitchFamily="18" charset="0"/>
            </a:endParaRPr>
          </a:p>
        </p:txBody>
      </p:sp>
      <p:cxnSp>
        <p:nvCxnSpPr>
          <p:cNvPr id="2048" name="Прямая соединительная линия 2047"/>
          <p:cNvCxnSpPr/>
          <p:nvPr/>
        </p:nvCxnSpPr>
        <p:spPr>
          <a:xfrm flipH="1">
            <a:off x="1835150" y="4568651"/>
            <a:ext cx="2268538" cy="18843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/>
          <p:nvPr/>
        </p:nvCxnSpPr>
        <p:spPr>
          <a:xfrm>
            <a:off x="1835150" y="6453014"/>
            <a:ext cx="24638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2751138" y="5732289"/>
            <a:ext cx="0" cy="7207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/>
          <p:nvPr/>
        </p:nvCxnSpPr>
        <p:spPr>
          <a:xfrm>
            <a:off x="3779838" y="4809951"/>
            <a:ext cx="0" cy="16430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584450" y="6259339"/>
            <a:ext cx="179388" cy="193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00450" y="6259339"/>
            <a:ext cx="179388" cy="1936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476375" y="6259339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А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570163" y="5325889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В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509963" y="4478164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С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636963" y="6443489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latin typeface="Georgia" pitchFamily="18" charset="0"/>
              </a:rPr>
              <a:t>С</a:t>
            </a:r>
            <a:r>
              <a:rPr lang="en-US" b="1" baseline="-25000">
                <a:latin typeface="Georgia" pitchFamily="18" charset="0"/>
              </a:rPr>
              <a:t>1</a:t>
            </a:r>
            <a:endParaRPr lang="ru-RU" b="1">
              <a:latin typeface="Georgia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501900" y="6443489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latin typeface="Georgia" pitchFamily="18" charset="0"/>
              </a:rPr>
              <a:t>B</a:t>
            </a:r>
            <a:r>
              <a:rPr lang="en-US" b="1" baseline="-25000">
                <a:latin typeface="Georgia" pitchFamily="18" charset="0"/>
              </a:rPr>
              <a:t>1</a:t>
            </a:r>
            <a:endParaRPr lang="ru-RU" b="1">
              <a:latin typeface="Georgia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411760" y="4067225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>
                <a:latin typeface="Georgia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556715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3853</TotalTime>
  <Words>339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Тема3</vt:lpstr>
      <vt:lpstr>Презентация PowerPoint</vt:lpstr>
      <vt:lpstr>Презентация PowerPoint</vt:lpstr>
      <vt:lpstr>Презентация PowerPoint</vt:lpstr>
      <vt:lpstr>Трапеция</vt:lpstr>
      <vt:lpstr>Презентация PowerPoint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Решаем задачи</vt:lpstr>
      <vt:lpstr>Презентация PowerPoint</vt:lpstr>
      <vt:lpstr>Презентация PowerPoint</vt:lpstr>
      <vt:lpstr>Спасибо за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79214</cp:lastModifiedBy>
  <cp:revision>140</cp:revision>
  <cp:lastPrinted>2024-09-26T20:54:44Z</cp:lastPrinted>
  <dcterms:created xsi:type="dcterms:W3CDTF">2013-08-25T21:33:54Z</dcterms:created>
  <dcterms:modified xsi:type="dcterms:W3CDTF">2024-09-26T22:25:35Z</dcterms:modified>
</cp:coreProperties>
</file>