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3" r:id="rId5"/>
    <p:sldId id="264" r:id="rId6"/>
    <p:sldId id="265" r:id="rId7"/>
  </p:sldIdLst>
  <p:sldSz cx="111617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98" y="-77"/>
      </p:cViewPr>
      <p:guideLst>
        <p:guide orient="horz" pos="2160"/>
        <p:guide pos="35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26"/>
            <a:ext cx="948745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257" y="3886200"/>
            <a:ext cx="7813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92242" y="274639"/>
            <a:ext cx="251138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8086" y="274639"/>
            <a:ext cx="734812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698" y="4406901"/>
            <a:ext cx="948745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698" y="2906713"/>
            <a:ext cx="94874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8085" y="1600201"/>
            <a:ext cx="49297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871" y="1600201"/>
            <a:ext cx="49297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6" y="1535113"/>
            <a:ext cx="49316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86" y="2174875"/>
            <a:ext cx="49316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69996" y="1535113"/>
            <a:ext cx="49336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69996" y="2174875"/>
            <a:ext cx="49336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273050"/>
            <a:ext cx="367212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3920" y="273051"/>
            <a:ext cx="62397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86" y="1435101"/>
            <a:ext cx="367212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774" y="4800600"/>
            <a:ext cx="66970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87774" y="612775"/>
            <a:ext cx="66970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87774" y="5367338"/>
            <a:ext cx="66970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6" y="1600201"/>
            <a:ext cx="100455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58086" y="6356351"/>
            <a:ext cx="260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3586" y="6356351"/>
            <a:ext cx="3534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99228" y="6356351"/>
            <a:ext cx="260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п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161714" cy="6858000"/>
          </a:xfrm>
          <a:prstGeom prst="rect">
            <a:avLst/>
          </a:prstGeom>
          <a:noFill/>
        </p:spPr>
      </p:pic>
      <p:sp>
        <p:nvSpPr>
          <p:cNvPr id="9" name="Google Shape;106;p11"/>
          <p:cNvSpPr/>
          <p:nvPr/>
        </p:nvSpPr>
        <p:spPr>
          <a:xfrm>
            <a:off x="0" y="0"/>
            <a:ext cx="11161713" cy="68580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print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" name="Прямоугольник 9"/>
          <p:cNvSpPr/>
          <p:nvPr/>
        </p:nvSpPr>
        <p:spPr>
          <a:xfrm>
            <a:off x="7081054" y="4081466"/>
            <a:ext cx="66595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Выполнили студентки: 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r>
              <a:rPr lang="ru-RU" sz="2400" dirty="0" smtClean="0"/>
              <a:t>Тарасова А.Д.</a:t>
            </a:r>
          </a:p>
          <a:p>
            <a:r>
              <a:rPr lang="ru-RU" sz="2400" dirty="0" err="1" smtClean="0"/>
              <a:t>Гринькова</a:t>
            </a:r>
            <a:r>
              <a:rPr lang="ru-RU" sz="2400" dirty="0" smtClean="0"/>
              <a:t> А.С.</a:t>
            </a:r>
          </a:p>
          <a:p>
            <a:r>
              <a:rPr lang="ru-RU" sz="2400" dirty="0" smtClean="0"/>
              <a:t>    </a:t>
            </a:r>
            <a:r>
              <a:rPr lang="en-US" sz="2400" dirty="0" smtClean="0"/>
              <a:t> </a:t>
            </a:r>
          </a:p>
          <a:p>
            <a:r>
              <a:rPr lang="ru-RU" sz="2400" b="1" dirty="0" smtClean="0"/>
              <a:t>Учитель: 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r>
              <a:rPr lang="ru-RU" sz="2400" dirty="0" smtClean="0"/>
              <a:t>Минаева Р.В.</a:t>
            </a:r>
          </a:p>
        </p:txBody>
      </p:sp>
      <p:pic>
        <p:nvPicPr>
          <p:cNvPr id="12" name="Picture 4" descr="C:\Users\Acer\Downloads\ст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006" y="1417415"/>
            <a:ext cx="2071702" cy="544058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2400" y="223814"/>
            <a:ext cx="10938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Филиал государственного образовательного учреждения высшего образования</a:t>
            </a:r>
            <a:endParaRPr lang="ru-RU" dirty="0" smtClean="0"/>
          </a:p>
          <a:p>
            <a:pPr algn="ctr"/>
            <a:r>
              <a:rPr lang="ru-RU" b="1" dirty="0" smtClean="0"/>
              <a:t>Московской области «Государственный социально-гуманитарный университет»</a:t>
            </a:r>
            <a:endParaRPr lang="ru-RU" dirty="0" smtClean="0"/>
          </a:p>
          <a:p>
            <a:pPr algn="ctr"/>
            <a:r>
              <a:rPr lang="ru-RU" b="1" dirty="0" smtClean="0"/>
              <a:t>в городе Зарайске – Зарайский педагогический колледж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80790" y="6488692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Зарайск 2025</a:t>
            </a:r>
            <a:endParaRPr lang="ru-RU" dirty="0"/>
          </a:p>
        </p:txBody>
      </p:sp>
      <p:sp>
        <p:nvSpPr>
          <p:cNvPr id="11" name="Google Shape;112;p11"/>
          <p:cNvSpPr txBox="1"/>
          <p:nvPr/>
        </p:nvSpPr>
        <p:spPr>
          <a:xfrm>
            <a:off x="1500198" y="2341899"/>
            <a:ext cx="958138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6600" i="1" dirty="0" smtClean="0">
                <a:solidFill>
                  <a:srgbClr val="7F0000"/>
                </a:solidFill>
                <a:latin typeface="Algerian" pitchFamily="82" charset="0"/>
                <a:sym typeface="Courgette"/>
              </a:rPr>
              <a:t>«</a:t>
            </a:r>
            <a:r>
              <a:rPr lang="en-US" sz="5400" i="1" dirty="0" smtClean="0">
                <a:solidFill>
                  <a:srgbClr val="7F0000"/>
                </a:solidFill>
                <a:latin typeface="Algerian" pitchFamily="82" charset="0"/>
                <a:ea typeface="Courgette"/>
                <a:cs typeface="Courgette"/>
                <a:sym typeface="Courgette"/>
              </a:rPr>
              <a:t>Universities in the USA</a:t>
            </a:r>
            <a:r>
              <a:rPr lang="ru-RU" sz="5400" i="1" dirty="0" smtClean="0">
                <a:solidFill>
                  <a:srgbClr val="7F0000"/>
                </a:solidFill>
                <a:latin typeface="Algerian" pitchFamily="82" charset="0"/>
                <a:sym typeface="Courgette"/>
              </a:rPr>
              <a:t>»</a:t>
            </a:r>
            <a:endParaRPr sz="500" i="1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п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161714" cy="6858000"/>
          </a:xfrm>
          <a:prstGeom prst="rect">
            <a:avLst/>
          </a:prstGeom>
          <a:noFill/>
        </p:spPr>
      </p:pic>
      <p:sp>
        <p:nvSpPr>
          <p:cNvPr id="12" name="Google Shape;112;p11"/>
          <p:cNvSpPr txBox="1"/>
          <p:nvPr/>
        </p:nvSpPr>
        <p:spPr>
          <a:xfrm>
            <a:off x="2151832" y="285728"/>
            <a:ext cx="71232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7600" i="1" dirty="0" smtClean="0">
                <a:solidFill>
                  <a:srgbClr val="7F0000"/>
                </a:solidFill>
                <a:latin typeface="Algerian" pitchFamily="82" charset="0"/>
                <a:sym typeface="Courgette"/>
              </a:rPr>
              <a:t>Цель</a:t>
            </a:r>
            <a:endParaRPr sz="700" i="1">
              <a:latin typeface="Algerian" pitchFamily="8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7320" y="1810772"/>
            <a:ext cx="1064426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800" dirty="0" smtClean="0">
                <a:latin typeface="Forum"/>
              </a:rPr>
              <a:t> познакомить с некоторыми университетами Соединенных Штатов Америки;</a:t>
            </a:r>
          </a:p>
          <a:p>
            <a:pPr algn="just"/>
            <a:endParaRPr lang="ru-RU" sz="2800" dirty="0" smtClean="0">
              <a:latin typeface="Forum"/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latin typeface="Forum"/>
              </a:rPr>
              <a:t> приобщить к народным достояниям других стран.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п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161714" cy="6858000"/>
          </a:xfrm>
          <a:prstGeom prst="rect">
            <a:avLst/>
          </a:prstGeom>
          <a:noFill/>
        </p:spPr>
      </p:pic>
      <p:sp>
        <p:nvSpPr>
          <p:cNvPr id="12" name="Google Shape;112;p11"/>
          <p:cNvSpPr txBox="1"/>
          <p:nvPr/>
        </p:nvSpPr>
        <p:spPr>
          <a:xfrm>
            <a:off x="1" y="285728"/>
            <a:ext cx="11161712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7600" i="1" dirty="0" smtClean="0">
                <a:solidFill>
                  <a:srgbClr val="7F0000"/>
                </a:solidFill>
                <a:latin typeface="Algerian" pitchFamily="82" charset="0"/>
                <a:sym typeface="Courgette"/>
              </a:rPr>
              <a:t>Задачи истекающие из цели</a:t>
            </a:r>
            <a:endParaRPr sz="700" i="1">
              <a:latin typeface="Algerian" pitchFamily="8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7320" y="2665769"/>
            <a:ext cx="106442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800" dirty="0" smtClean="0">
                <a:latin typeface="Forum"/>
              </a:rPr>
              <a:t> представить высшие учебные учреждения расположенных в Соединенных Штатах Америки.</a:t>
            </a:r>
          </a:p>
          <a:p>
            <a:pPr algn="just">
              <a:buFontTx/>
              <a:buChar char="-"/>
            </a:pPr>
            <a:endParaRPr lang="ru-RU" sz="2800" dirty="0" smtClean="0"/>
          </a:p>
          <a:p>
            <a:pPr algn="just">
              <a:buFontTx/>
              <a:buChar char="-"/>
            </a:pPr>
            <a:r>
              <a:rPr lang="ru-RU" sz="2800" dirty="0" smtClean="0"/>
              <a:t> расширить кругозор;</a:t>
            </a:r>
          </a:p>
          <a:p>
            <a:pPr algn="just">
              <a:buFontTx/>
              <a:buChar char="-"/>
            </a:pPr>
            <a:endParaRPr lang="ru-RU" sz="2800" dirty="0" smtClean="0"/>
          </a:p>
          <a:p>
            <a:pPr algn="just">
              <a:buFontTx/>
              <a:buChar char="-"/>
            </a:pPr>
            <a:r>
              <a:rPr lang="ru-RU" sz="2800" dirty="0" smtClean="0"/>
              <a:t> воспитание и привитие уважения к культуре другой страны;</a:t>
            </a:r>
            <a:br>
              <a:rPr lang="ru-RU" sz="2800" dirty="0" smtClean="0"/>
            </a:br>
            <a:endParaRPr lang="ru-RU" sz="2800" dirty="0" smtClean="0"/>
          </a:p>
          <a:p>
            <a:pPr algn="just"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п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161714" cy="6858000"/>
          </a:xfrm>
          <a:prstGeom prst="rect">
            <a:avLst/>
          </a:prstGeom>
          <a:noFill/>
        </p:spPr>
      </p:pic>
      <p:sp>
        <p:nvSpPr>
          <p:cNvPr id="12" name="Google Shape;112;p11"/>
          <p:cNvSpPr txBox="1"/>
          <p:nvPr/>
        </p:nvSpPr>
        <p:spPr>
          <a:xfrm>
            <a:off x="1" y="285728"/>
            <a:ext cx="111617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7600" i="1" dirty="0" smtClean="0">
                <a:solidFill>
                  <a:srgbClr val="7F0000"/>
                </a:solidFill>
                <a:latin typeface="Algerian" pitchFamily="82" charset="0"/>
                <a:sym typeface="Courgette"/>
              </a:rPr>
              <a:t>Этапы работы</a:t>
            </a:r>
            <a:endParaRPr sz="700" i="1">
              <a:latin typeface="Algerian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34" y="1818396"/>
            <a:ext cx="104299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ru-RU" sz="2800" dirty="0" smtClean="0"/>
              <a:t>1. Запуск </a:t>
            </a:r>
            <a:r>
              <a:rPr lang="ru-RU" sz="2800" dirty="0" smtClean="0"/>
              <a:t>работы (</a:t>
            </a:r>
            <a:r>
              <a:rPr lang="ru-RU" sz="2800" dirty="0" smtClean="0"/>
              <a:t>2 </a:t>
            </a:r>
            <a:r>
              <a:rPr lang="ru-RU" sz="2800" dirty="0" smtClean="0"/>
              <a:t>декабря 2024 </a:t>
            </a:r>
            <a:r>
              <a:rPr lang="ru-RU" sz="2800" dirty="0" smtClean="0"/>
              <a:t>года)</a:t>
            </a:r>
          </a:p>
          <a:p>
            <a:pPr marL="514350" indent="-514350" algn="just"/>
            <a:endParaRPr lang="ru-RU" sz="2800" dirty="0" smtClean="0"/>
          </a:p>
          <a:p>
            <a:pPr marL="514350" indent="-514350" algn="just"/>
            <a:endParaRPr lang="ru-RU" sz="2800" dirty="0" smtClean="0"/>
          </a:p>
          <a:p>
            <a:pPr algn="just"/>
            <a:r>
              <a:rPr lang="ru-RU" sz="2800" dirty="0" smtClean="0"/>
              <a:t>2. Планирование </a:t>
            </a:r>
            <a:r>
              <a:rPr lang="ru-RU" sz="2800" dirty="0" smtClean="0"/>
              <a:t>работы</a:t>
            </a:r>
            <a:r>
              <a:rPr lang="ru-RU" sz="2800" dirty="0" smtClean="0"/>
              <a:t>:	</a:t>
            </a:r>
            <a:endParaRPr lang="ru-RU" sz="2800" dirty="0" smtClean="0"/>
          </a:p>
          <a:p>
            <a:pPr lvl="1" algn="just">
              <a:buFont typeface="Wingdings" pitchFamily="2" charset="2"/>
              <a:buChar char="ü"/>
            </a:pPr>
            <a:r>
              <a:rPr lang="ru-RU" sz="2800" dirty="0" smtClean="0"/>
              <a:t>определение </a:t>
            </a:r>
            <a:r>
              <a:rPr lang="ru-RU" sz="2800" dirty="0" smtClean="0"/>
              <a:t>конкретных объектов </a:t>
            </a:r>
            <a:r>
              <a:rPr lang="ru-RU" sz="2800" dirty="0" smtClean="0"/>
              <a:t>изучения (2 </a:t>
            </a:r>
            <a:r>
              <a:rPr lang="ru-RU" sz="2800" dirty="0" smtClean="0"/>
              <a:t>– </a:t>
            </a:r>
            <a:r>
              <a:rPr lang="ru-RU" sz="2800" dirty="0" smtClean="0"/>
              <a:t>10 декабря);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800" dirty="0" smtClean="0"/>
              <a:t> расчет времени (2 декабря 2024 года – 20 февраля 2025 года).</a:t>
            </a:r>
          </a:p>
          <a:p>
            <a:pPr lvl="1" algn="just"/>
            <a:endParaRPr lang="ru-RU" sz="2800" dirty="0" smtClean="0"/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п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161714" cy="6858000"/>
          </a:xfrm>
          <a:prstGeom prst="rect">
            <a:avLst/>
          </a:prstGeom>
          <a:noFill/>
        </p:spPr>
      </p:pic>
      <p:sp>
        <p:nvSpPr>
          <p:cNvPr id="12" name="Google Shape;112;p11"/>
          <p:cNvSpPr txBox="1"/>
          <p:nvPr/>
        </p:nvSpPr>
        <p:spPr>
          <a:xfrm>
            <a:off x="1" y="285728"/>
            <a:ext cx="111617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7600" i="1" dirty="0" smtClean="0">
                <a:solidFill>
                  <a:srgbClr val="7F0000"/>
                </a:solidFill>
                <a:latin typeface="Algerian" pitchFamily="82" charset="0"/>
                <a:sym typeface="Courgette"/>
              </a:rPr>
              <a:t>Этапы работы</a:t>
            </a:r>
            <a:endParaRPr sz="700" i="1">
              <a:latin typeface="Algerian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34" y="1813877"/>
            <a:ext cx="104299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ru-RU" sz="2800" dirty="0" smtClean="0"/>
              <a:t>3. Сбор информации (5 – 29 декабря 2024 года):</a:t>
            </a:r>
          </a:p>
          <a:p>
            <a:pPr marL="514350" indent="-514350" algn="just"/>
            <a:r>
              <a:rPr lang="ru-RU" sz="2800" dirty="0" smtClean="0"/>
              <a:t>	- </a:t>
            </a:r>
            <a:r>
              <a:rPr lang="ru-RU" sz="2800" dirty="0" smtClean="0"/>
              <a:t>т</a:t>
            </a:r>
            <a:r>
              <a:rPr lang="ru-RU" sz="2800" dirty="0" smtClean="0"/>
              <a:t>еоретической:</a:t>
            </a:r>
          </a:p>
          <a:p>
            <a:pPr marL="971550" lvl="1" indent="-514350" algn="just">
              <a:buFont typeface="Wingdings" pitchFamily="2" charset="2"/>
              <a:buChar char="ü"/>
            </a:pPr>
            <a:r>
              <a:rPr lang="ru-RU" sz="2800" dirty="0" smtClean="0"/>
              <a:t>интернет источники. (5 – 15 декабря)</a:t>
            </a:r>
          </a:p>
          <a:p>
            <a:pPr marL="971550" lvl="1" indent="-514350" algn="just">
              <a:buFont typeface="Wingdings" pitchFamily="2" charset="2"/>
              <a:buChar char="ü"/>
            </a:pPr>
            <a:endParaRPr lang="ru-RU" sz="2800" dirty="0" smtClean="0"/>
          </a:p>
          <a:p>
            <a:pPr marL="971550" lvl="1" indent="-514350" algn="just"/>
            <a:r>
              <a:rPr lang="ru-RU" sz="2800" dirty="0" smtClean="0"/>
              <a:t>- наглядной: </a:t>
            </a:r>
          </a:p>
          <a:p>
            <a:pPr marL="971550" lvl="1" indent="-514350" algn="just">
              <a:buFont typeface="Wingdings" pitchFamily="2" charset="2"/>
              <a:buChar char="ü"/>
            </a:pPr>
            <a:r>
              <a:rPr lang="ru-RU" sz="2800" dirty="0" smtClean="0"/>
              <a:t>интернет источники (15 – 22 декабря);</a:t>
            </a:r>
          </a:p>
          <a:p>
            <a:pPr marL="971550" lvl="1" indent="-514350" algn="just">
              <a:buFont typeface="Wingdings" pitchFamily="2" charset="2"/>
              <a:buChar char="ü"/>
            </a:pPr>
            <a:r>
              <a:rPr lang="ru-RU" sz="2800" dirty="0" smtClean="0"/>
              <a:t>ф</a:t>
            </a:r>
            <a:r>
              <a:rPr lang="ru-RU" sz="2800" dirty="0" smtClean="0"/>
              <a:t>отографии (23 декабря – 29 декабря).</a:t>
            </a:r>
          </a:p>
          <a:p>
            <a:pPr marL="514350" indent="-514350" algn="just"/>
            <a:endParaRPr lang="ru-RU" sz="2800" dirty="0" smtClean="0"/>
          </a:p>
          <a:p>
            <a:pPr algn="just"/>
            <a:r>
              <a:rPr lang="ru-RU" sz="2800" dirty="0" smtClean="0"/>
              <a:t>4</a:t>
            </a:r>
            <a:r>
              <a:rPr lang="ru-RU" sz="2800" dirty="0" smtClean="0"/>
              <a:t>. Обработка информации (13 января – 22 февраля 2025 года).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п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161714" cy="6858000"/>
          </a:xfrm>
          <a:prstGeom prst="rect">
            <a:avLst/>
          </a:prstGeom>
          <a:noFill/>
        </p:spPr>
      </p:pic>
      <p:sp>
        <p:nvSpPr>
          <p:cNvPr id="12" name="Google Shape;112;p11"/>
          <p:cNvSpPr txBox="1"/>
          <p:nvPr/>
        </p:nvSpPr>
        <p:spPr>
          <a:xfrm>
            <a:off x="1" y="285728"/>
            <a:ext cx="111617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7600" i="1" dirty="0" smtClean="0">
                <a:solidFill>
                  <a:srgbClr val="7F0000"/>
                </a:solidFill>
                <a:latin typeface="Algerian" pitchFamily="82" charset="0"/>
                <a:sym typeface="Courgette"/>
              </a:rPr>
              <a:t>Этапы работы</a:t>
            </a:r>
            <a:endParaRPr sz="700" i="1">
              <a:latin typeface="Algerian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34" y="1813877"/>
            <a:ext cx="104299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ru-RU" sz="2800" dirty="0" smtClean="0"/>
              <a:t>5. Выведение результата проекта (в форме документа, </a:t>
            </a:r>
          </a:p>
          <a:p>
            <a:pPr marL="514350" indent="-514350" algn="just"/>
            <a:r>
              <a:rPr lang="ru-RU" sz="2800" dirty="0" smtClean="0"/>
              <a:t>подкрепленного презентацией) (24 – 28 февраля 2025 года):</a:t>
            </a:r>
          </a:p>
          <a:p>
            <a:pPr marL="971550" lvl="1" indent="-514350" algn="just"/>
            <a:endParaRPr lang="ru-RU" sz="2800" dirty="0" smtClean="0"/>
          </a:p>
          <a:p>
            <a:pPr marL="514350" indent="-514350" algn="just"/>
            <a:endParaRPr lang="ru-RU" sz="2800" dirty="0" smtClean="0"/>
          </a:p>
          <a:p>
            <a:pPr algn="just"/>
            <a:r>
              <a:rPr lang="ru-RU" sz="2800" dirty="0" smtClean="0"/>
              <a:t>6. Защита проекта (3 – 8 марта 2025 года).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156</Words>
  <PresentationFormat>Произвольный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5</cp:revision>
  <dcterms:created xsi:type="dcterms:W3CDTF">2025-02-25T07:40:39Z</dcterms:created>
  <dcterms:modified xsi:type="dcterms:W3CDTF">2025-02-25T17:41:21Z</dcterms:modified>
</cp:coreProperties>
</file>