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4630400" cy="8229600"/>
  <p:notesSz cx="8229600" cy="14630400"/>
  <p:embeddedFontLst>
    <p:embeddedFont>
      <p:font typeface="Martel Sans" panose="020B0604020202020204" charset="0"/>
      <p:regular r:id="rId12"/>
    </p:embeddedFont>
    <p:embeddedFont>
      <p:font typeface="Kanit Light" panose="020B0604020202020204" charset="-34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41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2944973"/>
            <a:ext cx="6021658" cy="2084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0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Музыкальное</a:t>
            </a:r>
            <a:r>
              <a:rPr lang="en-US" sz="4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440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путешествие</a:t>
            </a:r>
            <a:endParaRPr lang="ru-RU" sz="4400" dirty="0">
              <a:solidFill>
                <a:srgbClr val="272D45"/>
              </a:solidFill>
              <a:latin typeface="Kanit Light" pitchFamily="34" charset="0"/>
              <a:ea typeface="Kanit Light" pitchFamily="34" charset="-122"/>
              <a:cs typeface="Kanit Light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от Руси до России</a:t>
            </a:r>
            <a:endParaRPr lang="en-US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CCEB5F-6A35-40B3-9DDC-80D5A91E9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0"/>
            <a:ext cx="8686800" cy="83634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11512" y="3071491"/>
            <a:ext cx="5597913" cy="4109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Музыка – это отражение времени, которое хранит истории, эмоции и дух эпохи. Путешествуя сквозь века, мы можем услышать, как менялась жизнь на русской земле, от простых обрядовых напевов до современных хитов.</a:t>
            </a:r>
            <a:endParaRPr lang="en-US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CCEB5F-6A35-40B3-9DDC-80D5A91E9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0"/>
            <a:ext cx="8686800" cy="83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14630399" cy="272393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" name="Text 1"/>
          <p:cNvSpPr/>
          <p:nvPr/>
        </p:nvSpPr>
        <p:spPr>
          <a:xfrm>
            <a:off x="3960752" y="-64979"/>
            <a:ext cx="5413544" cy="67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Голоса языческой Руси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1149251" y="27568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2183011" y="2855952"/>
            <a:ext cx="116535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D693842-D247-475D-9A3F-AFCEC2023927}"/>
              </a:ext>
            </a:extLst>
          </p:cNvPr>
          <p:cNvSpPr txBox="1"/>
          <p:nvPr/>
        </p:nvSpPr>
        <p:spPr>
          <a:xfrm flipH="1">
            <a:off x="2430773" y="745334"/>
            <a:ext cx="9610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самом начале нашего пути мы оказываемся среди густых лесов и просторных полей, где звучат обрядовые песни. Наши предки пели их во время жатвы, свадеб и праздников, прося у природы благополучия. Главными музыкальными инструментами были гусли, дудка и волынка. Народные напевы — простые, но глубокие, будто сама земля говорит через них.  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DED071-22E0-438C-A793-56E2BF74F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07220"/>
            <a:ext cx="14630401" cy="62223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243" y="1262362"/>
            <a:ext cx="7891701" cy="1118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Музыка Древней Руси после Крещения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25129" y="2473400"/>
            <a:ext cx="7847096" cy="1953598"/>
          </a:xfrm>
          <a:prstGeom prst="roundRect">
            <a:avLst>
              <a:gd name="adj" fmla="val 564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Text 3"/>
          <p:cNvSpPr/>
          <p:nvPr/>
        </p:nvSpPr>
        <p:spPr>
          <a:xfrm>
            <a:off x="745692" y="2551277"/>
            <a:ext cx="7518797" cy="1875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ru-RU" sz="1600" dirty="0"/>
              <a:t>Со временем на Руси появилась придворная музыка. Песни славили великих князей, а на праздниках при дворе звучали колокольные звоны. Однако церковь по-прежнему с подозрением относилась к мирским мелодиям, ведь музыка должна была возвышать душу, а не развлекать. </a:t>
            </a:r>
          </a:p>
          <a:p>
            <a:pPr>
              <a:lnSpc>
                <a:spcPts val="2250"/>
              </a:lnSpc>
            </a:pP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Первые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музыкальные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школы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певческие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коллективы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появились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при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храмах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.</a:t>
            </a:r>
            <a:endParaRPr lang="en-US" sz="1600" dirty="0"/>
          </a:p>
          <a:p>
            <a:pPr marL="0" indent="0">
              <a:lnSpc>
                <a:spcPts val="2250"/>
              </a:lnSpc>
              <a:buNone/>
            </a:pPr>
            <a:r>
              <a:rPr lang="ru-RU" sz="1600" dirty="0"/>
              <a:t>  </a:t>
            </a:r>
          </a:p>
        </p:txBody>
      </p:sp>
      <p:sp>
        <p:nvSpPr>
          <p:cNvPr id="9" name="Text 6"/>
          <p:cNvSpPr/>
          <p:nvPr/>
        </p:nvSpPr>
        <p:spPr>
          <a:xfrm>
            <a:off x="776869" y="3258732"/>
            <a:ext cx="7518797" cy="683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579264" y="4855170"/>
            <a:ext cx="7824792" cy="2841732"/>
          </a:xfrm>
          <a:prstGeom prst="roundRect">
            <a:avLst>
              <a:gd name="adj" fmla="val 564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32261" y="5030917"/>
            <a:ext cx="7518797" cy="45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ru-RU" sz="1600" dirty="0"/>
              <a:t>С крещением Руси музыка изменилась. В храмы пришли торжественные церковные песнопения — знаменный распев, не имевший инструментального сопровождения. Он создавал особую атмосферу, погружая человека в мир духовности. В это же время продолжали жить и народные песни, но теперь под присмотром церкви. </a:t>
            </a:r>
          </a:p>
          <a:p>
            <a:pPr marL="0" indent="0">
              <a:lnSpc>
                <a:spcPts val="2250"/>
              </a:lnSpc>
              <a:buNone/>
            </a:pP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Крюковое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письмо, система записи мелодий, позволяла сохранять и передавать церковные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песнопения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.</a:t>
            </a:r>
            <a:endParaRPr lang="ru-RU" sz="1600" dirty="0">
              <a:ea typeface="Martel Sans" pitchFamily="34" charset="-122"/>
              <a:cs typeface="Martel Sans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Стихиры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тропари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кондаки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–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это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примеры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текстов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мелодий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духовной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музыки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того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600" dirty="0" err="1">
                <a:ea typeface="Martel Sans" pitchFamily="34" charset="-122"/>
                <a:cs typeface="Martel Sans" pitchFamily="34" charset="-120"/>
              </a:rPr>
              <a:t>времени</a:t>
            </a:r>
            <a:r>
              <a:rPr lang="en-US" sz="1600" dirty="0">
                <a:ea typeface="Martel Sans" pitchFamily="34" charset="-122"/>
                <a:cs typeface="Martel Sans" pitchFamily="34" charset="-120"/>
              </a:rPr>
              <a:t>.</a:t>
            </a:r>
            <a:endParaRPr lang="en-US" sz="1600" dirty="0"/>
          </a:p>
          <a:p>
            <a:pPr marL="0" indent="0">
              <a:lnSpc>
                <a:spcPts val="2250"/>
              </a:lnSpc>
              <a:buNone/>
            </a:pP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45693" y="6416233"/>
            <a:ext cx="7518797" cy="589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20598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Народная </a:t>
            </a:r>
            <a:r>
              <a:rPr lang="en-US" sz="445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музыка</a:t>
            </a: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endParaRPr lang="ru-RU" sz="4450" dirty="0">
              <a:solidFill>
                <a:srgbClr val="272D45"/>
              </a:solidFill>
              <a:latin typeface="Kanit Light" pitchFamily="34" charset="0"/>
              <a:ea typeface="Kanit Light" pitchFamily="34" charset="-122"/>
              <a:cs typeface="Kanit Light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Древней </a:t>
            </a:r>
            <a:r>
              <a:rPr lang="en-US" sz="445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Руси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822127" y="2952393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E5E0DF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63704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757493"/>
            <a:ext cx="2291953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Скоморохи были бродячими артистами, певцами, музыкантами и актерами, игравшими важную роль в культурной жизни.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3454241" y="2952393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E5E0DF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904" y="2963704"/>
            <a:ext cx="566976" cy="566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425904" y="3757493"/>
            <a:ext cx="22920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Былины и исторические песни отражали героические события и эпоху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становления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ru-RU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Древней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Руси.</a:t>
            </a:r>
            <a:endParaRPr lang="en-US" sz="1750" dirty="0"/>
          </a:p>
        </p:txBody>
      </p:sp>
      <p:sp>
        <p:nvSpPr>
          <p:cNvPr id="10" name="Shape 5"/>
          <p:cNvSpPr/>
          <p:nvPr/>
        </p:nvSpPr>
        <p:spPr>
          <a:xfrm>
            <a:off x="6086475" y="2952393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E5E0DF"/>
          </a:solidFill>
          <a:ln/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138" y="2963704"/>
            <a:ext cx="566976" cy="56697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58138" y="3757493"/>
            <a:ext cx="2291953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Варган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ru-RU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рожок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гудок — это примеры инструментов, которые получили развитие в народной музыке этого периода.</a:t>
            </a:r>
            <a:endParaRPr lang="en-US" sz="175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9E9C4E9-2DF6-481E-A4A2-BF83ED921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590" y="0"/>
            <a:ext cx="603281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08763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Музыка Российской Империи: </a:t>
            </a:r>
            <a:endParaRPr lang="ru-RU" sz="4450" dirty="0" smtClean="0">
              <a:solidFill>
                <a:srgbClr val="272D45"/>
              </a:solidFill>
              <a:latin typeface="Kanit Light" pitchFamily="34" charset="0"/>
              <a:ea typeface="Kanit Light" pitchFamily="34" charset="-122"/>
              <a:cs typeface="Kanit Light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от</a:t>
            </a:r>
            <a:r>
              <a:rPr lang="en-US" sz="445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Барокко </a:t>
            </a:r>
            <a:r>
              <a:rPr lang="en-US" sz="445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до</a:t>
            </a: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4450" dirty="0" err="1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Классицизма</a:t>
            </a:r>
            <a:endParaRPr lang="ru-RU" sz="4450" dirty="0">
              <a:solidFill>
                <a:srgbClr val="272D45"/>
              </a:solidFill>
              <a:latin typeface="Kanit Light" pitchFamily="34" charset="0"/>
              <a:ea typeface="Kanit Light" pitchFamily="34" charset="-122"/>
              <a:cs typeface="Kanit Light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299960" y="2845356"/>
            <a:ext cx="30480" cy="4296608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6" name="Shape 3"/>
          <p:cNvSpPr/>
          <p:nvPr/>
        </p:nvSpPr>
        <p:spPr>
          <a:xfrm>
            <a:off x="6410087" y="334041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7" name="Shape 4"/>
          <p:cNvSpPr/>
          <p:nvPr/>
        </p:nvSpPr>
        <p:spPr>
          <a:xfrm>
            <a:off x="7060049" y="310050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45119" y="314301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3345894" y="3072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Влияние Европы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93790" y="3562588"/>
            <a:ext cx="53873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Европейская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музыкальная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культура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оказала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сильное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влияние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развитие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русской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музыки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: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оперы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балеты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175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симфонии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539871" y="447448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12" name="Shape 9"/>
          <p:cNvSpPr/>
          <p:nvPr/>
        </p:nvSpPr>
        <p:spPr>
          <a:xfrm>
            <a:off x="7060049" y="423457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145119" y="427708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8449270" y="42062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Придворные театры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8449270" y="4696658"/>
            <a:ext cx="53873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Придворные театры и оркестры способствовали развитию профессионального музыкального искусства.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410087" y="5604272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17" name="Shape 14"/>
          <p:cNvSpPr/>
          <p:nvPr/>
        </p:nvSpPr>
        <p:spPr>
          <a:xfrm>
            <a:off x="7060049" y="536436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145119" y="540686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650" dirty="0"/>
          </a:p>
        </p:txBody>
      </p:sp>
      <p:sp>
        <p:nvSpPr>
          <p:cNvPr id="19" name="Text 16"/>
          <p:cNvSpPr/>
          <p:nvPr/>
        </p:nvSpPr>
        <p:spPr>
          <a:xfrm>
            <a:off x="3306842" y="5336024"/>
            <a:ext cx="28742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Русские композиторы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793790" y="5826443"/>
            <a:ext cx="53873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Д. Бортнянский, М. Березовский, Е. Фомин внесли большой вклад в развитие русской музыки.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1982" y="27925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Золотой век русской музыки (XIX век)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04" y="4367297"/>
            <a:ext cx="823137" cy="9877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21408" y="449827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Расцвет русской оперы и балета связан с </a:t>
            </a:r>
            <a:r>
              <a:rPr lang="en-US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творчеством</a:t>
            </a: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endParaRPr lang="ru-RU" dirty="0">
              <a:solidFill>
                <a:srgbClr val="2C3249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М. Глинки, А. Даргомыжского, </a:t>
            </a:r>
            <a:r>
              <a:rPr lang="ru-RU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П.Чайковского</a:t>
            </a:r>
            <a:r>
              <a:rPr lang="ru-RU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3" y="5805110"/>
            <a:ext cx="823137" cy="141336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021407" y="5393746"/>
            <a:ext cx="6082189" cy="1824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"Могучая кучка" (М. Балакирев, Ц. Кюи, М. Мусоргский, Н. Римский-Корсаков, А. Бородин) сыграла важную роль в развитии русской музыкальной </a:t>
            </a:r>
            <a:r>
              <a:rPr lang="en-US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традиции</a:t>
            </a: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r>
              <a:rPr lang="ru-RU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Русская музыка завоёвывает мировую сцену. Опера "Борис Годунов", балет "Лебединое озеро", Вторая "Богатырская" симфония  — всё это становится символами национальной культуры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38CB846-8DA4-4D5C-BDA9-697B3D0B5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8894" y="4837777"/>
            <a:ext cx="2446951" cy="33175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CBBB93E-B34B-4129-98D9-2524EAF19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006" y="1048214"/>
            <a:ext cx="2183201" cy="32256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E8C05CB-6D55-4E7D-93E4-10CE35130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139" y="3789396"/>
            <a:ext cx="2084212" cy="30960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E11043B-2BCF-4308-8C0D-4C11D16AF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1994" y="430037"/>
            <a:ext cx="2042325" cy="3060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358027"/>
            <a:ext cx="14630400" cy="6871573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" name="Text 1"/>
          <p:cNvSpPr/>
          <p:nvPr/>
        </p:nvSpPr>
        <p:spPr>
          <a:xfrm>
            <a:off x="675561" y="754856"/>
            <a:ext cx="5531406" cy="603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Музыка советской эпохи</a:t>
            </a:r>
            <a:endParaRPr lang="en-US" sz="3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611" y="1647468"/>
            <a:ext cx="1643301" cy="14206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59530" y="2372201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5009912" y="1994773"/>
            <a:ext cx="241268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Пролетарские песни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009912" y="2411968"/>
            <a:ext cx="7662624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Пролетарские песни и революционные гимны отражали идеологию и дух эпохи.</a:t>
            </a:r>
            <a:endParaRPr lang="en-US" dirty="0"/>
          </a:p>
        </p:txBody>
      </p:sp>
      <p:sp>
        <p:nvSpPr>
          <p:cNvPr id="9" name="Shape 5"/>
          <p:cNvSpPr/>
          <p:nvPr/>
        </p:nvSpPr>
        <p:spPr>
          <a:xfrm>
            <a:off x="4865132" y="3082647"/>
            <a:ext cx="9041487" cy="11430"/>
          </a:xfrm>
          <a:prstGeom prst="roundRect">
            <a:avLst>
              <a:gd name="adj" fmla="val 709254"/>
            </a:avLst>
          </a:prstGeom>
          <a:solidFill>
            <a:srgbClr val="C5D2CF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961" y="3116342"/>
            <a:ext cx="3286601" cy="142065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859530" y="3657005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5831562" y="3309342"/>
            <a:ext cx="241268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Массовая песня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5831562" y="3726537"/>
            <a:ext cx="7930277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Развитие массовой песни связано с творчеством И. Дунаевского, В. Соловьева-Седого, </a:t>
            </a:r>
            <a:endParaRPr lang="ru-RU" dirty="0">
              <a:solidFill>
                <a:srgbClr val="2C3249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Т. Хренникова.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5686782" y="4551521"/>
            <a:ext cx="8219837" cy="11430"/>
          </a:xfrm>
          <a:prstGeom prst="roundRect">
            <a:avLst>
              <a:gd name="adj" fmla="val 709254"/>
            </a:avLst>
          </a:prstGeom>
          <a:solidFill>
            <a:srgbClr val="C5D2CF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310" y="4585216"/>
            <a:ext cx="4929902" cy="142065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859530" y="5125879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1"/>
          <p:cNvSpPr/>
          <p:nvPr/>
        </p:nvSpPr>
        <p:spPr>
          <a:xfrm>
            <a:off x="6653212" y="4778216"/>
            <a:ext cx="265640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Симфоническая музыка</a:t>
            </a:r>
            <a:endParaRPr lang="en-US" sz="2400" dirty="0"/>
          </a:p>
        </p:txBody>
      </p:sp>
      <p:sp>
        <p:nvSpPr>
          <p:cNvPr id="18" name="Text 12"/>
          <p:cNvSpPr/>
          <p:nvPr/>
        </p:nvSpPr>
        <p:spPr>
          <a:xfrm>
            <a:off x="6653212" y="5195411"/>
            <a:ext cx="7108627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Д. Шостакович, С. Прокофьев, А. Хачатурян внесли большой вклад в развитие советской симфонической музыки.</a:t>
            </a:r>
            <a:endParaRPr lang="en-US" dirty="0"/>
          </a:p>
        </p:txBody>
      </p:sp>
      <p:sp>
        <p:nvSpPr>
          <p:cNvPr id="19" name="Shape 13"/>
          <p:cNvSpPr/>
          <p:nvPr/>
        </p:nvSpPr>
        <p:spPr>
          <a:xfrm>
            <a:off x="6508433" y="6020395"/>
            <a:ext cx="7398187" cy="11430"/>
          </a:xfrm>
          <a:prstGeom prst="roundRect">
            <a:avLst>
              <a:gd name="adj" fmla="val 709254"/>
            </a:avLst>
          </a:prstGeom>
          <a:solidFill>
            <a:srgbClr val="C5D2CF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" y="6054090"/>
            <a:ext cx="6573203" cy="1420654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3859530" y="6594753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15"/>
          <p:cNvSpPr/>
          <p:nvPr/>
        </p:nvSpPr>
        <p:spPr>
          <a:xfrm>
            <a:off x="7474863" y="6247090"/>
            <a:ext cx="241268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Джаз и эстрада</a:t>
            </a:r>
            <a:endParaRPr lang="en-US" sz="2400" dirty="0"/>
          </a:p>
        </p:txBody>
      </p:sp>
      <p:sp>
        <p:nvSpPr>
          <p:cNvPr id="23" name="Text 16"/>
          <p:cNvSpPr/>
          <p:nvPr/>
        </p:nvSpPr>
        <p:spPr>
          <a:xfrm>
            <a:off x="7474863" y="6664285"/>
            <a:ext cx="6286976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Л. Утесов, К. Шульженко, М. Бернес стали популярными джазовыми и эстрадными исполнителями.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286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Современная музыка России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86344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Музыка России сегодня – это разнообразие жанров и стилей: рок, поп, рэп, электронная музыка. Влияние западной музыкальной культуры сочетается с сохранением русских традиций. </a:t>
            </a:r>
            <a:endParaRPr lang="ru-RU" sz="2400" dirty="0">
              <a:solidFill>
                <a:srgbClr val="2C3249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Музыка</a:t>
            </a:r>
            <a:r>
              <a:rPr lang="en-US" sz="2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– это живое отражение истории и культуры России, которая продолжает развиваться и удивлять.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591</Words>
  <Application>Microsoft Office PowerPoint</Application>
  <PresentationFormat>Произвольный</PresentationFormat>
  <Paragraphs>58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Martel Sans</vt:lpstr>
      <vt:lpstr>Kanit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Музыкальное путешествие от Руси до России</dc:title>
  <dc:subject>Музыкальное путешествие от Руси до России</dc:subject>
  <dc:creator>Бадракова Инна Владимировна</dc:creator>
  <cp:lastModifiedBy>Инна</cp:lastModifiedBy>
  <cp:revision>15</cp:revision>
  <dcterms:created xsi:type="dcterms:W3CDTF">2025-03-09T20:21:53Z</dcterms:created>
  <dcterms:modified xsi:type="dcterms:W3CDTF">2025-03-10T21:13:28Z</dcterms:modified>
</cp:coreProperties>
</file>