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1" r:id="rId7"/>
    <p:sldId id="263" r:id="rId8"/>
    <p:sldId id="264" r:id="rId9"/>
    <p:sldId id="266" r:id="rId10"/>
    <p:sldId id="267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20" autoAdjust="0"/>
  </p:normalViewPr>
  <p:slideViewPr>
    <p:cSldViewPr>
      <p:cViewPr varScale="1">
        <p:scale>
          <a:sx n="72" d="100"/>
          <a:sy n="72" d="100"/>
        </p:scale>
        <p:origin x="11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7EC26-5D79-45F0-B99B-F2EA4083BD1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FEC54-C149-4D80-8326-B2B1E8111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2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EC54-C149-4D80-8326-B2B1E8111DD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3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FEC54-C149-4D80-8326-B2B1E8111D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5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BFB01B-AAA6-4A45-A874-81BE20906B8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DA0699-22AF-43FF-AD90-18AB01457B5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B01B-AAA6-4A45-A874-81BE20906B8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0699-22AF-43FF-AD90-18AB01457B5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B01B-AAA6-4A45-A874-81BE20906B8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0699-22AF-43FF-AD90-18AB01457B5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B01B-AAA6-4A45-A874-81BE20906B8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0699-22AF-43FF-AD90-18AB01457B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B01B-AAA6-4A45-A874-81BE20906B8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0699-22AF-43FF-AD90-18AB01457B5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B01B-AAA6-4A45-A874-81BE20906B8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0699-22AF-43FF-AD90-18AB01457B5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B01B-AAA6-4A45-A874-81BE20906B8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0699-22AF-43FF-AD90-18AB01457B5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B01B-AAA6-4A45-A874-81BE20906B8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0699-22AF-43FF-AD90-18AB01457B5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B01B-AAA6-4A45-A874-81BE20906B8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0699-22AF-43FF-AD90-18AB01457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B01B-AAA6-4A45-A874-81BE20906B8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0699-22AF-43FF-AD90-18AB01457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B01B-AAA6-4A45-A874-81BE20906B8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0699-22AF-43FF-AD90-18AB01457B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BFB01B-AAA6-4A45-A874-81BE20906B8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DA0699-22AF-43FF-AD90-18AB01457B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5775665" cy="129614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Писатели </a:t>
            </a:r>
            <a:endParaRPr lang="ru-RU" sz="4800" dirty="0"/>
          </a:p>
        </p:txBody>
      </p:sp>
      <p:pic>
        <p:nvPicPr>
          <p:cNvPr id="1028" name="Picture 4" descr="C:\Users\user\Desktop\PERO-i-ChERN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780928" cy="4781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037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98571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1600" dirty="0" smtClean="0"/>
              <a:t>Хирургия»- «По гроб жизни»( до конца жизни)</a:t>
            </a:r>
          </a:p>
          <a:p>
            <a:r>
              <a:rPr lang="ru-RU" sz="1600" dirty="0" smtClean="0"/>
              <a:t>«Лошадиная фамилия»- «Из головы вышибло» (забыл)</a:t>
            </a:r>
          </a:p>
          <a:p>
            <a:r>
              <a:rPr lang="ru-RU" sz="1600" dirty="0" smtClean="0"/>
              <a:t>«Ванька»- «На деревню дедушке»(неизвестно кому)</a:t>
            </a:r>
          </a:p>
          <a:p>
            <a:r>
              <a:rPr lang="ru-RU" sz="1600" dirty="0" smtClean="0"/>
              <a:t>«Хамелеон»- «Словно из земли выросши»(неожиданно)</a:t>
            </a:r>
          </a:p>
          <a:p>
            <a:r>
              <a:rPr lang="ru-RU" sz="1600" dirty="0" smtClean="0"/>
              <a:t>«Толстый и тонкий»- «Сколько лет, сколько зим»(давно не виделись)</a:t>
            </a:r>
          </a:p>
          <a:p>
            <a:r>
              <a:rPr lang="ru-RU" sz="1600" dirty="0" smtClean="0"/>
              <a:t>«Злоумышленник»- «Дураку закон не писан»(не соблюдает закон)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764704"/>
          </a:xfrm>
        </p:spPr>
        <p:txBody>
          <a:bodyPr/>
          <a:lstStyle/>
          <a:p>
            <a:r>
              <a:rPr lang="ru-RU" sz="2800" dirty="0" smtClean="0"/>
              <a:t>Фразеологизмы из рассказов </a:t>
            </a:r>
            <a:r>
              <a:rPr lang="ru-RU" sz="2800" dirty="0" err="1" smtClean="0"/>
              <a:t>А.П.Чехова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C:\Users\user\Desktop\L5R6gqn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2160240" cy="2836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user\Desktop\c5b4-1402779902-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9" r="13826"/>
          <a:stretch/>
        </p:blipFill>
        <p:spPr bwMode="auto">
          <a:xfrm>
            <a:off x="323528" y="3140968"/>
            <a:ext cx="2467429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user\Desktop\LydkkHWTvT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86744"/>
            <a:ext cx="3057128" cy="3609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user\Desktop\4604261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00" y="764704"/>
            <a:ext cx="231118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651878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08912" cy="41764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Наше исследование позволило сделать </a:t>
            </a:r>
            <a:r>
              <a:rPr lang="ru-RU" sz="2800" dirty="0"/>
              <a:t>вывод</a:t>
            </a:r>
            <a:r>
              <a:rPr lang="ru-RU" sz="2800" dirty="0" smtClean="0"/>
              <a:t>: </a:t>
            </a:r>
            <a:r>
              <a:rPr lang="ru-RU" sz="2800" dirty="0"/>
              <a:t>писатели очень часто употребляют в своих произведениях фразеологические обороты, которые помогают им ярко, образно дать характеристику герою, логично, последовательно изложить свои мысли, сделать речь насыщенной, эмоциональной, </a:t>
            </a:r>
            <a:r>
              <a:rPr lang="ru-RU" sz="2800" dirty="0" smtClean="0"/>
              <a:t>богатой.</a:t>
            </a:r>
          </a:p>
          <a:p>
            <a:pPr algn="ctr"/>
            <a:r>
              <a:rPr lang="ru-RU" sz="2800" dirty="0" smtClean="0"/>
              <a:t>К </a:t>
            </a:r>
            <a:r>
              <a:rPr lang="ru-RU" sz="2800" dirty="0"/>
              <a:t>чему и нам надо стремиться. А учиться нужно у наших классиков.</a:t>
            </a:r>
          </a:p>
          <a:p>
            <a:pPr algn="ctr"/>
            <a:r>
              <a:rPr lang="ru-RU" sz="2800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512511" cy="936104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5819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416824" cy="5040560"/>
          </a:xfrm>
        </p:spPr>
        <p:txBody>
          <a:bodyPr/>
          <a:lstStyle/>
          <a:p>
            <a:pPr lvl="0" algn="ctr"/>
            <a:r>
              <a:rPr lang="ru-RU" dirty="0"/>
              <a:t> </a:t>
            </a:r>
            <a:r>
              <a:rPr lang="ru-RU" sz="2800" dirty="0"/>
              <a:t>Составьте рассказ о дружной работе, используя следующие фразеологизмы</a:t>
            </a:r>
            <a:r>
              <a:rPr lang="ru-RU" sz="2800" dirty="0" smtClean="0"/>
              <a:t>:</a:t>
            </a:r>
          </a:p>
          <a:p>
            <a:pPr lvl="0" algn="ctr"/>
            <a:endParaRPr lang="ru-RU" sz="2800" dirty="0" smtClean="0"/>
          </a:p>
          <a:p>
            <a:pPr marL="0" lvl="0" indent="0" algn="ctr">
              <a:buNone/>
            </a:pPr>
            <a:r>
              <a:rPr lang="ru-RU" sz="3200" dirty="0" smtClean="0"/>
              <a:t> </a:t>
            </a:r>
            <a:r>
              <a:rPr lang="ru-RU" sz="3200" b="1" i="1" dirty="0">
                <a:solidFill>
                  <a:srgbClr val="FF0000"/>
                </a:solidFill>
              </a:rPr>
              <a:t>вносить предложение, выходной день, привести в порядок, в один голос, ни свет ни заря, все как один, на каждом шагу, не долго думая, взяться за дело, первым делом, не покладая рук, рука об руку.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764704"/>
          </a:xfrm>
        </p:spPr>
        <p:txBody>
          <a:bodyPr/>
          <a:lstStyle/>
          <a:p>
            <a:r>
              <a:rPr lang="ru-RU" dirty="0" smtClean="0"/>
              <a:t>Задание командам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7257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50" y1="65009" x2="11625" y2="81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334209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60583" cy="1224136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0250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904" y="836712"/>
            <a:ext cx="8229600" cy="1036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Найти примеры фразеологизмов из художественной литературы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772" y="0"/>
            <a:ext cx="8119864" cy="936104"/>
          </a:xfrm>
        </p:spPr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pic>
        <p:nvPicPr>
          <p:cNvPr id="2050" name="Picture 2" descr="C:\Users\user\Desktop\The_Tomb_of_Knowledge_by_Stormcrow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00" y="2204864"/>
            <a:ext cx="669674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55748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2132856"/>
            <a:ext cx="8136904" cy="42484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Происхождение многих фразеологизмов связано с народными и литературными сказками, баснями И</a:t>
            </a:r>
            <a:r>
              <a:rPr lang="ru-RU" sz="2800" dirty="0" smtClean="0"/>
              <a:t>. А. Крылова </a:t>
            </a:r>
            <a:r>
              <a:rPr lang="ru-RU" sz="2800" dirty="0" smtClean="0"/>
              <a:t>и произведениями других писателей. В своей речи мы часто пользуемся  меткими выражениями, созданными писателями, поэтами, политическими деятелями и вошедшими в общее употребление.</a:t>
            </a:r>
          </a:p>
          <a:p>
            <a:pPr algn="ctr"/>
            <a:r>
              <a:rPr lang="ru-RU" sz="2800" dirty="0" smtClean="0"/>
              <a:t>Такие выражения называют «крылатыми».</a:t>
            </a:r>
            <a:endParaRPr lang="ru-RU" sz="2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19864" cy="936104"/>
          </a:xfrm>
        </p:spPr>
        <p:txBody>
          <a:bodyPr/>
          <a:lstStyle/>
          <a:p>
            <a:r>
              <a:rPr lang="ru-RU" dirty="0" smtClean="0"/>
              <a:t>«Крылатые» выражения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57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50" y="1124744"/>
            <a:ext cx="6007018" cy="3312368"/>
          </a:xfrm>
        </p:spPr>
        <p:txBody>
          <a:bodyPr>
            <a:normAutofit/>
          </a:bodyPr>
          <a:lstStyle/>
          <a:p>
            <a:r>
              <a:rPr lang="ru-RU" sz="1500" dirty="0" smtClean="0"/>
              <a:t> </a:t>
            </a:r>
            <a:r>
              <a:rPr lang="ru-RU" sz="1500" dirty="0"/>
              <a:t>В тридевятом царстве, в тридесятом государстве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 </a:t>
            </a:r>
            <a:r>
              <a:rPr lang="ru-RU" sz="1500" dirty="0"/>
              <a:t>Скоро сказка сказывается, да не скоро дело делается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 </a:t>
            </a:r>
            <a:r>
              <a:rPr lang="ru-RU" sz="1500" dirty="0"/>
              <a:t>Встань передо мной, как лист перед травой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 </a:t>
            </a:r>
            <a:r>
              <a:rPr lang="ru-RU" sz="1500" dirty="0"/>
              <a:t>По щучьему велению, по моему хотению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 </a:t>
            </a:r>
            <a:r>
              <a:rPr lang="ru-RU" sz="1500" dirty="0"/>
              <a:t>Молочные реки, кисельные берега. </a:t>
            </a:r>
            <a:endParaRPr lang="ru-RU" sz="1500" dirty="0" smtClean="0"/>
          </a:p>
          <a:p>
            <a:r>
              <a:rPr lang="ru-RU" sz="1500" dirty="0" smtClean="0"/>
              <a:t>Ни </a:t>
            </a:r>
            <a:r>
              <a:rPr lang="ru-RU" sz="1500" dirty="0"/>
              <a:t>в сказке сказать, ни пером </a:t>
            </a:r>
            <a:r>
              <a:rPr lang="ru-RU" sz="1500" dirty="0" smtClean="0"/>
              <a:t>описать</a:t>
            </a:r>
          </a:p>
          <a:p>
            <a:r>
              <a:rPr lang="ru-RU" sz="1500" dirty="0" smtClean="0"/>
              <a:t> </a:t>
            </a:r>
            <a:r>
              <a:rPr lang="ru-RU" sz="1500" dirty="0"/>
              <a:t>Сказка ложь – да в ней намек. </a:t>
            </a:r>
            <a:endParaRPr lang="ru-RU" sz="1500" dirty="0" smtClean="0"/>
          </a:p>
          <a:p>
            <a:r>
              <a:rPr lang="ru-RU" sz="1500" dirty="0" smtClean="0"/>
              <a:t>Сказка </a:t>
            </a:r>
            <a:r>
              <a:rPr lang="ru-RU" sz="1500" dirty="0"/>
              <a:t>про белого бычка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 </a:t>
            </a:r>
            <a:r>
              <a:rPr lang="ru-RU" sz="1500" dirty="0"/>
              <a:t>Долго ли, коротко ли… </a:t>
            </a:r>
            <a:endParaRPr lang="ru-RU" sz="1500" dirty="0" smtClean="0"/>
          </a:p>
          <a:p>
            <a:r>
              <a:rPr lang="ru-RU" sz="1500" dirty="0" smtClean="0"/>
              <a:t>Пир </a:t>
            </a:r>
            <a:r>
              <a:rPr lang="ru-RU" sz="1500" dirty="0"/>
              <a:t>на весь мир.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854968"/>
          </a:xfrm>
        </p:spPr>
        <p:txBody>
          <a:bodyPr/>
          <a:lstStyle/>
          <a:p>
            <a:r>
              <a:rPr lang="ru-RU" sz="2800" dirty="0"/>
              <a:t>Фразеологизмы, пришедшие из народных сказок</a:t>
            </a:r>
          </a:p>
        </p:txBody>
      </p:sp>
      <p:pic>
        <p:nvPicPr>
          <p:cNvPr id="1026" name="Picture 2" descr="C:\Users\user\Desktop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46" y="1124744"/>
            <a:ext cx="3162707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user\Desktop\skazka-pro-belogo-byc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2" y="4095074"/>
            <a:ext cx="280831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user\Desktop\gusi_lebedi_skazca_re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36519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user\Desktop\p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53036"/>
            <a:ext cx="305469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57649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92"/>
            <a:ext cx="8352928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У разбитого корыта</a:t>
            </a:r>
          </a:p>
          <a:p>
            <a:r>
              <a:rPr lang="ru-RU" dirty="0" smtClean="0"/>
              <a:t>Белены объелся</a:t>
            </a:r>
          </a:p>
          <a:p>
            <a:endParaRPr lang="ru-RU" dirty="0"/>
          </a:p>
          <a:p>
            <a:r>
              <a:rPr lang="ru-RU" dirty="0" smtClean="0"/>
              <a:t>Толоконный лоб</a:t>
            </a:r>
          </a:p>
          <a:p>
            <a:r>
              <a:rPr lang="ru-RU" dirty="0" smtClean="0"/>
              <a:t>Выжить из ума</a:t>
            </a:r>
          </a:p>
          <a:p>
            <a:endParaRPr lang="ru-RU" dirty="0"/>
          </a:p>
          <a:p>
            <a:r>
              <a:rPr lang="ru-RU" dirty="0" smtClean="0"/>
              <a:t>Кабы я была царица</a:t>
            </a:r>
          </a:p>
          <a:p>
            <a:r>
              <a:rPr lang="ru-RU" dirty="0" smtClean="0"/>
              <a:t>Ни по дням а по часам</a:t>
            </a:r>
          </a:p>
          <a:p>
            <a:endParaRPr lang="ru-RU" dirty="0"/>
          </a:p>
          <a:p>
            <a:r>
              <a:rPr lang="ru-RU" dirty="0" smtClean="0"/>
              <a:t>Свет мой, зеркальце, скажи</a:t>
            </a:r>
          </a:p>
          <a:p>
            <a:r>
              <a:rPr lang="ru-RU" dirty="0" smtClean="0"/>
              <a:t>Спать вечным сном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1"/>
            <a:ext cx="6512511" cy="864096"/>
          </a:xfrm>
        </p:spPr>
        <p:txBody>
          <a:bodyPr>
            <a:noAutofit/>
          </a:bodyPr>
          <a:lstStyle/>
          <a:p>
            <a:r>
              <a:rPr lang="ru-RU" sz="2800" dirty="0" smtClean="0"/>
              <a:t>Фразеологизмы из сказок </a:t>
            </a:r>
            <a:r>
              <a:rPr lang="ru-RU" sz="2800" dirty="0" err="1" smtClean="0"/>
              <a:t>А.С.Пушкина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Соотнесите картинку с фразеологизмами.</a:t>
            </a:r>
            <a:endParaRPr lang="ru-RU" sz="2800" dirty="0"/>
          </a:p>
        </p:txBody>
      </p:sp>
      <p:pic>
        <p:nvPicPr>
          <p:cNvPr id="4" name="Picture 3" descr="C:\Users\user\Desktop\c82e68ecc91a6115905b52a4dab0ec5b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28" y="1196752"/>
            <a:ext cx="212445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C:\Users\user\Desktop\i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87511"/>
            <a:ext cx="216024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5" descr="C:\Users\user\Desktop\14283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10" y="4365104"/>
            <a:ext cx="208823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user\Desktop\106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16024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Стрелка вправо 10"/>
          <p:cNvSpPr/>
          <p:nvPr/>
        </p:nvSpPr>
        <p:spPr>
          <a:xfrm>
            <a:off x="2987824" y="1700808"/>
            <a:ext cx="992872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843808" y="2960948"/>
            <a:ext cx="4104456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484260" y="3717032"/>
            <a:ext cx="3175972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506863" y="5379447"/>
            <a:ext cx="992872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881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319452"/>
              </p:ext>
            </p:extLst>
          </p:nvPr>
        </p:nvGraphicFramePr>
        <p:xfrm>
          <a:off x="323528" y="980728"/>
          <a:ext cx="8280921" cy="5470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Название сказки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фразеологизм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Лексическое значение фразеологизма</a:t>
                      </a:r>
                      <a:endParaRPr lang="ru-RU" sz="14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5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«Дикий помещик»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держать камень за пазухой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таить злобу</a:t>
                      </a:r>
                      <a:endParaRPr lang="ru-RU" sz="14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56">
                <a:tc vMerge="1">
                  <a:txBody>
                    <a:bodyPr/>
                    <a:lstStyle/>
                    <a:p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ни пяди не уступить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нисколько не отдать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стоять на своём</a:t>
                      </a:r>
                      <a:endParaRPr lang="ru-RU" sz="14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добиваться выполнения своих требований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5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«Премудрый пескарь»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некуда носу высунуть</a:t>
                      </a:r>
                      <a:endParaRPr lang="ru-RU" sz="14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некуда выйти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56">
                <a:tc vMerge="1">
                  <a:txBody>
                    <a:bodyPr/>
                    <a:lstStyle/>
                    <a:p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ума палата</a:t>
                      </a:r>
                      <a:endParaRPr lang="ru-RU" sz="14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иметь много ума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гляди в оба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будь бдителен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сон в руку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вещий сон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ступай за семь вёрст киселя хлебать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отправляться далеко за чем-либо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«Самоотверженный заяц»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стоит на часах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глядит за временем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46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«Медведь на воеводстве»</a:t>
                      </a:r>
                      <a:endParaRPr lang="ru-RU" sz="14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к одному знаменателю приводить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приводить к единому решению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не на шутку рассердиться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всерьёз рассердиться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19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 smtClean="0">
                          <a:effectLst/>
                        </a:rPr>
                        <a:t>«Карась-идеалист»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смерть в глаза видели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видели что-то ужасное, страшное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271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держи карман шире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надеяться на что-либо, чего не может быть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нам ко двору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к месту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8580" marR="5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648072"/>
          </a:xfrm>
        </p:spPr>
        <p:txBody>
          <a:bodyPr/>
          <a:lstStyle/>
          <a:p>
            <a:r>
              <a:rPr lang="ru-RU" sz="3000" dirty="0" smtClean="0"/>
              <a:t>Фразеологизмы из сказок </a:t>
            </a:r>
            <a:r>
              <a:rPr lang="ru-RU" sz="3000" dirty="0" err="1" smtClean="0"/>
              <a:t>М.Е.Салтыкова</a:t>
            </a:r>
            <a:r>
              <a:rPr lang="ru-RU" sz="3000" dirty="0" smtClean="0"/>
              <a:t>-Щедрина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241007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448454"/>
              </p:ext>
            </p:extLst>
          </p:nvPr>
        </p:nvGraphicFramePr>
        <p:xfrm>
          <a:off x="251520" y="1004888"/>
          <a:ext cx="8568952" cy="5643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Название басни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   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      Фразеологизм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   Значение фразеологизма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«Кот и повар»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«А Васька слушает да ест»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Один говорит, а другой не обращает на него внимания.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«Квартет»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«А вы, друзья, как ни садитесь, все в музыканты не годитесь»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Каждый должен заниматься своим делом.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«Ларчик»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«А ларчик просто открывался»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Дело или вопрос, при разрешении которого нечего было мудрить.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«Ворона»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«Ворона в павлиньих перьях»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О человеке, который присваивает себе чужие достоинства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«Лебедь, Щука и Рак»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«Да только воз и ныне там»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Дело не двигается, стоит на месте.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«Белка»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«Как белка в колесе»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Беспрерывно суетиться, хлопотать без видимых результатов.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5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«Стрекоза и муравей»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«Как под каждым ей листком был готов и стол и дом»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Характеристика легко достигаемой, без труда, материальной обеспеченности.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smtClean="0">
                          <a:effectLst/>
                        </a:rPr>
                        <a:t>Кукушка и  </a:t>
                      </a:r>
                      <a:r>
                        <a:rPr lang="ru-RU" sz="1400" dirty="0">
                          <a:effectLst/>
                        </a:rPr>
                        <a:t>петух»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«Кукушка хвалит петуха за то, что хвалит он кукушку»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Взаимная лесть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7920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Фразеологизмы из басен </a:t>
            </a:r>
            <a:r>
              <a:rPr lang="ru-RU" sz="2800" dirty="0" err="1" smtClean="0"/>
              <a:t>И.А.Крылова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40" y="776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723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5400600"/>
          </a:xfrm>
        </p:spPr>
        <p:txBody>
          <a:bodyPr/>
          <a:lstStyle/>
          <a:p>
            <a:r>
              <a:rPr lang="ru-RU" dirty="0" smtClean="0"/>
              <a:t>Хоть видит око…         …слушает да ест</a:t>
            </a:r>
          </a:p>
          <a:p>
            <a:r>
              <a:rPr lang="ru-RU" dirty="0" smtClean="0"/>
              <a:t>А ларчик…                  …и ныне там</a:t>
            </a:r>
          </a:p>
          <a:p>
            <a:r>
              <a:rPr lang="ru-RU" dirty="0" smtClean="0"/>
              <a:t>Да только воз…           …зверя нет</a:t>
            </a:r>
          </a:p>
          <a:p>
            <a:r>
              <a:rPr lang="ru-RU" dirty="0" smtClean="0"/>
              <a:t>А Васька…..                 …не смейся голубок</a:t>
            </a:r>
          </a:p>
          <a:p>
            <a:r>
              <a:rPr lang="ru-RU" dirty="0" smtClean="0"/>
              <a:t>Сильнее кошки…         …да зуб неймет</a:t>
            </a:r>
          </a:p>
          <a:p>
            <a:r>
              <a:rPr lang="ru-RU" dirty="0" smtClean="0"/>
              <a:t>Вперед чужой беде….  ..просто открывался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720080"/>
          </a:xfrm>
        </p:spPr>
        <p:txBody>
          <a:bodyPr/>
          <a:lstStyle/>
          <a:p>
            <a:r>
              <a:rPr lang="ru-RU" sz="2800" dirty="0" smtClean="0"/>
              <a:t>Продолжите крылатые фразы…</a:t>
            </a:r>
            <a:endParaRPr lang="ru-RU" sz="2800" dirty="0"/>
          </a:p>
        </p:txBody>
      </p:sp>
      <p:pic>
        <p:nvPicPr>
          <p:cNvPr id="3074" name="Picture 2" descr="C:\Users\user\Desktop\obrazovanie3_basni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37626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user\Desktop\iJJ2Q0VKQ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383" y1="15736" x2="64775" y2="19966"/>
                        <a14:foregroundMark x1="60520" y1="12690" x2="69622" y2="20474"/>
                        <a14:foregroundMark x1="81087" y1="6599" x2="81087" y2="6599"/>
                        <a14:foregroundMark x1="89007" y1="5922" x2="89007" y2="5922"/>
                        <a14:foregroundMark x1="83924" y1="5076" x2="85934" y2="5922"/>
                        <a14:foregroundMark x1="80142" y1="9306" x2="79669" y2="16413"/>
                        <a14:foregroundMark x1="51182" y1="14382" x2="55674" y2="12860"/>
                        <a14:foregroundMark x1="74586" y1="28088" x2="77187" y2="23181"/>
                        <a14:foregroundMark x1="63239" y1="21997" x2="63239" y2="21997"/>
                        <a14:foregroundMark x1="60757" y1="22673" x2="60757" y2="22673"/>
                        <a14:foregroundMark x1="80142" y1="23689" x2="89480" y2="20135"/>
                        <a14:foregroundMark x1="92199" y1="23519" x2="92199" y2="23519"/>
                        <a14:foregroundMark x1="94799" y1="24027" x2="94799" y2="24027"/>
                        <a14:foregroundMark x1="97281" y1="26565" x2="97281" y2="26565"/>
                        <a14:foregroundMark x1="58747" y1="20643" x2="58747" y2="20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52028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user\Desktop\iBRA0GR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16277"/>
            <a:ext cx="2520280" cy="2589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user\Desktop\i7JL3IPH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4" y="3789040"/>
            <a:ext cx="3060848" cy="2738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255978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25" y="1144156"/>
            <a:ext cx="8460432" cy="5145752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Н.Н.Носов.»Мишкина</a:t>
            </a:r>
            <a:r>
              <a:rPr lang="ru-RU" sz="1800" dirty="0" smtClean="0"/>
              <a:t> каша» «Пальчики оближешь»</a:t>
            </a:r>
          </a:p>
          <a:p>
            <a:pPr marL="0" indent="0">
              <a:buNone/>
            </a:pPr>
            <a:r>
              <a:rPr lang="ru-RU" sz="1800" dirty="0" smtClean="0"/>
              <a:t>Для того чтобы объяснить комичность ситуации, в которой мальчики варят кашу.</a:t>
            </a:r>
          </a:p>
          <a:p>
            <a:r>
              <a:rPr lang="ru-RU" sz="1800" dirty="0" smtClean="0"/>
              <a:t>«Клякса». «Сидеть как на иголках».- отображает состояние ученика на уроке.</a:t>
            </a:r>
          </a:p>
          <a:p>
            <a:r>
              <a:rPr lang="ru-RU" sz="1800" dirty="0" smtClean="0"/>
              <a:t>«Саша». «Ни жив, ни мертв»- сильно испугался</a:t>
            </a:r>
          </a:p>
          <a:p>
            <a:r>
              <a:rPr lang="ru-RU" sz="1800" dirty="0" smtClean="0"/>
              <a:t>«Телефон».  «Рот до ушей» - счастлив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026368"/>
          </a:xfrm>
        </p:spPr>
        <p:txBody>
          <a:bodyPr/>
          <a:lstStyle/>
          <a:p>
            <a:r>
              <a:rPr lang="ru-RU" sz="2800" dirty="0" smtClean="0"/>
              <a:t>Фразеологизмы из произведений детских писателей</a:t>
            </a:r>
            <a:endParaRPr lang="ru-RU" sz="6000" dirty="0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8999"/>
            <a:ext cx="3295650" cy="328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user\Desktop\iVGERU8Y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699792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C:\Users\user\Desktop\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54" y="3615070"/>
            <a:ext cx="2681014" cy="2861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574407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669</TotalTime>
  <Words>826</Words>
  <Application>Microsoft Office PowerPoint</Application>
  <PresentationFormat>Экран (4:3)</PresentationFormat>
  <Paragraphs>139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Times New Roman</vt:lpstr>
      <vt:lpstr>Wingdings</vt:lpstr>
      <vt:lpstr>Твердый переплет</vt:lpstr>
      <vt:lpstr>  Писатели </vt:lpstr>
      <vt:lpstr>Задача</vt:lpstr>
      <vt:lpstr>«Крылатые» выражения</vt:lpstr>
      <vt:lpstr>Фразеологизмы, пришедшие из народных сказок</vt:lpstr>
      <vt:lpstr>Фразеологизмы из сказок А.С.Пушкина. Соотнесите картинку с фразеологизмами.</vt:lpstr>
      <vt:lpstr>Фразеологизмы из сказок М.Е.Салтыкова-Щедрина</vt:lpstr>
      <vt:lpstr>Фразеологизмы из басен И.А.Крылова.</vt:lpstr>
      <vt:lpstr>Продолжите крылатые фразы…</vt:lpstr>
      <vt:lpstr>Фразеологизмы из произведений детских писателей</vt:lpstr>
      <vt:lpstr>Фразеологизмы из рассказов А.П.Чехова.</vt:lpstr>
      <vt:lpstr>Выводы</vt:lpstr>
      <vt:lpstr>Задание командам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Писатели</dc:title>
  <dc:creator>user</dc:creator>
  <cp:lastModifiedBy>Ирина Морозова</cp:lastModifiedBy>
  <cp:revision>48</cp:revision>
  <dcterms:created xsi:type="dcterms:W3CDTF">2017-02-27T17:54:11Z</dcterms:created>
  <dcterms:modified xsi:type="dcterms:W3CDTF">2022-11-07T17:58:54Z</dcterms:modified>
</cp:coreProperties>
</file>