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0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54" autoAdjust="0"/>
  </p:normalViewPr>
  <p:slideViewPr>
    <p:cSldViewPr>
      <p:cViewPr varScale="1">
        <p:scale>
          <a:sx n="74" d="100"/>
          <a:sy n="74" d="100"/>
        </p:scale>
        <p:origin x="10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9034-B11A-44A4-AEAA-C71E83A3EBD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3B63-A9C6-476C-971E-D7D5E9DEA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9034-B11A-44A4-AEAA-C71E83A3EBD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3B63-A9C6-476C-971E-D7D5E9DEA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9034-B11A-44A4-AEAA-C71E83A3EBD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3B63-A9C6-476C-971E-D7D5E9DEA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2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9034-B11A-44A4-AEAA-C71E83A3EBD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3B63-A9C6-476C-971E-D7D5E9DEA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9034-B11A-44A4-AEAA-C71E83A3EBD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3B63-A9C6-476C-971E-D7D5E9DEA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9034-B11A-44A4-AEAA-C71E83A3EBD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3B63-A9C6-476C-971E-D7D5E9DEA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2091F-236E-435F-AED9-6E6264656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4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9034-B11A-44A4-AEAA-C71E83A3EBD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3B63-A9C6-476C-971E-D7D5E9DEA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9034-B11A-44A4-AEAA-C71E83A3EBD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3B63-A9C6-476C-971E-D7D5E9DEA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9034-B11A-44A4-AEAA-C71E83A3EBD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3B63-A9C6-476C-971E-D7D5E9DEA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9034-B11A-44A4-AEAA-C71E83A3EBD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3B63-A9C6-476C-971E-D7D5E9DEA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3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9034-B11A-44A4-AEAA-C71E83A3EBD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3B63-A9C6-476C-971E-D7D5E9DEA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9034-B11A-44A4-AEAA-C71E83A3EBD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3B63-A9C6-476C-971E-D7D5E9DEA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9034-B11A-44A4-AEAA-C71E83A3EBD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3B63-A9C6-476C-971E-D7D5E9DEA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3BFF9034-B11A-44A4-AEAA-C71E83A3EBD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CE293B63-A9C6-476C-971E-D7D5E9DEA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4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BFF9034-B11A-44A4-AEAA-C71E83A3EBD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E293B63-A9C6-476C-971E-D7D5E9DEA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478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4719" y="429072"/>
            <a:ext cx="7772400" cy="2886048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Искатели</a:t>
            </a:r>
          </a:p>
        </p:txBody>
      </p:sp>
      <p:pic>
        <p:nvPicPr>
          <p:cNvPr id="1026" name="Picture 2" descr="C:\Users\user\Desktop\искатели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3" l="0" r="99733">
                        <a14:foregroundMark x1="46000" y1="42672" x2="55733" y2="56897"/>
                        <a14:foregroundMark x1="40667" y1="52874" x2="35067" y2="44828"/>
                        <a14:foregroundMark x1="44000" y1="46264" x2="40933" y2="41236"/>
                        <a14:foregroundMark x1="57333" y1="47270" x2="53733" y2="42960"/>
                        <a14:foregroundMark x1="43067" y1="39943" x2="51733" y2="41236"/>
                        <a14:foregroundMark x1="51067" y1="42672" x2="51067" y2="42672"/>
                        <a14:foregroundMark x1="18400" y1="69828" x2="20267" y2="68678"/>
                        <a14:foregroundMark x1="27600" y1="69109" x2="20000" y2="57471"/>
                        <a14:foregroundMark x1="44800" y1="60489" x2="38533" y2="53879"/>
                        <a14:foregroundMark x1="42133" y1="59626" x2="30533" y2="45833"/>
                        <a14:foregroundMark x1="79600" y1="65230" x2="59067" y2="62500"/>
                        <a14:foregroundMark x1="60800" y1="51580" x2="60933" y2="48563"/>
                        <a14:foregroundMark x1="64933" y1="48994" x2="62933" y2="48563"/>
                        <a14:foregroundMark x1="63867" y1="51868" x2="51600" y2="44253"/>
                        <a14:foregroundMark x1="67733" y1="57902" x2="41600" y2="39224"/>
                        <a14:foregroundMark x1="39867" y1="35345" x2="51067" y2="43534"/>
                        <a14:foregroundMark x1="38533" y1="39943" x2="46267" y2="42960"/>
                        <a14:foregroundMark x1="36533" y1="41236" x2="30533" y2="49425"/>
                        <a14:foregroundMark x1="29733" y1="48851" x2="35867" y2="57040"/>
                        <a14:foregroundMark x1="31200" y1="52874" x2="34133" y2="56466"/>
                        <a14:foregroundMark x1="34800" y1="82328" x2="29733" y2="71695"/>
                        <a14:foregroundMark x1="33600" y1="70115" x2="30000" y2="65086"/>
                        <a14:foregroundMark x1="50800" y1="62213" x2="50533" y2="51580"/>
                        <a14:foregroundMark x1="68533" y1="62644" x2="84267" y2="68391"/>
                        <a14:foregroundMark x1="55733" y1="43391" x2="55733" y2="43391"/>
                        <a14:foregroundMark x1="55733" y1="43391" x2="55867" y2="40230"/>
                        <a14:foregroundMark x1="53733" y1="40374" x2="46667" y2="37787"/>
                        <a14:foregroundMark x1="53733" y1="38937" x2="51733" y2="41236"/>
                        <a14:foregroundMark x1="45067" y1="40374" x2="51067" y2="48851"/>
                        <a14:foregroundMark x1="47467" y1="48276" x2="49867" y2="46839"/>
                        <a14:foregroundMark x1="45467" y1="37644" x2="54400" y2="40230"/>
                        <a14:foregroundMark x1="52400" y1="38506" x2="52400" y2="38506"/>
                        <a14:foregroundMark x1="50267" y1="38075" x2="50267" y2="38075"/>
                        <a14:foregroundMark x1="47867" y1="38362" x2="51600" y2="38506"/>
                        <a14:foregroundMark x1="48133" y1="37787" x2="48133" y2="37787"/>
                        <a14:foregroundMark x1="49333" y1="38075" x2="49333" y2="38075"/>
                        <a14:foregroundMark x1="67733" y1="51437" x2="69733" y2="50862"/>
                        <a14:foregroundMark x1="64933" y1="51580" x2="67600" y2="52874"/>
                        <a14:foregroundMark x1="70933" y1="51293" x2="70267" y2="57328"/>
                        <a14:foregroundMark x1="69467" y1="58908" x2="71200" y2="58908"/>
                        <a14:foregroundMark x1="70267" y1="56609" x2="71467" y2="56178"/>
                        <a14:foregroundMark x1="70533" y1="52586" x2="72267" y2="54741"/>
                        <a14:foregroundMark x1="83467" y1="67385" x2="83467" y2="66379"/>
                        <a14:foregroundMark x1="81333" y1="66092" x2="87200" y2="70259"/>
                        <a14:foregroundMark x1="66267" y1="49856" x2="64800" y2="47701"/>
                        <a14:foregroundMark x1="70267" y1="52011" x2="72133" y2="53448"/>
                        <a14:foregroundMark x1="15867" y1="68534" x2="18933" y2="71839"/>
                        <a14:foregroundMark x1="31733" y1="44684" x2="33600" y2="43822"/>
                        <a14:foregroundMark x1="33467" y1="43247" x2="34800" y2="43966"/>
                        <a14:backgroundMark x1="44533" y1="34626" x2="49333" y2="34770"/>
                        <a14:backgroundMark x1="52267" y1="35345" x2="54400" y2="36925"/>
                        <a14:backgroundMark x1="50800" y1="36782" x2="50800" y2="36782"/>
                        <a14:backgroundMark x1="48533" y1="35632" x2="48533" y2="35632"/>
                        <a14:backgroundMark x1="48000" y1="35776" x2="48000" y2="35776"/>
                        <a14:backgroundMark x1="49467" y1="36351" x2="49467" y2="36351"/>
                        <a14:backgroundMark x1="52800" y1="36782" x2="50933" y2="36782"/>
                        <a14:backgroundMark x1="50667" y1="36782" x2="49467" y2="35920"/>
                        <a14:backgroundMark x1="48533" y1="36207" x2="48533" y2="36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556792"/>
            <a:ext cx="52565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искатели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2" b="57576"/>
          <a:stretch/>
        </p:blipFill>
        <p:spPr bwMode="auto">
          <a:xfrm>
            <a:off x="5580112" y="1478916"/>
            <a:ext cx="232802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искатели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82" b="44397" l="52800" r="69467">
                        <a14:foregroundMark x1="60133" y1="42529" x2="61467" y2="43822"/>
                        <a14:foregroundMark x1="59200" y1="44109" x2="58533" y2="43534"/>
                        <a14:foregroundMark x1="59067" y1="43247" x2="59867" y2="41523"/>
                        <a14:foregroundMark x1="60667" y1="42672" x2="61600" y2="41092"/>
                        <a14:foregroundMark x1="61333" y1="42960" x2="63200" y2="41954"/>
                        <a14:foregroundMark x1="58667" y1="42385" x2="60933" y2="43247"/>
                        <a14:foregroundMark x1="64400" y1="42960" x2="62000" y2="39655"/>
                        <a14:foregroundMark x1="61733" y1="38793" x2="65867" y2="39224"/>
                        <a14:foregroundMark x1="66667" y1="38075" x2="67867" y2="41810"/>
                        <a14:foregroundMark x1="68133" y1="40948" x2="68267" y2="38649"/>
                        <a14:foregroundMark x1="66000" y1="38506" x2="63733" y2="38649"/>
                        <a14:foregroundMark x1="67467" y1="40948" x2="64267" y2="41810"/>
                        <a14:foregroundMark x1="61600" y1="40517" x2="61867" y2="39799"/>
                        <a14:foregroundMark x1="68267" y1="40230" x2="68533" y2="40948"/>
                        <a14:foregroundMark x1="62400" y1="43391" x2="63067" y2="43534"/>
                        <a14:foregroundMark x1="62000" y1="43534" x2="62533" y2="43822"/>
                        <a14:foregroundMark x1="59333" y1="42385" x2="59067" y2="41667"/>
                        <a14:foregroundMark x1="59867" y1="42098" x2="59733" y2="41236"/>
                        <a14:foregroundMark x1="61067" y1="40230" x2="61733" y2="39368"/>
                        <a14:foregroundMark x1="63200" y1="38793" x2="63200" y2="38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83" t="36940" r="30635" b="55484"/>
          <a:stretch/>
        </p:blipFill>
        <p:spPr bwMode="auto">
          <a:xfrm>
            <a:off x="6318769" y="3315120"/>
            <a:ext cx="64807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0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7316"/>
            <a:ext cx="8229600" cy="637388"/>
          </a:xfrm>
        </p:spPr>
        <p:txBody>
          <a:bodyPr>
            <a:normAutofit/>
          </a:bodyPr>
          <a:lstStyle/>
          <a:p>
            <a:r>
              <a:rPr lang="ru-RU" sz="2800" dirty="0"/>
              <a:t>Древнегреческая мифология</a:t>
            </a:r>
          </a:p>
        </p:txBody>
      </p:sp>
      <p:sp>
        <p:nvSpPr>
          <p:cNvPr id="3" name="Прямоугольник 3"/>
          <p:cNvSpPr/>
          <p:nvPr/>
        </p:nvSpPr>
        <p:spPr>
          <a:xfrm>
            <a:off x="190353" y="3673342"/>
            <a:ext cx="47766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«Ящик Пандоры»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имеет значение: источник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бед.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древнегреческом мифе о Пандоре говорится,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когда-то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зная никаких несчастий, болезней 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похитил у богов огонь.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Зевс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послал на землю красивую женщину 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Пандору и дал ей ларец,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заперты все человеческие несчастья. Пандора,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любопытства,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открыла ларец и рассыпала все несчастья.</a:t>
            </a:r>
          </a:p>
        </p:txBody>
      </p:sp>
      <p:pic>
        <p:nvPicPr>
          <p:cNvPr id="4" name="Picture 3" descr="C:\Users\user\Desktop\0_1d6081_ae2120cc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2736304" cy="2801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1916832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Кануть в Лету».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греческой мифологии Лета – река забвения в подземном царстве. Души умерших, выпив воду из Леты, забывали о своей земной жизни. «Кануть в Лету» – быть забытым, бесследно исчезнуть.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i00CQD2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816424" cy="291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06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46" y="782236"/>
            <a:ext cx="8229600" cy="467913"/>
          </a:xfrm>
        </p:spPr>
        <p:txBody>
          <a:bodyPr>
            <a:noAutofit/>
          </a:bodyPr>
          <a:lstStyle/>
          <a:p>
            <a:r>
              <a:rPr lang="ru-RU" sz="2800" dirty="0"/>
              <a:t>Западно-европейские</a:t>
            </a:r>
            <a:br>
              <a:rPr lang="ru-RU" sz="2800" dirty="0"/>
            </a:br>
            <a:r>
              <a:rPr lang="ru-RU" sz="2800" dirty="0"/>
              <a:t>языки и литература</a:t>
            </a:r>
          </a:p>
        </p:txBody>
      </p:sp>
      <p:sp>
        <p:nvSpPr>
          <p:cNvPr id="3" name="Прямоугольник 3"/>
          <p:cNvSpPr/>
          <p:nvPr/>
        </p:nvSpPr>
        <p:spPr>
          <a:xfrm>
            <a:off x="2225700" y="3331835"/>
            <a:ext cx="27449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«Терра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инкогнита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по латыни «неизвестная земля». Так называли неизвестные и даже воображаемые земли, нанесенные на карту.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terra-australis-incognita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28" y="332656"/>
            <a:ext cx="342088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3501008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 «На большую ногу»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 ли вам, что в XIV столетии в Западной Европе знатность определялась… длиной башмака? Башмак дворянина был в полтора фута (45,72 см)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башмаку можно было узнать самого знатного.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  стали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«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на широкую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ногу»,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богато, не считая денег.</a:t>
            </a:r>
          </a:p>
        </p:txBody>
      </p:sp>
      <p:pic>
        <p:nvPicPr>
          <p:cNvPr id="6" name="Picture 3" descr="C:\Users\user\Desktop\i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6" b="100000" l="637" r="100000">
                        <a14:foregroundMark x1="2548" y1="84982" x2="2548" y2="84982"/>
                        <a14:foregroundMark x1="52229" y1="9158" x2="52229" y2="9158"/>
                        <a14:foregroundMark x1="55202" y1="8059" x2="58174" y2="9707"/>
                        <a14:foregroundMark x1="4034" y1="95604" x2="13376" y2="97619"/>
                        <a14:foregroundMark x1="49682" y1="8242" x2="52017" y2="12454"/>
                        <a14:foregroundMark x1="7006" y1="85714" x2="7006" y2="85714"/>
                        <a14:foregroundMark x1="90658" y1="86081" x2="90658" y2="86081"/>
                        <a14:foregroundMark x1="98726" y1="89927" x2="95117" y2="86081"/>
                        <a14:foregroundMark x1="92144" y1="85714" x2="89172" y2="84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5270"/>
            <a:ext cx="2520280" cy="43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837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Задания</a:t>
            </a:r>
            <a:r>
              <a:rPr lang="ru-RU" sz="2800" b="1" dirty="0"/>
              <a:t> командам            Как скажет русский ?</a:t>
            </a:r>
          </a:p>
        </p:txBody>
      </p:sp>
      <p:sp>
        <p:nvSpPr>
          <p:cNvPr id="3" name="Прямоугольник 3"/>
          <p:cNvSpPr/>
          <p:nvPr/>
        </p:nvSpPr>
        <p:spPr>
          <a:xfrm>
            <a:off x="323528" y="2060848"/>
            <a:ext cx="84482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b="1" dirty="0"/>
              <a:t>Англичане говорят, что такие люди похожи друг на друга как две горошины, шведы – как две ягоды, немцы и чехи – как яйцо и яйцо. А как говорят русские? </a:t>
            </a:r>
            <a:endParaRPr lang="ru-RU" altLang="ru-RU" b="1" dirty="0" smtClean="0"/>
          </a:p>
          <a:p>
            <a:pPr algn="just">
              <a:lnSpc>
                <a:spcPct val="80000"/>
              </a:lnSpc>
            </a:pPr>
            <a:endParaRPr lang="ru-RU" altLang="ru-RU" b="1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b="1" dirty="0"/>
              <a:t>   </a:t>
            </a:r>
            <a:r>
              <a:rPr lang="ru-RU" altLang="ru-RU" b="1" dirty="0">
                <a:solidFill>
                  <a:srgbClr val="FF0000"/>
                </a:solidFill>
              </a:rPr>
              <a:t>(</a:t>
            </a:r>
            <a:r>
              <a:rPr lang="ru-RU" altLang="ru-RU" b="1" i="1" dirty="0">
                <a:solidFill>
                  <a:srgbClr val="FF0000"/>
                </a:solidFill>
              </a:rPr>
              <a:t>Как две капли воды</a:t>
            </a:r>
            <a:r>
              <a:rPr lang="ru-RU" altLang="ru-RU" b="1" dirty="0">
                <a:solidFill>
                  <a:srgbClr val="FF0000"/>
                </a:solidFill>
              </a:rPr>
              <a:t>) </a:t>
            </a:r>
          </a:p>
          <a:p>
            <a:pPr algn="just">
              <a:lnSpc>
                <a:spcPct val="80000"/>
              </a:lnSpc>
            </a:pPr>
            <a:r>
              <a:rPr lang="ru-RU" altLang="ru-RU" b="1" dirty="0" smtClean="0"/>
              <a:t>Если </a:t>
            </a:r>
            <a:r>
              <a:rPr lang="ru-RU" altLang="ru-RU" b="1" dirty="0"/>
              <a:t>англичанин знает что либо хорошо, он говорит: знаю как кисть своей руки, а француз и немец - как собственный карман. А русский?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</a:rPr>
              <a:t>(</a:t>
            </a:r>
            <a:r>
              <a:rPr lang="ru-RU" altLang="ru-RU" b="1" i="1" dirty="0">
                <a:solidFill>
                  <a:srgbClr val="FF0000"/>
                </a:solidFill>
              </a:rPr>
              <a:t>Как свои пять пальцев</a:t>
            </a:r>
            <a:r>
              <a:rPr lang="ru-RU" altLang="ru-RU" b="1" dirty="0">
                <a:solidFill>
                  <a:srgbClr val="FF0000"/>
                </a:solidFill>
              </a:rPr>
              <a:t>) </a:t>
            </a:r>
            <a:endParaRPr lang="ru-RU" altLang="ru-RU" b="1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b="1" dirty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altLang="ru-RU" b="1" dirty="0"/>
              <a:t>Немцы говорят о таком человеке, что у него денег как сена, французы – что он сшит из золота. А что о таком человеке говорят русские?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b="1" dirty="0"/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(</a:t>
            </a:r>
            <a:r>
              <a:rPr lang="ru-RU" altLang="ru-RU" b="1" i="1" dirty="0">
                <a:solidFill>
                  <a:srgbClr val="FF0000"/>
                </a:solidFill>
              </a:rPr>
              <a:t>У него денег куры не клюют)</a:t>
            </a:r>
            <a:r>
              <a:rPr lang="ru-RU" altLang="ru-RU" b="1" dirty="0">
                <a:solidFill>
                  <a:srgbClr val="FF0000"/>
                </a:solidFill>
              </a:rPr>
              <a:t> </a:t>
            </a:r>
            <a:endParaRPr lang="ru-RU" altLang="ru-RU" b="1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b="1" dirty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altLang="ru-RU" b="1" dirty="0"/>
              <a:t>Если англичанин хочет что-либо хорошенько запомнить, он говорит: это надо положить в свою трубку и выкурить, немец – это надо записать себе за ушами, француз – это надо вбить себе в голову. А что говорим мы?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</a:rPr>
              <a:t>(</a:t>
            </a:r>
            <a:r>
              <a:rPr lang="ru-RU" altLang="ru-RU" b="1" i="1" dirty="0">
                <a:solidFill>
                  <a:srgbClr val="FF0000"/>
                </a:solidFill>
              </a:rPr>
              <a:t>Зарубить себе на носу</a:t>
            </a:r>
            <a:r>
              <a:rPr lang="ru-RU" altLang="ru-RU" b="1" dirty="0">
                <a:solidFill>
                  <a:srgbClr val="FF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964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936104"/>
          </a:xfrm>
        </p:spPr>
        <p:txBody>
          <a:bodyPr/>
          <a:lstStyle/>
          <a:p>
            <a:r>
              <a:rPr lang="ru-RU" sz="4400" dirty="0"/>
              <a:t>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276872"/>
            <a:ext cx="6249380" cy="4104456"/>
          </a:xfrm>
        </p:spPr>
        <p:txBody>
          <a:bodyPr>
            <a:normAutofit/>
          </a:bodyPr>
          <a:lstStyle/>
          <a:p>
            <a:pPr marL="900000" lvl="3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источники исконно-русских и заимствованных фразеологизмов.</a:t>
            </a:r>
          </a:p>
          <a:p>
            <a:pPr marL="900000" lvl="3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lvl="3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примеры.</a:t>
            </a:r>
          </a:p>
        </p:txBody>
      </p:sp>
      <p:pic>
        <p:nvPicPr>
          <p:cNvPr id="2050" name="Picture 2" descr="C:\Users\user\Desktop\510055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167" r="90000">
                        <a14:foregroundMark x1="45167" y1="27111" x2="46000" y2="40444"/>
                        <a14:foregroundMark x1="60667" y1="83333" x2="59167" y2="95556"/>
                        <a14:foregroundMark x1="56500" y1="88667" x2="60667" y2="90000"/>
                        <a14:foregroundMark x1="57167" y1="81556" x2="59167" y2="7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2295983"/>
            <a:ext cx="496855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83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" y="0"/>
            <a:ext cx="9144000" cy="765175"/>
          </a:xfrm>
          <a:solidFill>
            <a:srgbClr val="FFFF00"/>
          </a:solidFill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ru-RU" altLang="ru-RU" sz="2800" b="1" dirty="0">
                <a:solidFill>
                  <a:schemeClr val="bg2">
                    <a:lumMod val="50000"/>
                  </a:schemeClr>
                </a:solidFill>
              </a:rPr>
              <a:t>Источники исконно русских фразеологизмов</a:t>
            </a:r>
          </a:p>
        </p:txBody>
      </p:sp>
      <p:graphicFrame>
        <p:nvGraphicFramePr>
          <p:cNvPr id="50252" name="Group 7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06297931"/>
              </p:ext>
            </p:extLst>
          </p:nvPr>
        </p:nvGraphicFramePr>
        <p:xfrm>
          <a:off x="0" y="836613"/>
          <a:ext cx="9144000" cy="5949950"/>
        </p:xfrm>
        <a:graphic>
          <a:graphicData uri="http://schemas.openxmlformats.org/drawingml/2006/table">
            <a:tbl>
              <a:tblPr/>
              <a:tblGrid>
                <a:gridCol w="363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8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Быт, обычаи, традиции и верования древних славян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 пуха ни пера, на лбу написано, укоротить язык, ни свет ни заря, черная кошка дорогу перебежала, биться об заклад, во всю Ивановскую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4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Пословицы и поговорки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Пожалел волк кобылу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 мнимой жалости) из пословицы «Пожалел волк кобылу, оставил хвост да гриву»;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царя в голове -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«несерьезный человек» из пословицы «Свой ум - царь в голове»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ремёслами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Разделать под орех, сматывать удочки, заметать следы, без сучка и задоринки, тянуть канитель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Детали русского быта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Заваривать кашу, </a:t>
                      </a:r>
                      <a:r>
                        <a:rPr kumimoji="0" lang="ru-RU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несолоно</a:t>
                      </a: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хлебавши, не в коня корм, белены объелся, вожжа под хвост попала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Русские игры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Положить на обе лопатки, играть в бирюльки, играть в прятки, валять дурака,  вверх тормашками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5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Литературные источники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Васька слушает да ест, братья наши меньшие, зелен виноград, человек в футляре, медвежья услуга, демьянова уха, слона-то я и не приметил,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воз и ныне там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6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72" y="1019471"/>
            <a:ext cx="8229600" cy="288032"/>
          </a:xfrm>
        </p:spPr>
        <p:txBody>
          <a:bodyPr>
            <a:noAutofit/>
          </a:bodyPr>
          <a:lstStyle/>
          <a:p>
            <a:r>
              <a:rPr lang="ru-RU" sz="3200" dirty="0"/>
              <a:t>Быт, обычаи, традиции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6286" y="422430"/>
            <a:ext cx="8588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94581"/>
            <a:ext cx="46085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пуха, ни пера». Чтобы не сглазить и обмануть лесных духов охотникам говорили «ни пуха ни пера». На самом деле оно означало : « чтоб тебе принести побольше  пуха и пера». Сейчас «ни пуха ни пера» желают школьникам или студентам перед экзаменом».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0387" y="4797152"/>
            <a:ext cx="42941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 « на лбу написано», мы понимаем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«видно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выражению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происходит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обычая клеймить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преступников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железом, оставляя на нем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na-lbu-napis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2558"/>
            <a:ext cx="3338533" cy="37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4075411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333" y1="48148" x2="14667" y2="36667"/>
                        <a14:foregroundMark x1="15667" y1="21111" x2="23333" y2="19630"/>
                        <a14:foregroundMark x1="13667" y1="35185" x2="20000" y2="32222"/>
                        <a14:foregroundMark x1="34333" y1="8889" x2="40333" y2="18519"/>
                        <a14:foregroundMark x1="55667" y1="15185" x2="65667" y2="2963"/>
                        <a14:foregroundMark x1="72667" y1="21481" x2="96333" y2="24074"/>
                        <a14:foregroundMark x1="69333" y1="22963" x2="63000" y2="27037"/>
                        <a14:foregroundMark x1="23667" y1="30741" x2="25333" y2="30370"/>
                        <a14:foregroundMark x1="27667" y1="29630" x2="29667" y2="29259"/>
                        <a14:foregroundMark x1="41667" y1="23333" x2="42000" y2="25926"/>
                        <a14:foregroundMark x1="53000" y1="19630" x2="51000" y2="24444"/>
                        <a14:foregroundMark x1="28000" y1="20000" x2="31000" y2="21481"/>
                        <a14:foregroundMark x1="61333" y1="28148" x2="62667" y2="27037"/>
                        <a14:foregroundMark x1="5000" y1="92593" x2="5667" y2="95185"/>
                        <a14:foregroundMark x1="9667" y1="92222" x2="8667" y2="94815"/>
                        <a14:foregroundMark x1="12333" y1="92222" x2="11667" y2="95556"/>
                        <a14:foregroundMark x1="24333" y1="91481" x2="24667" y2="93704"/>
                        <a14:foregroundMark x1="31667" y1="91852" x2="32333" y2="94444"/>
                        <a14:foregroundMark x1="37000" y1="91111" x2="37667" y2="93333"/>
                        <a14:foregroundMark x1="44000" y1="92963" x2="44333" y2="92222"/>
                        <a14:foregroundMark x1="56000" y1="92593" x2="56000" y2="95185"/>
                        <a14:foregroundMark x1="49667" y1="95926" x2="50000" y2="96296"/>
                        <a14:foregroundMark x1="62333" y1="93333" x2="62333" y2="93333"/>
                        <a14:foregroundMark x1="72667" y1="92222" x2="72667" y2="92222"/>
                        <a14:foregroundMark x1="79000" y1="93333" x2="79000" y2="93333"/>
                        <a14:foregroundMark x1="85333" y1="93704" x2="85333" y2="93704"/>
                        <a14:foregroundMark x1="91667" y1="93704" x2="91667" y2="93704"/>
                        <a14:foregroundMark x1="98000" y1="92963" x2="98000" y2="92963"/>
                        <a14:foregroundMark x1="97333" y1="95926" x2="97333" y2="95926"/>
                        <a14:foregroundMark x1="47000" y1="95556" x2="47000" y2="95556"/>
                        <a14:backgroundMark x1="45667" y1="93704" x2="45667" y2="93704"/>
                        <a14:backgroundMark x1="86667" y1="92222" x2="86667" y2="92222"/>
                        <a14:backgroundMark x1="93000" y1="93704" x2="93000" y2="9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86" y="3717032"/>
            <a:ext cx="397969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24003" cy="970450"/>
          </a:xfrm>
        </p:spPr>
        <p:txBody>
          <a:bodyPr>
            <a:normAutofit/>
          </a:bodyPr>
          <a:lstStyle/>
          <a:p>
            <a:r>
              <a:rPr lang="ru-RU" sz="3600" dirty="0"/>
              <a:t>Занятия ремеслами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3498"/>
            <a:ext cx="4464496" cy="26258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 "разделать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орех" обозначает "одержать победу над кем-то в сражении,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драке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 пришел в разговорный язык из речи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столяров.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Мастера могли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подделать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простую древесину при изготовлении мебели под красное дерево, под дуб или орех,  которые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стоили дороже.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0_ec3e0_49bb5ed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4" y="1556792"/>
            <a:ext cx="324036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2010888"/>
            <a:ext cx="44977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 "тянуть канитель" употребляется в переносном значении: делать что-то очень нудное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Канитель - это металлическая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нить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золота, использовалась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вышивки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Производить эту нить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нудно и тяжело. Отсюда и пошла фраза "тянуть канитель".</a:t>
            </a:r>
          </a:p>
        </p:txBody>
      </p:sp>
      <p:pic>
        <p:nvPicPr>
          <p:cNvPr id="6" name="Picture 2" descr="C:\Users\user\Desktop\0_10534f_a65a121a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03" y="4336247"/>
            <a:ext cx="3844811" cy="2369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96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9006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/>
              <a:t>Русские игры</a:t>
            </a:r>
          </a:p>
        </p:txBody>
      </p:sp>
      <p:pic>
        <p:nvPicPr>
          <p:cNvPr id="1026" name="Picture 2" descr="C:\Users\user\Desktop\1266652926_biryulki-det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48" y="800708"/>
            <a:ext cx="367240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250" y="1988840"/>
            <a:ext cx="47525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«Играть в бирюльки»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Бирюльки -это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древняя игра 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Она заключается в том, чтобы  осторожно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вытаскивать маленьким крючком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груды  вещичек (сердечек, молоточков)-бирюлек каждую вещь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очереди,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потревожив остальные.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смысл данного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фразеологизма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это заниматься пустяками,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ерундой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53910" y="3479026"/>
            <a:ext cx="3931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Валять дурака».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старой Руси детские игрушки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вроде ваньки-встаньки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называли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дураками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болванами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с ними, «валяли»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в народе прижилось выражение «валять дурака», обозначающее, что человек занимается каким-то простым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da103d69640a03b0251c4edb34077ad7_i-36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25" b="100000" l="0" r="100000">
                        <a14:foregroundMark x1="28333" y1="29151" x2="28667" y2="36531"/>
                        <a14:foregroundMark x1="88333" y1="52399" x2="88333" y2="57196"/>
                        <a14:foregroundMark x1="65000" y1="46494" x2="65000" y2="46494"/>
                        <a14:foregroundMark x1="12667" y1="94465" x2="17333" y2="94465"/>
                        <a14:foregroundMark x1="9500" y1="94465" x2="15000" y2="94834"/>
                        <a14:foregroundMark x1="9167" y1="97048" x2="7667" y2="94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6" y="4005064"/>
            <a:ext cx="41044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1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648" y="85299"/>
            <a:ext cx="7524003" cy="970450"/>
          </a:xfrm>
        </p:spPr>
        <p:txBody>
          <a:bodyPr>
            <a:normAutofit/>
          </a:bodyPr>
          <a:lstStyle/>
          <a:p>
            <a:r>
              <a:rPr lang="ru-RU" sz="3200" dirty="0"/>
              <a:t>Литературные 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933055"/>
            <a:ext cx="3970784" cy="26976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 "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Мартышкин труд"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когда хотят сказать про какую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-то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что она не имеет смысла,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бесполезна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выражение происходит от басни Крылова "Обезьяна". В ней описывается 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обезьяна, желая добиться похвалы, совершала бесполезную работу.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1451648784_567759.730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3"/>
            <a:ext cx="324036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1916832"/>
            <a:ext cx="5048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"человек в футляре"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произошел от одноименного рассказа А. П. Чехова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Этот рассказ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замкнутом, нелюдимом человеке.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Отсюда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значение фразеологизма: "человек в футляре"-замкнутый,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чуждый всякого общества человек.</a:t>
            </a:r>
          </a:p>
        </p:txBody>
      </p:sp>
      <p:pic>
        <p:nvPicPr>
          <p:cNvPr id="1029" name="Picture 5" descr="C:\Users\user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78363"/>
            <a:ext cx="324036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1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chemeClr val="bg2">
                    <a:lumMod val="50000"/>
                  </a:schemeClr>
                </a:solidFill>
              </a:rPr>
              <a:t>Источники заимствованных фразеологизмов</a:t>
            </a:r>
          </a:p>
        </p:txBody>
      </p:sp>
      <p:graphicFrame>
        <p:nvGraphicFramePr>
          <p:cNvPr id="54317" name="Group 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61263988"/>
              </p:ext>
            </p:extLst>
          </p:nvPr>
        </p:nvGraphicFramePr>
        <p:xfrm>
          <a:off x="0" y="1052513"/>
          <a:ext cx="9144000" cy="5564187"/>
        </p:xfrm>
        <a:graphic>
          <a:graphicData uri="http://schemas.openxmlformats.org/drawingml/2006/table">
            <a:tbl>
              <a:tblPr/>
              <a:tblGrid>
                <a:gridCol w="4573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0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4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Библейско-евангелические тексты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Фома неверующий, хлеб насущный, зарыть талант, манна небесная, внести свою лепту, вавилонское столпотворение,  блудный сын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5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Древнегреческая мифология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Ящик Пандоры, яблоко раздора,  ахиллесова пята, дамоклов меч, авгиевы конюшни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87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Западно-европейские языки и литература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Терра </a:t>
                      </a:r>
                      <a:r>
                        <a:rPr kumimoji="0" lang="ru-RU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инкогнита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, буря в стакане воды, на большую ногу, быть не в своей тарелке, </a:t>
                      </a:r>
                      <a:r>
                        <a:rPr kumimoji="0" lang="ru-RU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альма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матер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6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168274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Фразеологизмы из Библии и Евангелия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448" y="1999328"/>
            <a:ext cx="6120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 «Внести свою лепту»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это самая мелкая древняя монета. В одной из притч Евангелия рассказывается о бедной вдове, которая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положила в жертвенную чашу все, что у нее было, — две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лепты.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свою лепту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означает: сделать небольшой, но искренний вклад в общее дело.</a:t>
            </a:r>
          </a:p>
        </p:txBody>
      </p:sp>
      <p:pic>
        <p:nvPicPr>
          <p:cNvPr id="5" name="Picture 2" descr="C:\Users\user\Desktop\garden_of_praise_bible_lessons_182340_1794_2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10198"/>
            <a:ext cx="263169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4"/>
          <p:cNvSpPr/>
          <p:nvPr/>
        </p:nvSpPr>
        <p:spPr>
          <a:xfrm>
            <a:off x="3218789" y="3753654"/>
            <a:ext cx="58523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 «Манна небесная»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Библии сказано, что, когда евреи странствовали по пустыне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наступил голод,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 неба вдруг начала сыпаться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небесная манна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которая спасла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от голодной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смерти.  Мы произносим выражение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манна небесная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из ниоткуда приходит помощь.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 в этой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легенде нет ничего фантастического. В пустынях,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 съедобный лишайник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леканора, который при созревании выбрасывал шарики, похожие на манную крупу. Из них пекли хлеб.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user\Desktop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53654"/>
            <a:ext cx="2736304" cy="295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647</TotalTime>
  <Words>1161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 New Roman</vt:lpstr>
      <vt:lpstr>Trebuchet MS</vt:lpstr>
      <vt:lpstr>Wingdings 2</vt:lpstr>
      <vt:lpstr>Quotable</vt:lpstr>
      <vt:lpstr>Искатели</vt:lpstr>
      <vt:lpstr>Задача</vt:lpstr>
      <vt:lpstr>Источники исконно русских фразеологизмов</vt:lpstr>
      <vt:lpstr>Быт, обычаи, традиции</vt:lpstr>
      <vt:lpstr>Занятия ремеслами</vt:lpstr>
      <vt:lpstr>Русские игры</vt:lpstr>
      <vt:lpstr>Литературные источники</vt:lpstr>
      <vt:lpstr>Источники заимствованных фразеологизмов</vt:lpstr>
      <vt:lpstr>Фразеологизмы из Библии и Евангелия</vt:lpstr>
      <vt:lpstr>Древнегреческая мифология</vt:lpstr>
      <vt:lpstr>Западно-европейские языки и литература</vt:lpstr>
      <vt:lpstr>Задания командам            Как скажет русский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Искатели</dc:title>
  <dc:creator>user</dc:creator>
  <cp:lastModifiedBy>Ирина Морозова</cp:lastModifiedBy>
  <cp:revision>70</cp:revision>
  <dcterms:created xsi:type="dcterms:W3CDTF">2017-02-20T11:14:01Z</dcterms:created>
  <dcterms:modified xsi:type="dcterms:W3CDTF">2022-11-07T17:54:57Z</dcterms:modified>
</cp:coreProperties>
</file>