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606" autoAdjust="0"/>
  </p:normalViewPr>
  <p:slideViewPr>
    <p:cSldViewPr>
      <p:cViewPr varScale="1">
        <p:scale>
          <a:sx n="75" d="100"/>
          <a:sy n="75" d="100"/>
        </p:scale>
        <p:origin x="3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8131-C0FE-431B-81C0-C4AA61D407A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4F0D-36C3-4025-8E64-84A2A7A9F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1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4F0D-36C3-4025-8E64-84A2A7A9FF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0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A3E04E-291F-4CF3-A14F-D1A3EF05C91C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16D0A5C-6648-4FBA-8083-FF0C1176F7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4516" y="104274"/>
            <a:ext cx="7520940" cy="2028582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pc="400" dirty="0" smtClean="0">
                <a:solidFill>
                  <a:schemeClr val="bg2">
                    <a:lumMod val="25000"/>
                  </a:schemeClr>
                </a:solidFill>
              </a:rPr>
              <a:t>Теоретики</a:t>
            </a:r>
            <a:endParaRPr lang="ru-RU" sz="3600" spc="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4516" y="971800"/>
            <a:ext cx="8208912" cy="2520280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Desktop\07212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9" r="99831">
                        <a14:foregroundMark x1="32176" y1="41625" x2="45385" y2="3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032447" cy="410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43000"/>
          </a:xfrm>
        </p:spPr>
        <p:txBody>
          <a:bodyPr>
            <a:noAutofit/>
          </a:bodyPr>
          <a:lstStyle/>
          <a:p>
            <a:r>
              <a:rPr lang="ru-RU" sz="2300" spc="400" dirty="0">
                <a:solidFill>
                  <a:schemeClr val="bg2">
                    <a:lumMod val="25000"/>
                  </a:schemeClr>
                </a:solidFill>
              </a:rPr>
              <a:t>Источники </a:t>
            </a:r>
            <a:r>
              <a:rPr lang="ru-RU" sz="2300" spc="400" dirty="0" smtClean="0">
                <a:solidFill>
                  <a:schemeClr val="bg2">
                    <a:lumMod val="25000"/>
                  </a:schemeClr>
                </a:solidFill>
              </a:rPr>
              <a:t>происхождения фразеологизмов</a:t>
            </a:r>
            <a:endParaRPr lang="ru-RU" sz="2300" spc="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211960" y="3897052"/>
            <a:ext cx="4437493" cy="216024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факты –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всю Ивановскую, держать порох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11841" y="1124744"/>
            <a:ext cx="4260159" cy="2016224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 –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мартышкин труд, на деревню дедушке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860032" y="1484784"/>
            <a:ext cx="4104456" cy="1872208"/>
          </a:xfrm>
          <a:prstGeom prst="wedgeEllipseCallou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лексика –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тянуть канитель, играть первую скрипку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55576" y="3897052"/>
            <a:ext cx="2979331" cy="108012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96" y="188640"/>
            <a:ext cx="8640960" cy="548640"/>
          </a:xfrm>
        </p:spPr>
        <p:txBody>
          <a:bodyPr>
            <a:noAutofit/>
          </a:bodyPr>
          <a:lstStyle/>
          <a:p>
            <a:pPr algn="ctr"/>
            <a:r>
              <a:rPr lang="ru-RU" sz="2300" spc="400" dirty="0">
                <a:solidFill>
                  <a:srgbClr val="C00000"/>
                </a:solidFill>
              </a:rPr>
              <a:t>Памятка</a:t>
            </a:r>
            <a:r>
              <a:rPr lang="ru-RU" sz="2300" spc="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300" spc="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300" spc="400" dirty="0">
                <a:solidFill>
                  <a:schemeClr val="bg2">
                    <a:lumMod val="25000"/>
                  </a:schemeClr>
                </a:solidFill>
              </a:rPr>
              <a:t>Правильное употребление фразеологизмов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151" y="908720"/>
            <a:ext cx="8023666" cy="24482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заменяйте слова в составе фразеологизмов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включайте во фразеологизмы новые слова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изменяйте грамматическую форму слов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изменяйте порядок слов  во фразеологизмах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Употребляйте фразеологизмы!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tatic.ngs.ru/news/preview/efaa2374e3b73d1d80ae2ae6ca4f0a0b07485b22_5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0" l="0" r="100000">
                        <a14:foregroundMark x1="43098" y1="34800" x2="46128" y2="3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5918"/>
            <a:ext cx="4433714" cy="37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404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ru-RU" sz="2300" spc="400" dirty="0">
                <a:solidFill>
                  <a:schemeClr val="bg2">
                    <a:lumMod val="25000"/>
                  </a:schemeClr>
                </a:solidFill>
              </a:rPr>
              <a:t>Задания командам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4392488"/>
          </a:xfrm>
        </p:spPr>
        <p:txBody>
          <a:bodyPr numCol="2">
            <a:noAutofit/>
          </a:bodyPr>
          <a:lstStyle/>
          <a:p>
            <a:pPr indent="-161925"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</a:p>
          <a:p>
            <a:pPr indent="-161925">
              <a:tabLst>
                <a:tab pos="4043363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изучает фразеология?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а-способы образования слов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б-словосочетания и предложения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в-устойчивые сочетания слов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г-части слов</a:t>
            </a:r>
          </a:p>
          <a:p>
            <a:pPr indent="-161925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 чьим именем связано возникновение фразеологии как дисциплины в русском языке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</a:t>
            </a: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Ф.Ф.Фортунатов</a:t>
            </a: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А.А.Шахматов</a:t>
            </a: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В.В.Виноградов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1925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 По происхождению фразеологизмы являются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а-распространенными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б-нераспространенными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в-собственно-русскими и заимствованными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г-общеупотребительными</a:t>
            </a:r>
          </a:p>
          <a:p>
            <a:pPr indent="-161925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 каком словаре даны значения фразеологизмов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а-орфографическом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б-фразеологическом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в-этимологическом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г-словообразовательном</a:t>
            </a:r>
          </a:p>
          <a:p>
            <a:pPr indent="-161925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5.Что НЕ является источником происхождения фразеологизмов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а-античные мифы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б-народное творчество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в-Библия</a:t>
            </a:r>
          </a:p>
          <a:p>
            <a:pPr indent="-161925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г-научная литература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3600" spc="400" dirty="0">
                <a:solidFill>
                  <a:schemeClr val="bg2">
                    <a:lumMod val="25000"/>
                  </a:schemeClr>
                </a:solidFill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520940" cy="2760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теорию по вопросу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источники происхождения фразеологизмов.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3600" spc="400" dirty="0">
                <a:solidFill>
                  <a:schemeClr val="bg2">
                    <a:lumMod val="25000"/>
                  </a:schemeClr>
                </a:solidFill>
              </a:rPr>
              <a:t>Немного истории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31" y="798322"/>
            <a:ext cx="8424936" cy="3579849"/>
          </a:xfrm>
        </p:spPr>
        <p:txBody>
          <a:bodyPr>
            <a:normAutofit/>
          </a:bodyPr>
          <a:lstStyle/>
          <a:p>
            <a:pPr indent="0"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существовали в разных языках с давних пор. С конца 18 века  их называли «крылатыми выражениями,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афоризмами,идиомами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пословицами и поговорками. Еще великий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 устойчивые сочетания слов «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фразесами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»,»российскими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пословиями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предлагая включить их в словарь.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lomono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" y="2636912"/>
            <a:ext cx="446246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2005" y="2132856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поняли, что фразеологизмы создают особый ярус в языке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раздел о языке – фразеология. Фразеологизмы по-своему отражают жизнь нашего народа с очень давних времен, в них выражен дух народа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история, обычаи.</a:t>
            </a:r>
          </a:p>
        </p:txBody>
      </p:sp>
    </p:spTree>
    <p:extLst>
      <p:ext uri="{BB962C8B-B14F-4D97-AF65-F5344CB8AC3E}">
        <p14:creationId xmlns:p14="http://schemas.microsoft.com/office/powerpoint/2010/main" val="12227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4846"/>
            <a:ext cx="8229600" cy="4853136"/>
          </a:xfrm>
        </p:spPr>
        <p:txBody>
          <a:bodyPr>
            <a:normAutofit/>
          </a:bodyPr>
          <a:lstStyle/>
          <a:p>
            <a:pPr indent="0" algn="just"/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для изучения фразеологизмов в русском литературном языке принадлежит В.В. Виноградову. Именно он впервые дал классификацию фразеологических оборотов в русском языке. С его именем связано возникновение фразеологии как лингвистической дисциплины в русском языке.</a:t>
            </a: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Виктор Владимирович Виноградов</a:t>
            </a:r>
          </a:p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1895-1969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1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91149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68952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«фразеология» происходит от двух слов греческого языка: «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фразис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выражение,оборот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речи  и «логос»-понятие, учение.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36" y="1412776"/>
            <a:ext cx="8820472" cy="888212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Ожегова  дает следующее определение: «Фразеологизм – устойчивое выражение с самостоятельным значением».</a:t>
            </a:r>
            <a:endParaRPr lang="ru-RU" sz="2400" b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10073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2916"/>
            <a:ext cx="20955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76" y="2492896"/>
            <a:ext cx="482453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03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Словари</a:t>
            </a:r>
            <a:endParaRPr lang="ru-RU" dirty="0"/>
          </a:p>
        </p:txBody>
      </p:sp>
      <p:pic>
        <p:nvPicPr>
          <p:cNvPr id="4099" name="Picture 3" descr="C:\Users\user\Desktop\721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66429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00845092.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3" y="476672"/>
            <a:ext cx="259228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hello_html_m54f753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2" y="4005064"/>
            <a:ext cx="23762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3505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16" y="658191"/>
            <a:ext cx="1944216" cy="266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498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0162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797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2" y="3717032"/>
            <a:ext cx="25868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5121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4000" spc="400" dirty="0" smtClean="0">
                <a:solidFill>
                  <a:schemeClr val="bg2">
                    <a:lumMod val="25000"/>
                  </a:schemeClr>
                </a:solidFill>
              </a:rPr>
              <a:t>Признаки фразеологизмов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>Фразеологизмы – устойчивые сочетания слов:</a:t>
            </a:r>
            <a:br>
              <a:rPr lang="ru-RU" sz="2700" dirty="0" smtClean="0"/>
            </a:br>
            <a:r>
              <a:rPr lang="ru-RU" sz="2200" b="1" i="1" dirty="0" smtClean="0">
                <a:solidFill>
                  <a:srgbClr val="FF0000"/>
                </a:solidFill>
              </a:rPr>
              <a:t>Золотые руки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Медвежья услуга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Лексическое значение имеет весь фразеологизм в целом</a:t>
            </a:r>
            <a:br>
              <a:rPr lang="ru-RU" sz="2700" dirty="0" smtClean="0"/>
            </a:br>
            <a:r>
              <a:rPr lang="ru-RU" sz="2700" b="1" i="1" dirty="0" smtClean="0">
                <a:solidFill>
                  <a:schemeClr val="accent1"/>
                </a:solidFill>
              </a:rPr>
              <a:t>Бить баклуши </a:t>
            </a:r>
            <a:r>
              <a:rPr lang="ru-RU" sz="2700" dirty="0" smtClean="0"/>
              <a:t>– бездельничать</a:t>
            </a:r>
            <a:br>
              <a:rPr lang="ru-RU" sz="2700" dirty="0" smtClean="0"/>
            </a:br>
            <a:r>
              <a:rPr lang="ru-RU" sz="2700" b="1" i="1" dirty="0" smtClean="0">
                <a:solidFill>
                  <a:schemeClr val="accent1"/>
                </a:solidFill>
              </a:rPr>
              <a:t>За тридевять </a:t>
            </a:r>
            <a:r>
              <a:rPr lang="ru-RU" sz="2700" dirty="0" smtClean="0"/>
              <a:t>земель – далеко</a:t>
            </a:r>
            <a:br>
              <a:rPr lang="ru-RU" sz="2700" dirty="0" smtClean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7275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5121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4000" spc="400" dirty="0" smtClean="0">
                <a:solidFill>
                  <a:schemeClr val="bg2">
                    <a:lumMod val="25000"/>
                  </a:schemeClr>
                </a:solidFill>
              </a:rPr>
              <a:t>Признаки фразеологизмов</a:t>
            </a:r>
            <a:r>
              <a:rPr lang="ru-RU" sz="4000" spc="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spc="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Фразеологизмы могут иметь синонимы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«</a:t>
            </a:r>
            <a:r>
              <a:rPr lang="ru-RU" sz="2700" i="1" dirty="0" smtClean="0">
                <a:solidFill>
                  <a:srgbClr val="C00000"/>
                </a:solidFill>
              </a:rPr>
              <a:t>Куры не клюют</a:t>
            </a:r>
            <a:r>
              <a:rPr lang="ru-RU" sz="2700" dirty="0" smtClean="0">
                <a:solidFill>
                  <a:srgbClr val="C00000"/>
                </a:solidFill>
              </a:rPr>
              <a:t>»- </a:t>
            </a:r>
            <a:r>
              <a:rPr lang="ru-RU" sz="2700" dirty="0" smtClean="0"/>
              <a:t>много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«</a:t>
            </a:r>
            <a:r>
              <a:rPr lang="ru-RU" sz="2700" i="1" dirty="0">
                <a:solidFill>
                  <a:srgbClr val="C00000"/>
                </a:solidFill>
              </a:rPr>
              <a:t>Рукой подать</a:t>
            </a:r>
            <a:r>
              <a:rPr lang="ru-RU" sz="2700" dirty="0">
                <a:solidFill>
                  <a:srgbClr val="C00000"/>
                </a:solidFill>
              </a:rPr>
              <a:t>»- </a:t>
            </a:r>
            <a:r>
              <a:rPr lang="ru-RU" sz="2700" dirty="0" smtClean="0"/>
              <a:t>близко</a:t>
            </a:r>
            <a:br>
              <a:rPr lang="ru-RU" sz="2700" dirty="0" smtClean="0"/>
            </a:br>
            <a:r>
              <a:rPr lang="ru-RU" sz="2700" dirty="0" smtClean="0"/>
              <a:t> антонимы : </a:t>
            </a:r>
            <a:r>
              <a:rPr lang="ru-RU" sz="2700" i="1" dirty="0" smtClean="0">
                <a:solidFill>
                  <a:schemeClr val="bg2">
                    <a:lumMod val="75000"/>
                  </a:schemeClr>
                </a:solidFill>
              </a:rPr>
              <a:t>«Засучив рукава»-</a:t>
            </a:r>
            <a:r>
              <a:rPr lang="ru-RU" sz="2700" dirty="0" smtClean="0"/>
              <a:t>хорошо </a:t>
            </a:r>
            <a:r>
              <a:rPr lang="ru-RU" sz="2700" i="1" dirty="0">
                <a:solidFill>
                  <a:schemeClr val="bg2">
                    <a:lumMod val="75000"/>
                  </a:schemeClr>
                </a:solidFill>
              </a:rPr>
              <a:t>«Спустя рукава»</a:t>
            </a:r>
            <a:r>
              <a:rPr lang="ru-RU" sz="2700" dirty="0" smtClean="0"/>
              <a:t>-плохо.</a:t>
            </a:r>
            <a:br>
              <a:rPr lang="ru-RU" sz="2700" dirty="0" smtClean="0"/>
            </a:br>
            <a:r>
              <a:rPr lang="ru-RU" sz="2700" dirty="0" smtClean="0"/>
              <a:t>Омонимы: Мне </a:t>
            </a:r>
            <a:r>
              <a:rPr lang="ru-RU" sz="2700" i="1" dirty="0" smtClean="0">
                <a:solidFill>
                  <a:srgbClr val="00B050"/>
                </a:solidFill>
              </a:rPr>
              <a:t>все равно </a:t>
            </a:r>
            <a:r>
              <a:rPr lang="ru-RU" sz="2700" dirty="0" smtClean="0"/>
              <a:t>куда идти (безразлично)</a:t>
            </a:r>
            <a:br>
              <a:rPr lang="ru-RU" sz="2700" dirty="0" smtClean="0"/>
            </a:br>
            <a:r>
              <a:rPr lang="ru-RU" sz="2700" dirty="0" smtClean="0"/>
              <a:t>Я </a:t>
            </a:r>
            <a:r>
              <a:rPr lang="ru-RU" sz="2700" i="1" dirty="0" smtClean="0">
                <a:solidFill>
                  <a:srgbClr val="00B050"/>
                </a:solidFill>
              </a:rPr>
              <a:t>все равно </a:t>
            </a:r>
            <a:r>
              <a:rPr lang="ru-RU" sz="2700" dirty="0" smtClean="0"/>
              <a:t>своего добьюсь (обязательно, непременно)</a:t>
            </a:r>
            <a:br>
              <a:rPr lang="ru-RU" sz="2700" dirty="0" smtClean="0"/>
            </a:br>
            <a:r>
              <a:rPr lang="ru-RU" sz="2700" dirty="0" smtClean="0"/>
              <a:t>Фразеологизмы в предложении являются  одним членом предложения:</a:t>
            </a:r>
            <a:br>
              <a:rPr lang="ru-RU" sz="2700" dirty="0" smtClean="0"/>
            </a:br>
            <a:r>
              <a:rPr lang="ru-RU" sz="2700" dirty="0" smtClean="0"/>
              <a:t>Мальчик  </a:t>
            </a:r>
            <a:r>
              <a:rPr lang="ru-RU" sz="2700" b="1" i="1" dirty="0" smtClean="0">
                <a:solidFill>
                  <a:schemeClr val="accent6"/>
                </a:solidFill>
              </a:rPr>
              <a:t>сломя голову </a:t>
            </a:r>
            <a:r>
              <a:rPr lang="ru-RU" sz="2700" dirty="0" smtClean="0"/>
              <a:t>бежал по улице.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7222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43000"/>
          </a:xfrm>
        </p:spPr>
        <p:txBody>
          <a:bodyPr>
            <a:noAutofit/>
          </a:bodyPr>
          <a:lstStyle/>
          <a:p>
            <a:r>
              <a:rPr lang="ru-RU" sz="2300" spc="400" dirty="0">
                <a:solidFill>
                  <a:schemeClr val="bg2">
                    <a:lumMod val="25000"/>
                  </a:schemeClr>
                </a:solidFill>
              </a:rPr>
              <a:t>Источники </a:t>
            </a:r>
            <a:r>
              <a:rPr lang="ru-RU" sz="2300" spc="400" dirty="0" smtClean="0">
                <a:solidFill>
                  <a:schemeClr val="bg2">
                    <a:lumMod val="25000"/>
                  </a:schemeClr>
                </a:solidFill>
              </a:rPr>
              <a:t>происхождения фразеологизмов</a:t>
            </a:r>
            <a:endParaRPr lang="ru-RU" sz="2300" spc="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6059" y="4221088"/>
            <a:ext cx="4104456" cy="187220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тридевять земель, При царе Горохе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96525" y="1340768"/>
            <a:ext cx="4104456" cy="187220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мифы –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 Ариадны, Ахиллесова пята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364088" y="4365104"/>
            <a:ext cx="3303984" cy="158417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Библия –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Запретный плод, блудный сын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963852" y="1124744"/>
            <a:ext cx="4104456" cy="1872208"/>
          </a:xfrm>
          <a:prstGeom prst="wedgeEllipseCallou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обычаи –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на руках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очертя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010761" y="3209528"/>
            <a:ext cx="2979331" cy="108012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313</TotalTime>
  <Words>485</Words>
  <Application>Microsoft Office PowerPoint</Application>
  <PresentationFormat>Экран (4:3)</PresentationFormat>
  <Paragraphs>62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Задачи</vt:lpstr>
      <vt:lpstr>Немного истории</vt:lpstr>
      <vt:lpstr>Презентация PowerPoint</vt:lpstr>
      <vt:lpstr>Слово «фразеология» происходит от двух слов греческого языка: «фразис»- выражение,оборот речи  и «логос»-понятие, учение.</vt:lpstr>
      <vt:lpstr>Словари</vt:lpstr>
      <vt:lpstr>        Признаки фразеологизмов   Фразеологизмы – устойчивые сочетания слов: Золотые руки Медвежья услуга  Лексическое значение имеет весь фразеологизм в целом Бить баклуши – бездельничать За тридевять земель – далеко </vt:lpstr>
      <vt:lpstr>          Признаки фразеологизмов  Фразеологизмы могут иметь синонимы «Куры не клюют»- много «Рукой подать»- близко  антонимы : «Засучив рукава»-хорошо «Спустя рукава»-плохо. Омонимы: Мне все равно куда идти (безразлично) Я все равно своего добьюсь (обязательно, непременно) Фразеологизмы в предложении являются  одним членом предложения: Мальчик  сломя голову бежал по улице.</vt:lpstr>
      <vt:lpstr>Источники происхождения фразеологизмов</vt:lpstr>
      <vt:lpstr>Источники происхождения фразеологизмов</vt:lpstr>
      <vt:lpstr>Памятка Правильное употребление фразеологизмов</vt:lpstr>
      <vt:lpstr>Задания командам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Теоретики</dc:title>
  <dc:creator>user</dc:creator>
  <cp:lastModifiedBy>Ирина Морозова</cp:lastModifiedBy>
  <cp:revision>30</cp:revision>
  <dcterms:created xsi:type="dcterms:W3CDTF">2017-02-18T16:05:37Z</dcterms:created>
  <dcterms:modified xsi:type="dcterms:W3CDTF">2022-11-07T17:53:04Z</dcterms:modified>
</cp:coreProperties>
</file>