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7" r:id="rId14"/>
    <p:sldId id="271" r:id="rId15"/>
    <p:sldId id="272" r:id="rId16"/>
    <p:sldId id="27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ge-ok.ru/2011/12/21/kak-pravilno-gotovitsya-k-ege-po-matematik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Решение логарифмических уравнений в школьном курсе с помощью метода мажорант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797152"/>
            <a:ext cx="4953000" cy="1752600"/>
          </a:xfrm>
        </p:spPr>
        <p:txBody>
          <a:bodyPr/>
          <a:lstStyle/>
          <a:p>
            <a:pPr algn="r"/>
            <a:r>
              <a:rPr lang="ru-RU" dirty="0" smtClean="0"/>
              <a:t>учитель математики</a:t>
            </a:r>
            <a:endParaRPr lang="ru-RU" dirty="0" smtClean="0"/>
          </a:p>
          <a:p>
            <a:pPr algn="r"/>
            <a:r>
              <a:rPr lang="ru-RU" dirty="0" smtClean="0"/>
              <a:t>Байдакова О.М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МО, г.о. </a:t>
            </a:r>
            <a:r>
              <a:rPr lang="ru-RU" smtClean="0"/>
              <a:t>Воскресенск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Рассмотрим задание </a:t>
            </a:r>
            <a:r>
              <a:rPr lang="en-US" sz="3600" dirty="0" smtClean="0"/>
              <a:t>13 </a:t>
            </a:r>
            <a:r>
              <a:rPr lang="ru-RU" sz="3600" dirty="0" smtClean="0"/>
              <a:t>из ЕГЭ.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err="1" smtClean="0"/>
              <a:t>a</a:t>
            </a:r>
            <a:r>
              <a:rPr lang="ru-RU" dirty="0" smtClean="0"/>
              <a:t>) </a:t>
            </a:r>
            <a:r>
              <a:rPr lang="ru-RU" b="1" dirty="0" smtClean="0"/>
              <a:t>Решите уравнение:</a:t>
            </a:r>
            <a:r>
              <a:rPr lang="ru-RU" dirty="0" smtClean="0"/>
              <a:t>   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б) </a:t>
            </a:r>
            <a:r>
              <a:rPr lang="ru-RU" b="1" dirty="0" smtClean="0"/>
              <a:t>Найдите все корни уравнения, на промежутке</a:t>
            </a:r>
            <a:r>
              <a:rPr lang="ru-RU" dirty="0" smtClean="0"/>
              <a:t>  </a:t>
            </a:r>
          </a:p>
          <a:p>
            <a:endParaRPr lang="ru-RU" dirty="0"/>
          </a:p>
        </p:txBody>
      </p:sp>
      <p:pic>
        <p:nvPicPr>
          <p:cNvPr id="4" name="Рисунок 3" descr="log_2{(5+3cos(3x-{pi}/4))}=sin^2{(2x-{2{pi}}/3)}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6247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[-{pi};{2{pi}}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0912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42479" r="44750" b="38846"/>
          <a:stretch>
            <a:fillRect/>
          </a:stretch>
        </p:blipFill>
        <p:spPr bwMode="auto">
          <a:xfrm>
            <a:off x="0" y="1268760"/>
            <a:ext cx="71287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1.   Оценим, в каких пределах может принимать значения левая часть неравенства: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Так как все части неравенства положительны, прологарифмируем неравенство:</a:t>
            </a:r>
          </a:p>
          <a:p>
            <a:pPr algn="just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2850" t="50589" r="34085" b="34425"/>
          <a:stretch>
            <a:fillRect/>
          </a:stretch>
        </p:blipFill>
        <p:spPr bwMode="auto">
          <a:xfrm>
            <a:off x="0" y="4869160"/>
            <a:ext cx="883298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6672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2. Оценим, в каких пределах может принимать значения правая часть  неравенства:</a:t>
            </a:r>
          </a:p>
          <a:p>
            <a:pPr algn="just"/>
            <a:endParaRPr lang="ru-RU" dirty="0"/>
          </a:p>
        </p:txBody>
      </p:sp>
      <p:pic>
        <p:nvPicPr>
          <p:cNvPr id="7" name="Рисунок 6" descr="0&lt;=sin^2({2x-{2{pi}}/3})&lt;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8083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256490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Таким образом, можно составить систему: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12976"/>
            <a:ext cx="6473402" cy="1224136"/>
          </a:xfrm>
          <a:prstGeom prst="rect">
            <a:avLst/>
          </a:prstGeom>
        </p:spPr>
      </p:pic>
      <p:pic>
        <p:nvPicPr>
          <p:cNvPr id="12" name="Рисунок 11" descr="Безымянный1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37112"/>
            <a:ext cx="4545703" cy="954036"/>
          </a:xfrm>
          <a:prstGeom prst="rect">
            <a:avLst/>
          </a:prstGeom>
        </p:spPr>
      </p:pic>
      <p:pic>
        <p:nvPicPr>
          <p:cNvPr id="13" name="Рисунок 12" descr="Безымянный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546240" cy="1586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51710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Найдем при каких значениях   выполняется равенство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63" t="34453" r="54346" b="16329"/>
          <a:stretch>
            <a:fillRect/>
          </a:stretch>
        </p:blipFill>
        <p:spPr bwMode="auto">
          <a:xfrm>
            <a:off x="755576" y="1700808"/>
            <a:ext cx="5987642" cy="467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269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Итак,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левая часть уравнения равна 1 при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x={5{pi}}/{12}+{2{pi}k}/3, k{in}{bbZ}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3096344" cy="86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256490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Найдем при каких значениях </a:t>
            </a:r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правая часть равна 1.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786" t="40597" r="38766" b="22769"/>
          <a:stretch>
            <a:fillRect/>
          </a:stretch>
        </p:blipFill>
        <p:spPr bwMode="auto">
          <a:xfrm>
            <a:off x="1043608" y="3140968"/>
            <a:ext cx="633670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4868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Итак, правая часть уравнения равна 1 при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x={7{pi}}/12+{{pi}n}/2, n{in}{bbZ}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3312368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429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x={5{pi}}/{12}+{2{pi}k}/3, k{in}{bbZ}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2736304" cy="64807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1" name="Рисунок 20" descr="x={7{pi}}/12+{{pi}n}/2, n{in}{bbZ}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53136"/>
            <a:ext cx="3312368" cy="64807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467544" y="2348880"/>
            <a:ext cx="3708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Система примет вид: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 descr="Безымянный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571030" cy="165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52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Выпишем значения </a:t>
            </a:r>
            <a:r>
              <a:rPr lang="ru-RU" sz="2800" i="1" dirty="0" err="1" smtClean="0">
                <a:solidFill>
                  <a:schemeClr val="accent2">
                    <a:lumMod val="50000"/>
                  </a:schemeClr>
                </a:solidFill>
              </a:rPr>
              <a:t>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из промежутка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[0;2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]. 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x={5{pi}}/{12}+{2{pi}k}/3, k{in}{bbZ}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736304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1649" t="48580" r="51890" b="26347"/>
          <a:stretch>
            <a:fillRect/>
          </a:stretch>
        </p:blipFill>
        <p:spPr bwMode="auto">
          <a:xfrm>
            <a:off x="0" y="3140968"/>
            <a:ext cx="41039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x={7{pi}}/12+{{pi}n}/2, n{in}{bbZ}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3312368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l="22751" t="34083" r="52292" b="33728"/>
          <a:stretch>
            <a:fillRect/>
          </a:stretch>
        </p:blipFill>
        <p:spPr bwMode="auto">
          <a:xfrm>
            <a:off x="4355976" y="2996952"/>
            <a:ext cx="40679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8892480" cy="6082691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 видим, что при                        обе части уравнения равны 1.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Итак,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решение уравнения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Ответим на вторую часть задания: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x={13{pi}}/{12}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92696"/>
            <a:ext cx="11521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x={13{pi}}/{12}+2{pi}n, n{in}{bbZ}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80928"/>
            <a:ext cx="2721074" cy="81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6226707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б) Найдите все корни уравнения на    промежутке</a:t>
            </a: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base"/>
            <a:r>
              <a:rPr lang="ru-RU" sz="2800" b="1" dirty="0" smtClean="0"/>
              <a:t>Ответ:</a:t>
            </a:r>
            <a:r>
              <a:rPr lang="ru-RU" sz="2800" dirty="0" smtClean="0"/>
              <a:t> а) </a:t>
            </a:r>
          </a:p>
          <a:p>
            <a:pPr fontAlgn="base"/>
            <a:r>
              <a:rPr lang="ru-RU" sz="2800" dirty="0" smtClean="0"/>
              <a:t>б) 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[-{pi};{2{pi}}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1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ge-ok.ru/wp-content/uploads/2013/03/gr35-300x2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x={13{pi}}/{12}+2{pi}n, n{in}{bbZ}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229200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-{11{pi}}/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589240"/>
            <a:ext cx="93610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{13{pi}}/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5661248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003232" cy="521859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Многие функции, которые нам известны, имеют мажоранты.</a:t>
            </a:r>
          </a:p>
          <a:p>
            <a:pPr algn="just"/>
            <a:r>
              <a:rPr lang="ru-RU" sz="2800" dirty="0" smtClean="0"/>
              <a:t> Если же мажоранта не видна сразу, её можно найти, исследуя функцию. </a:t>
            </a:r>
          </a:p>
          <a:p>
            <a:pPr algn="just"/>
            <a:r>
              <a:rPr lang="ru-RU" sz="2800" dirty="0" smtClean="0"/>
              <a:t>Чтобы найти мажоранту, нужно найти наименьшее или наибольшее значение функции на промежутке.</a:t>
            </a:r>
          </a:p>
          <a:p>
            <a:pPr algn="just"/>
            <a:r>
              <a:rPr lang="ru-RU" sz="2800" dirty="0" smtClean="0"/>
              <a:t>Умение оценивать левую и правую части уравнений (неравенств) помогает успешно решать нестандартные задачи и задания повышенной сложности. 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559311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Метод мажорант</a:t>
            </a:r>
            <a:r>
              <a:rPr lang="ru-RU" dirty="0" smtClean="0"/>
              <a:t> применяется при решении нестандартных уравнений и неравенств, которые не получается решить с помощью стандартных приемов. 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Название </a:t>
            </a:r>
            <a:r>
              <a:rPr lang="ru-RU" b="1" dirty="0" smtClean="0"/>
              <a:t>метода мажорант</a:t>
            </a:r>
            <a:r>
              <a:rPr lang="ru-RU" dirty="0" smtClean="0"/>
              <a:t> происходит от французских слов </a:t>
            </a:r>
            <a:r>
              <a:rPr lang="ru-RU" dirty="0" err="1" smtClean="0"/>
              <a:t>majorer</a:t>
            </a:r>
            <a:r>
              <a:rPr lang="ru-RU" dirty="0" smtClean="0"/>
              <a:t> - объявлять большим и </a:t>
            </a:r>
            <a:r>
              <a:rPr lang="ru-RU" dirty="0" err="1" smtClean="0"/>
              <a:t>minorer</a:t>
            </a:r>
            <a:r>
              <a:rPr lang="ru-RU" dirty="0" smtClean="0"/>
              <a:t> - объявлять меньшим.</a:t>
            </a:r>
          </a:p>
          <a:p>
            <a:endParaRPr lang="ru-RU" dirty="0" smtClean="0"/>
          </a:p>
          <a:p>
            <a:r>
              <a:rPr lang="ru-RU" dirty="0" smtClean="0"/>
              <a:t>При </a:t>
            </a:r>
            <a:r>
              <a:rPr lang="ru-RU" b="1" dirty="0" smtClean="0">
                <a:hlinkClick r:id="rId2"/>
              </a:rPr>
              <a:t>подготовке к ЕГЭ  по математике</a:t>
            </a:r>
            <a:r>
              <a:rPr lang="ru-RU" dirty="0" smtClean="0"/>
              <a:t>, если вы хотите научиться решать задания группы С, с этим методом необходимо познакомиться.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5953848"/>
          </a:xfrm>
        </p:spPr>
        <p:txBody>
          <a:bodyPr/>
          <a:lstStyle/>
          <a:p>
            <a:pPr algn="just" fontAlgn="base"/>
            <a:r>
              <a:rPr lang="ru-RU" dirty="0" smtClean="0"/>
              <a:t>Пусть у нас имеется уравнение </a:t>
            </a:r>
            <a:r>
              <a:rPr lang="ru-RU" i="1" dirty="0" err="1" smtClean="0"/>
              <a:t>f</a:t>
            </a:r>
            <a:r>
              <a:rPr lang="ru-RU" i="1" dirty="0" smtClean="0"/>
              <a:t>(</a:t>
            </a:r>
            <a:r>
              <a:rPr lang="ru-RU" i="1" dirty="0" err="1" smtClean="0"/>
              <a:t>x</a:t>
            </a:r>
            <a:r>
              <a:rPr lang="ru-RU" i="1" dirty="0" smtClean="0"/>
              <a:t>) = </a:t>
            </a:r>
            <a:r>
              <a:rPr lang="ru-RU" i="1" dirty="0" err="1" smtClean="0"/>
              <a:t>g</a:t>
            </a:r>
            <a:r>
              <a:rPr lang="ru-RU" i="1" dirty="0" smtClean="0"/>
              <a:t>(</a:t>
            </a:r>
            <a:r>
              <a:rPr lang="ru-RU" i="1" dirty="0" err="1" smtClean="0"/>
              <a:t>x</a:t>
            </a:r>
            <a:r>
              <a:rPr lang="ru-RU" i="1" dirty="0" smtClean="0"/>
              <a:t>). </a:t>
            </a:r>
            <a:r>
              <a:rPr lang="ru-RU" dirty="0" smtClean="0"/>
              <a:t>Допустим, мы каким-то образом установили, что левая часть не больше какого-то числа А:</a:t>
            </a:r>
          </a:p>
          <a:p>
            <a:pPr algn="just" fontAlgn="base"/>
            <a:endParaRPr lang="ru-RU" dirty="0" smtClean="0"/>
          </a:p>
          <a:p>
            <a:pPr fontAlgn="base"/>
            <a:r>
              <a:rPr lang="ru-RU" dirty="0" smtClean="0"/>
              <a:t>        Также мы установили, что правая часть не меньше этого же числа: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i="1" dirty="0" err="1" smtClean="0"/>
              <a:t>f</a:t>
            </a:r>
            <a:r>
              <a:rPr lang="ru-RU" i="1" dirty="0" smtClean="0"/>
              <a:t>(</a:t>
            </a:r>
            <a:r>
              <a:rPr lang="ru-RU" i="1" dirty="0" err="1" smtClean="0"/>
              <a:t>x</a:t>
            </a:r>
            <a:r>
              <a:rPr lang="ru-RU" i="1" dirty="0" smtClean="0"/>
              <a:t>) = </a:t>
            </a:r>
            <a:r>
              <a:rPr lang="ru-RU" i="1" dirty="0" err="1" smtClean="0"/>
              <a:t>g</a:t>
            </a:r>
            <a:r>
              <a:rPr lang="ru-RU" i="1" dirty="0" smtClean="0"/>
              <a:t>(</a:t>
            </a:r>
            <a:r>
              <a:rPr lang="ru-RU" i="1" dirty="0" err="1" smtClean="0"/>
              <a:t>x</a:t>
            </a:r>
            <a:r>
              <a:rPr lang="ru-RU" i="1" dirty="0" smtClean="0"/>
              <a:t>)  </a:t>
            </a:r>
            <a:r>
              <a:rPr lang="ru-RU" dirty="0" smtClean="0"/>
              <a:t>равносильно системе: </a:t>
            </a:r>
          </a:p>
          <a:p>
            <a:endParaRPr lang="ru-RU" dirty="0"/>
          </a:p>
        </p:txBody>
      </p:sp>
      <p:pic>
        <p:nvPicPr>
          <p:cNvPr id="4" name="Рисунок 3" descr="http://abudnikov.ru/userfiles/images/%D0%97%D0%B0%D0%B4%D0%B0%D1%87%D0%B8%20%D1%81%20%D0%BF%D0%B0%D1%80%D0%B0%D0%BC%D0%B5%D1%82%D1%80%D0%B0%D0%BC%D0%B8/%D0%9E%D0%B3%D1%80%D0%B0%D0%BD%D0%B8%D1%87%D0%B5%D0%BD%D0%BD%D0%BE%D1%81%D1%82%D1%8C/image16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1931839" cy="6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budnikov.ru/userfiles/images/%D0%97%D0%B0%D0%B4%D0%B0%D1%87%D0%B8%20%D1%81%20%D0%BF%D0%B0%D1%80%D0%B0%D0%BC%D0%B5%D1%82%D1%80%D0%B0%D0%BC%D0%B8/%D0%9E%D0%B3%D1%80%D0%B0%D0%BD%D0%B8%D1%87%D0%B5%D0%BD%D0%BD%D0%BE%D1%81%D1%82%D1%8C/image16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1504553" cy="8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budnikov.ru/userfiles/images/%D0%97%D0%B0%D0%B4%D0%B0%D1%87%D0%B8%20%D1%81%20%D0%BF%D0%B0%D1%80%D0%B0%D0%BC%D0%B5%D1%82%D1%80%D0%B0%D0%BC%D0%B8/%D0%9E%D0%B3%D1%80%D0%B0%D0%BD%D0%B8%D1%87%D0%B5%D0%BD%D0%BD%D0%BE%D1%81%D1%82%D1%8C/image16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869160"/>
            <a:ext cx="1825923" cy="11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«Внешний вид» задач, где явно напрашивается метод оценок, примерно следующий:</a:t>
            </a:r>
          </a:p>
          <a:p>
            <a:pPr algn="just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fontAlgn="base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-наличие слева и справа «разнородных» функций (синуса и логарифма, косинуса и квадратного трёхчлена и т.п.);</a:t>
            </a:r>
          </a:p>
          <a:p>
            <a:pPr algn="just" fontAlgn="base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-присутствие ограниченных конструкций (синусов/косинусов, квадратных трёхчленов, модулей, суммы взаимно обратных величин и т.д.).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Основная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692150"/>
            <a:ext cx="8964488" cy="597721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Решим уравнение: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Рассмотрим левую часть:</a:t>
            </a: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Свойство тригонометрических ф.</a:t>
            </a: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Аналогично</a:t>
            </a: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Помножим на -1</a:t>
            </a: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image1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560840" cy="665735"/>
          </a:xfrm>
          <a:prstGeom prst="rect">
            <a:avLst/>
          </a:prstGeo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564904"/>
            <a:ext cx="4562433" cy="648072"/>
          </a:xfrm>
          <a:prstGeom prst="rect">
            <a:avLst/>
          </a:prstGeom>
        </p:spPr>
      </p:pic>
      <p:pic>
        <p:nvPicPr>
          <p:cNvPr id="6" name="Рисунок 5" descr="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3728" y="3429000"/>
            <a:ext cx="2016224" cy="648072"/>
          </a:xfrm>
          <a:prstGeom prst="rect">
            <a:avLst/>
          </a:prstGeom>
        </p:spPr>
      </p:pic>
      <p:pic>
        <p:nvPicPr>
          <p:cNvPr id="7" name="Рисунок 6" descr="image188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3728" y="4365104"/>
            <a:ext cx="2520280" cy="504056"/>
          </a:xfrm>
          <a:prstGeom prst="rect">
            <a:avLst/>
          </a:prstGeom>
        </p:spPr>
      </p:pic>
      <p:pic>
        <p:nvPicPr>
          <p:cNvPr id="8" name="Рисунок 7" descr="44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9712" y="5445224"/>
            <a:ext cx="2520280" cy="648072"/>
          </a:xfrm>
          <a:prstGeom prst="rect">
            <a:avLst/>
          </a:prstGeom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9191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Прибавим 17 ко всем трем частям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Берем логарифм по основанию 2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Значит, вся конструкция слева заключена в отрезке [4; log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17]. 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Иначе быть не может.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abudnikov.ru/userfiles/images/%D0%97%D0%B0%D0%B4%D0%B0%D1%87%D0%B8%20%D1%81%20%D0%BF%D0%B0%D1%80%D0%B0%D0%BC%D0%B5%D1%82%D1%80%D0%B0%D0%BC%D0%B8/%D0%9E%D0%B3%D1%80%D0%B0%D0%BD%D0%B8%D1%87%D0%B5%D0%BD%D0%BD%D0%BE%D1%81%D1%82%D1%8C/image1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26642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budnikov.ru/userfiles/images/%D0%97%D0%B0%D0%B4%D0%B0%D1%87%D0%B8%20%D1%81%20%D0%BF%D0%B0%D1%80%D0%B0%D0%BC%D0%B5%D1%82%D1%80%D0%B0%D0%BC%D0%B8/%D0%9E%D0%B3%D1%80%D0%B0%D0%BD%D0%B8%D1%87%D0%B5%D0%BD%D0%BD%D0%BE%D1%81%D1%82%D1%8C/image19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64904"/>
            <a:ext cx="4067522" cy="62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budnikov.ru/userfiles/images/%D0%97%D0%B0%D0%B4%D0%B0%D1%87%D0%B8%20%D1%81%20%D0%BF%D0%B0%D1%80%D0%B0%D0%BC%D0%B5%D1%82%D1%80%D0%B0%D0%BC%D0%B8/%D0%9E%D0%B3%D1%80%D0%B0%D0%BD%D0%B8%D1%87%D0%B5%D0%BD%D0%BD%D0%BE%D1%81%D1%82%D1%8C/image19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429000"/>
            <a:ext cx="3915692" cy="76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Рассмотрим правую часть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Рассмотрим подкоренное выражение, выделим полный квадрат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Отсюда следует: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Значит, если из этого выражения извлечь корень, то он точно будет не больше        , т.е. 4. Итак,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abudnikov.ru/userfiles/images/%D0%97%D0%B0%D0%B4%D0%B0%D1%87%D0%B8%20%D1%81%20%D0%BF%D0%B0%D1%80%D0%B0%D0%BC%D0%B5%D1%82%D1%80%D0%B0%D0%BC%D0%B8/%D0%9E%D0%B3%D1%80%D0%B0%D0%BD%D0%B8%D1%87%D0%B5%D0%BD%D0%BD%D0%BE%D1%81%D1%82%D1%8C/image2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2146151" cy="66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budnikov.ru/userfiles/images/%D0%97%D0%B0%D0%B4%D0%B0%D1%87%D0%B8%20%D1%81%20%D0%BF%D0%B0%D1%80%D0%B0%D0%BC%D0%B5%D1%82%D1%80%D0%B0%D0%BC%D0%B8/%D0%9E%D0%B3%D1%80%D0%B0%D0%BD%D0%B8%D1%87%D0%B5%D0%BD%D0%BD%D0%BE%D1%81%D1%82%D1%8C/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6616204" cy="11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budnikov.ru/userfiles/images/%D0%97%D0%B0%D0%B4%D0%B0%D1%87%D0%B8%20%D1%81%20%D0%BF%D0%B0%D1%80%D0%B0%D0%BC%D0%B5%D1%82%D1%80%D0%B0%D0%BC%D0%B8/%D0%9E%D0%B3%D1%80%D0%B0%D0%BD%D0%B8%D1%87%D0%B5%D0%BD%D0%BD%D0%BE%D1%81%D1%82%D1%8C/image20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05064"/>
            <a:ext cx="30243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budnikov.ru/userfiles/images/%D0%97%D0%B0%D0%B4%D0%B0%D1%87%D0%B8%20%D1%81%20%D0%BF%D0%B0%D1%80%D0%B0%D0%BC%D0%B5%D1%82%D1%80%D0%B0%D0%BC%D0%B8/%D0%9E%D0%B3%D1%80%D0%B0%D0%BD%D0%B8%D1%87%D0%B5%D0%BD%D0%BD%D0%BE%D1%81%D1%82%D1%8C/image21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517232"/>
            <a:ext cx="2618779" cy="66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budnikov.ru/userfiles/images/%D0%97%D0%B0%D0%B4%D0%B0%D1%87%D0%B8%20%D1%81%20%D0%BF%D0%B0%D1%80%D0%B0%D0%BC%D0%B5%D1%82%D1%80%D0%B0%D0%BC%D0%B8/%D0%9E%D0%B3%D1%80%D0%B0%D0%BD%D0%B8%D1%87%D0%B5%D0%BD%D0%BD%D0%BE%D1%81%D1%82%D1%8C/image20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941168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Состыкуем результаты наших оценок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Теперь уже видно, что нашим разделяющим числом (т.е. мажорантой) является четвёрка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Чтобы наше уравнение имело корни, левая и правая части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одновременно должны быть равны 4.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abudnikov.ru/userfiles/images/%D0%97%D0%B0%D0%B4%D0%B0%D1%87%D0%B8%20%D1%81%20%D0%BF%D0%B0%D1%80%D0%B0%D0%BC%D0%B5%D1%82%D1%80%D0%B0%D0%BC%D0%B8/%D0%9E%D0%B3%D1%80%D0%B0%D0%BD%D0%B8%D1%87%D0%B5%D0%BD%D0%BD%D0%BE%D1%81%D1%82%D1%8C/image21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832648" cy="98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budnikov.ru/userfiles/images/%D0%97%D0%B0%D0%B4%D0%B0%D1%87%D0%B8%20%D1%81%20%D0%BF%D0%B0%D1%80%D0%B0%D0%BC%D0%B5%D1%82%D1%80%D0%B0%D0%BC%D0%B8/%D0%9E%D0%B3%D1%80%D0%B0%D0%BD%D0%B8%D1%87%D0%B5%D0%BD%D0%BD%D0%BE%D1%81%D1%82%D1%8C/image21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5544616" cy="86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Таким образом, образуется система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Второе уравнение решим, возведя обе части в квадрат, получим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= 1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Проверим первое уравнение при 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= 1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Ответ: 1.</a:t>
            </a:r>
          </a:p>
          <a:p>
            <a:endParaRPr lang="ru-RU" dirty="0"/>
          </a:p>
        </p:txBody>
      </p:sp>
      <p:pic>
        <p:nvPicPr>
          <p:cNvPr id="4" name="Рисунок 3" descr="http://abudnikov.ru/userfiles/images/%D0%97%D0%B0%D0%B4%D0%B0%D1%87%D0%B8%20%D1%81%20%D0%BF%D0%B0%D1%80%D0%B0%D0%BC%D0%B5%D1%82%D1%80%D0%B0%D0%BC%D0%B8/%D0%9E%D0%B3%D1%80%D0%B0%D0%BD%D0%B8%D1%87%D0%B5%D0%BD%D0%BD%D0%BE%D1%81%D1%82%D1%8C/image21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1764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budnikov.ru/userfiles/images/%D0%97%D0%B0%D0%B4%D0%B0%D1%87%D0%B8%20%D1%81%20%D0%BF%D0%B0%D1%80%D0%B0%D0%BC%D0%B5%D1%82%D1%80%D0%B0%D0%BC%D0%B8/%D0%9E%D0%B3%D1%80%D0%B0%D0%BD%D0%B8%D1%87%D0%B5%D0%BD%D0%BD%D0%BE%D1%81%D1%82%D1%8C/image22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77072"/>
            <a:ext cx="2592288" cy="5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budnikov.ru/userfiles/images/%D0%97%D0%B0%D0%B4%D0%B0%D1%87%D0%B8%20%D1%81%20%D0%BF%D0%B0%D1%80%D0%B0%D0%BC%D0%B5%D1%82%D1%80%D0%B0%D0%BC%D0%B8/%D0%9E%D0%B3%D1%80%D0%B0%D0%BD%D0%B8%D1%87%D0%B5%D0%BD%D0%BD%D0%BE%D1%81%D1%82%D1%8C/image23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25144"/>
            <a:ext cx="2088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budnikov.ru/userfiles/images/%D0%97%D0%B0%D0%B4%D0%B0%D1%87%D0%B8%20%D1%81%20%D0%BF%D0%B0%D1%80%D0%B0%D0%BC%D0%B5%D1%82%D1%80%D0%B0%D0%BC%D0%B8/%D0%9E%D0%B3%D1%80%D0%B0%D0%BD%D0%B8%D1%87%D0%B5%D0%BD%D0%BD%D0%BE%D1%81%D1%82%D1%8C/image23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373216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budnikov.ru/userfiles/images/%D0%97%D0%B0%D0%B4%D0%B0%D1%87%D0%B8%20%D1%81%20%D0%BF%D0%B0%D1%80%D0%B0%D0%BC%D0%B5%D1%82%D1%80%D0%B0%D0%BC%D0%B8/%D0%9E%D0%B3%D1%80%D0%B0%D0%BD%D0%B8%D1%87%D0%B5%D0%BD%D0%BD%D0%BE%D1%81%D1%82%D1%8C/image23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805265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574</TotalTime>
  <Words>391</Words>
  <Application>Microsoft Office PowerPoint</Application>
  <PresentationFormat>Экран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Решение логарифмических уравнений в школьном курсе с помощью метода мажорант </vt:lpstr>
      <vt:lpstr>Введение</vt:lpstr>
      <vt:lpstr>Слайд 3</vt:lpstr>
      <vt:lpstr>Слайд 4</vt:lpstr>
      <vt:lpstr>Основная часть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Найдем при каких значениях   выполняется равенство </vt:lpstr>
      <vt:lpstr>Слайд 14</vt:lpstr>
      <vt:lpstr>Слайд 15</vt:lpstr>
      <vt:lpstr>Слайд 16</vt:lpstr>
      <vt:lpstr>Слайд 17</vt:lpstr>
      <vt:lpstr>Слайд 18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логарифмических уравнений в школьном курсе с помощью метода мажорант </dc:title>
  <dc:creator>Ольгэн</dc:creator>
  <cp:lastModifiedBy>Ольгэн</cp:lastModifiedBy>
  <cp:revision>31</cp:revision>
  <dcterms:created xsi:type="dcterms:W3CDTF">2019-04-21T11:19:06Z</dcterms:created>
  <dcterms:modified xsi:type="dcterms:W3CDTF">2019-12-11T14:53:43Z</dcterms:modified>
</cp:coreProperties>
</file>