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03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32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4556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74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522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89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940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56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53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57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50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7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4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33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01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14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9744-5E66-4F74-9FF8-C9E6857854B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E7E39E-D933-42A0-851D-41C191763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92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4427" y="807522"/>
            <a:ext cx="9640186" cy="3969859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92D050"/>
                </a:solidFill>
              </a:rPr>
              <a:t>Тема: </a:t>
            </a:r>
            <a:r>
              <a:rPr lang="ru-RU" sz="3600" b="1" i="1" dirty="0">
                <a:solidFill>
                  <a:srgbClr val="92D050"/>
                </a:solidFill>
              </a:rPr>
              <a:t>Основные приёмы формирования коммуникативных компетенций на уроках как условие успешной подготовки к итоговому собеседованию учащихся с ОВЗ</a:t>
            </a:r>
            <a:br>
              <a:rPr lang="ru-RU" sz="3600" b="1" i="1" dirty="0">
                <a:solidFill>
                  <a:srgbClr val="92D050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4" y="4694252"/>
            <a:ext cx="8915399" cy="1126283"/>
          </a:xfrm>
        </p:spPr>
        <p:txBody>
          <a:bodyPr/>
          <a:lstStyle/>
          <a:p>
            <a:pPr algn="r"/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</a:rPr>
              <a:t>Стецив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 Лидия Владимировна, учитель коррекционного класса, учитель-дефектолог МКОУ «СОШ№ 12 г. Нижнеудинск»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5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60665" y="624109"/>
            <a:ext cx="10509661" cy="555105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Дети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нозологических групп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дети с ограниченными возможностями здоровья (ОВЗ), которые подразделяются на категории, характеризующие их отклонение.   </a:t>
            </a:r>
            <a:b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нозологические группы детей: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опорно-двигательного аппарата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(сколиоз, плоскостопие, детский церебральный паралич);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задержкой психического развития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(ЗПР);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логопедическими нарушениями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(общее недоразвитие речи, фонетико-фонематическое недоразвитие речи, заикание);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слуха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(глухие, слабослышащие и позднооглохшие дети);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зрения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(слепые, слабовидящие дети);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отклонениями в эмоциональной и волевой области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заболеваниями органов дыхания, пищеварения и сердечно-сосудистой системы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интеллекта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Возможны 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дефекты (сочетанные нарушения) — сочетание двух и более нарушений, в одинаковой степени определяющих структуру аномального развития и трудности воспитания и обучения ребёнка. Например, одновременные нарушения зрения и слуха, зрения и речи, слуха и моторики и т. д. </a:t>
            </a:r>
          </a:p>
        </p:txBody>
      </p:sp>
    </p:spTree>
    <p:extLst>
      <p:ext uri="{BB962C8B-B14F-4D97-AF65-F5344CB8AC3E}">
        <p14:creationId xmlns:p14="http://schemas.microsoft.com/office/powerpoint/2010/main" val="211124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79418" y="213757"/>
            <a:ext cx="9925193" cy="605641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</a:pP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Для 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таких детей устная речь – это не просто инструмент общения, а целый мир, в который они учатся входить с особым трудом. Поэтому наша задача – создать условия, при которых каждый ребёнок сможет раскрыть свой речевой потенциал и почувствовать себя уверенно в экзаменационной ситуации.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Коммуникативные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компетенции как основа подготовки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Коммуникативные компетенции включают в себя: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понимание информации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выражать свои мысли связно и логично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ведение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диалога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аргументацию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своей точки зрения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выразительных средств речи</a:t>
            </a: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 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особыми образовательными потребностями особенно сложно освоить эти навыки, поэтому важно применять </a:t>
            </a:r>
            <a:r>
              <a:rPr lang="ru-RU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 методики обучения</a:t>
            </a:r>
            <a:r>
              <a:rPr lang="ru-RU" sz="24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solidFill>
                <a:srgbClr val="92D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0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44384"/>
            <a:ext cx="8911687" cy="8312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92D050"/>
                </a:solidFill>
              </a:rPr>
              <a:t>Методы формирования коммуникативных компетенций (с примерами из практики)</a:t>
            </a:r>
            <a:r>
              <a:rPr lang="ru-RU" sz="2400" dirty="0">
                <a:solidFill>
                  <a:srgbClr val="92D050"/>
                </a:solidFill>
              </a:rPr>
              <a:t/>
            </a:r>
            <a:br>
              <a:rPr lang="ru-RU" sz="2400" dirty="0">
                <a:solidFill>
                  <a:srgbClr val="92D050"/>
                </a:solidFill>
              </a:rPr>
            </a:br>
            <a:endParaRPr lang="ru-RU" sz="2400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6296" y="1175657"/>
            <a:ext cx="10022774" cy="53201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Создание речевой среды на уроках</a:t>
            </a:r>
            <a:endParaRPr lang="ru-RU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работе с учеником с расстройством аутистического спектра (РАС) мы использовали </a:t>
            </a:r>
            <a:r>
              <a:rPr lang="ru-RU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картинки-схемы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репликами. Например, перед обсуждением текста детям предлагались карточки с фразами: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"Я думаю, что герой поступил так, потому что…"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"Мне запомнился момент, когда…"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Это помогало ребенку ориентироваться в диалоге.</a:t>
            </a:r>
          </a:p>
          <a:p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детей с нарушениями слуха на уроках применялись </a:t>
            </a:r>
            <a:r>
              <a:rPr lang="ru-RU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видеоматериалы с субтитрами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сопровождение речи учителя краткими </a:t>
            </a:r>
            <a:r>
              <a:rPr lang="ru-RU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конспектами 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доске</a:t>
            </a:r>
            <a:r>
              <a:rPr lang="ru-RU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Пошаговое развитие устной речи</a:t>
            </a:r>
            <a:endParaRPr lang="ru-RU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работе с обучающимися с ОВЗ часто используем методику </a:t>
            </a:r>
            <a:r>
              <a:rPr lang="ru-RU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"Рассказ по опорным словам"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после прочтения текста о весне ученику даются ключевые слова: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"солнце, снег, капель, тепло, птицы"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Это помогает структурировать мысль и избежать хаотичного пересказа.</a:t>
            </a:r>
          </a:p>
          <a:p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ученика с нарушением зрения практиковали </a:t>
            </a:r>
            <a:r>
              <a:rPr lang="ru-RU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аудиоописание</a:t>
            </a:r>
            <a:r>
              <a:rPr lang="ru-RU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он записывал свой пересказ текста на диктофон, а затем слушал и анализировал свою речь. Это позволило развивать контроль за интонацией и логикой высказывания.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3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03169" y="285008"/>
            <a:ext cx="10260279" cy="6293922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Дифференцированный подход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работе с ребенком с </a:t>
            </a:r>
            <a:r>
              <a:rPr lang="ru-RU" sz="20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дислексией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дисграфией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применяли метод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"Говорящий помощник"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ученик проговаривал свои ответы перед сверстником или педагогом до их записи. Это помогало снизить страх ошибки и развивало уверенность в своей речи.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Ученик с ДЦП испытывал сложности с быстрой устной реакцией. Поэтому перед ответами он имел право воспользоваться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картой-памяткой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ключевыми пунктами рассказа. Это дало ему возможность чувствовать себя увереннее на итоговом собеседовании.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Тренировка навыков ведения диалога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парной работе практиковали метод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"Диалог по ролям"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Один ученик – "экзаменатор", другой – "испытуемый". Например, при подготовке к заданию </a:t>
            </a:r>
            <a:r>
              <a:rPr lang="ru-RU" sz="2000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"Обсуждение высказывания"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один ученик задает вопросы, а другой аргументирует свою точку зрения. Это не только тренирует речь, но и снижает тревожность перед реальным экзаменом.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i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детей с РАС использовали метод </a:t>
            </a:r>
            <a:r>
              <a:rPr lang="ru-RU" sz="2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"Эхо"</a:t>
            </a: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котором ученик учится повторять часть реплики собеседника, чтобы удерживать внимание на диалоге. Например: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Учитель: "Какое время года тебе нравится?"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Ученик: "Мне нравится лето, потому что..."</a:t>
            </a:r>
            <a:br>
              <a:rPr lang="ru-RU" sz="2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44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03169" y="201881"/>
            <a:ext cx="10284031" cy="5700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92D050"/>
                </a:solidFill>
              </a:rPr>
              <a:t>Практическое применение при подготовке к итоговому                          собеседованию</a:t>
            </a:r>
            <a:r>
              <a:rPr lang="ru-RU" sz="2000" dirty="0">
                <a:solidFill>
                  <a:srgbClr val="92D050"/>
                </a:solidFill>
              </a:rPr>
              <a:t/>
            </a:r>
            <a:br>
              <a:rPr lang="ru-RU" sz="2000" dirty="0">
                <a:solidFill>
                  <a:srgbClr val="92D050"/>
                </a:solidFill>
              </a:rPr>
            </a:b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603169" y="973777"/>
            <a:ext cx="10284031" cy="558140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92D050"/>
                </a:solidFill>
              </a:rPr>
              <a:t/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b="1" dirty="0">
                <a:solidFill>
                  <a:srgbClr val="92D050"/>
                </a:solidFill>
              </a:rPr>
              <a:t>Отработка структуры ответов</a:t>
            </a:r>
            <a:r>
              <a:rPr lang="ru-RU" dirty="0">
                <a:solidFill>
                  <a:srgbClr val="92D050"/>
                </a:solidFill>
              </a:rPr>
              <a:t/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Используем </a:t>
            </a:r>
            <a:r>
              <a:rPr lang="ru-RU" b="1" dirty="0">
                <a:solidFill>
                  <a:srgbClr val="92D050"/>
                </a:solidFill>
              </a:rPr>
              <a:t>визуальные схемы</a:t>
            </a:r>
            <a:r>
              <a:rPr lang="ru-RU" dirty="0">
                <a:solidFill>
                  <a:srgbClr val="92D050"/>
                </a:solidFill>
              </a:rPr>
              <a:t> с пошаговым построением ответа: вступление – основная часть – заключение. Например, при ответе на вопрос </a:t>
            </a:r>
            <a:r>
              <a:rPr lang="ru-RU" i="1" dirty="0">
                <a:solidFill>
                  <a:srgbClr val="92D050"/>
                </a:solidFill>
              </a:rPr>
              <a:t>"Как вы понимаете значение слова 'дружба'?"</a:t>
            </a:r>
            <a:r>
              <a:rPr lang="ru-RU" dirty="0">
                <a:solidFill>
                  <a:srgbClr val="92D050"/>
                </a:solidFill>
              </a:rPr>
              <a:t> ученик использует опорную схему: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Определение слова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Пример из жизни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Заключение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  </a:t>
            </a:r>
            <a:r>
              <a:rPr lang="ru-RU" b="1" dirty="0">
                <a:solidFill>
                  <a:srgbClr val="92D050"/>
                </a:solidFill>
              </a:rPr>
              <a:t>Работа над выразительностью речи</a:t>
            </a:r>
            <a:r>
              <a:rPr lang="ru-RU" dirty="0">
                <a:solidFill>
                  <a:srgbClr val="92D050"/>
                </a:solidFill>
              </a:rPr>
              <a:t/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Играем в </a:t>
            </a:r>
            <a:r>
              <a:rPr lang="ru-RU" b="1" dirty="0">
                <a:solidFill>
                  <a:srgbClr val="92D050"/>
                </a:solidFill>
              </a:rPr>
              <a:t>"Учимся говорить выразительно"</a:t>
            </a:r>
            <a:r>
              <a:rPr lang="ru-RU" dirty="0">
                <a:solidFill>
                  <a:srgbClr val="92D050"/>
                </a:solidFill>
              </a:rPr>
              <a:t> – ученики записывают свои ответы на диктофон и анализируют интонацию.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  </a:t>
            </a:r>
            <a:r>
              <a:rPr lang="ru-RU" b="1" dirty="0">
                <a:solidFill>
                  <a:srgbClr val="92D050"/>
                </a:solidFill>
              </a:rPr>
              <a:t>Формирование навыков аргументации</a:t>
            </a:r>
            <a:r>
              <a:rPr lang="ru-RU" dirty="0">
                <a:solidFill>
                  <a:srgbClr val="92D050"/>
                </a:solidFill>
              </a:rPr>
              <a:t/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Применяем метод </a:t>
            </a:r>
            <a:r>
              <a:rPr lang="ru-RU" b="1" dirty="0">
                <a:solidFill>
                  <a:srgbClr val="92D050"/>
                </a:solidFill>
              </a:rPr>
              <a:t>"Я думаю так, потому что…"</a:t>
            </a:r>
            <a:r>
              <a:rPr lang="ru-RU" dirty="0">
                <a:solidFill>
                  <a:srgbClr val="92D050"/>
                </a:solidFill>
              </a:rPr>
              <a:t> – учим детей обосновывать свою позицию с примерами.</a:t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  </a:t>
            </a:r>
            <a:r>
              <a:rPr lang="ru-RU" b="1" dirty="0">
                <a:solidFill>
                  <a:srgbClr val="92D050"/>
                </a:solidFill>
              </a:rPr>
              <a:t>Снижение тревожности перед экзаменом</a:t>
            </a:r>
            <a:r>
              <a:rPr lang="ru-RU" dirty="0">
                <a:solidFill>
                  <a:srgbClr val="92D050"/>
                </a:solidFill>
              </a:rPr>
              <a:t/>
            </a:r>
            <a:br>
              <a:rPr lang="ru-RU" dirty="0">
                <a:solidFill>
                  <a:srgbClr val="92D050"/>
                </a:solidFill>
              </a:rPr>
            </a:br>
            <a:r>
              <a:rPr lang="ru-RU" dirty="0">
                <a:solidFill>
                  <a:srgbClr val="92D050"/>
                </a:solidFill>
              </a:rPr>
              <a:t>Разбираем </a:t>
            </a:r>
            <a:r>
              <a:rPr lang="ru-RU" b="1" dirty="0">
                <a:solidFill>
                  <a:srgbClr val="92D050"/>
                </a:solidFill>
              </a:rPr>
              <a:t>типичные ошибки</a:t>
            </a:r>
            <a:r>
              <a:rPr lang="ru-RU" dirty="0">
                <a:solidFill>
                  <a:srgbClr val="92D050"/>
                </a:solidFill>
              </a:rPr>
              <a:t> и проводим </a:t>
            </a:r>
            <a:r>
              <a:rPr lang="ru-RU" b="1" dirty="0">
                <a:solidFill>
                  <a:srgbClr val="92D050"/>
                </a:solidFill>
              </a:rPr>
              <a:t>пробные собеседования</a:t>
            </a:r>
            <a:r>
              <a:rPr lang="ru-RU" dirty="0">
                <a:solidFill>
                  <a:srgbClr val="92D050"/>
                </a:solidFill>
              </a:rPr>
              <a:t> в щадящем формате.</a:t>
            </a:r>
            <a:br>
              <a:rPr lang="ru-RU" dirty="0">
                <a:solidFill>
                  <a:srgbClr val="92D05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51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5044" y="624110"/>
            <a:ext cx="10248405" cy="5277926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92D050"/>
                </a:solidFill>
              </a:rPr>
              <a:t>Заключение</a:t>
            </a:r>
            <a:r>
              <a:rPr lang="ru-RU" sz="3200" dirty="0">
                <a:solidFill>
                  <a:srgbClr val="92D050"/>
                </a:solidFill>
              </a:rPr>
              <a:t/>
            </a:r>
            <a:br>
              <a:rPr lang="ru-RU" sz="3200" dirty="0">
                <a:solidFill>
                  <a:srgbClr val="92D050"/>
                </a:solidFill>
              </a:rPr>
            </a:br>
            <a:r>
              <a:rPr lang="ru-RU" sz="3200" dirty="0">
                <a:solidFill>
                  <a:srgbClr val="92D050"/>
                </a:solidFill>
              </a:rPr>
              <a:t>Таким образом, успех ребенка с ОВЗ на итоговом собеседовании зависит от нашей способности создать для него комфортные условия для развития речи. Формирование коммуникативных компетенций – это не просто подготовка к экзамену, а ключ к уверенности ребенка в себе и успешной социализации.</a:t>
            </a:r>
            <a:br>
              <a:rPr lang="ru-RU" sz="3200" dirty="0">
                <a:solidFill>
                  <a:srgbClr val="92D050"/>
                </a:solidFill>
              </a:rPr>
            </a:br>
            <a:endParaRPr lang="ru-RU" sz="3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7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2291938"/>
            <a:ext cx="8911687" cy="312321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Спасибо за внимание!</a:t>
            </a:r>
            <a:r>
              <a:rPr lang="ru-RU" sz="4000" dirty="0">
                <a:solidFill>
                  <a:srgbClr val="92D050"/>
                </a:solidFill>
              </a:rPr>
              <a:t/>
            </a:r>
            <a:br>
              <a:rPr lang="ru-RU" sz="4000" dirty="0">
                <a:solidFill>
                  <a:srgbClr val="92D050"/>
                </a:solidFill>
              </a:rPr>
            </a:br>
            <a:endParaRPr lang="ru-RU" sz="4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31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426</TotalTime>
  <Words>297</Words>
  <Application>Microsoft Office PowerPoint</Application>
  <PresentationFormat>Широкоэкранный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Тема: Основные приёмы формирования коммуникативных компетенций на уроках как условие успешной подготовки к итоговому собеседованию учащихся с ОВЗ </vt:lpstr>
      <vt:lpstr>     Дети нозологических групп — это дети с ограниченными возможностями здоровья (ОВЗ), которые подразделяются на категории, характеризующие их отклонение.    Некоторые нозологические группы детей: С нарушениями опорно-двигательного аппарата (сколиоз, плоскостопие, детский церебральный паралич);   С задержкой психического развития (ЗПР);   С логопедическими нарушениями (общее недоразвитие речи, фонетико-фонематическое недоразвитие речи, заикание);   С нарушениями слуха (глухие, слабослышащие и позднооглохшие дети);   С нарушениями зрения (слепые, слабовидящие дети);   С отклонениями в эмоциональной и волевой области;   С заболеваниями органов дыхания, пищеварения и сердечно-сосудистой системы;   С нарушениями интеллекта.           Возможны сложные дефекты (сочетанные нарушения) — сочетание двух и более нарушений, в одинаковой степени определяющих структуру аномального развития и трудности воспитания и обучения ребёнка. Например, одновременные нарушения зрения и слуха, зрения и речи, слуха и моторики и т. д. </vt:lpstr>
      <vt:lpstr>          Для таких детей устная речь – это не просто инструмент общения, а целый мир, в который они учатся входить с особым трудом. Поэтому наша задача – создать условия, при которых каждый ребёнок сможет раскрыть свой речевой потенциал и почувствовать себя уверенно в экзаменационной ситуации.           Коммуникативные компетенции как основа подготовки Коммуникативные компетенции включают в себя:  восприятие и понимание информации,  умение выражать свои мысли связно и логично,  ведение диалога,  аргументацию своей точки зрения,  использование выразительных средств речи.         Детям с особыми образовательными потребностями особенно сложно освоить эти навыки, поэтому важно применять адаптированные методики обучения. </vt:lpstr>
      <vt:lpstr>Методы формирования коммуникативных компетенций (с примерами из практики) </vt:lpstr>
      <vt:lpstr>3. Дифференцированный подход   Пример: В работе с ребенком с дислексией и дисграфией применяли метод "Говорящий помощник" – ученик проговаривал свои ответы перед сверстником или педагогом до их записи. Это помогало снизить страх ошибки и развивало уверенность в своей речи.   Пример: Ученик с ДЦП испытывал сложности с быстрой устной реакцией. Поэтому перед ответами он имел право воспользоваться картой-памяткой с ключевыми пунктами рассказа. Это дало ему возможность чувствовать себя увереннее на итоговом собеседовании. 4. Тренировка навыков ведения диалога   Пример: В парной работе практиковали метод "Диалог по ролям". Один ученик – "экзаменатор", другой – "испытуемый". Например, при подготовке к заданию "Обсуждение высказывания", один ученик задает вопросы, а другой аргументирует свою точку зрения. Это не только тренирует речь, но и снижает тревожность перед реальным экзаменом.   Пример: Для детей с РАС использовали метод "Эхо", при котором ученик учится повторять часть реплики собеседника, чтобы удерживать внимание на диалоге. Например: Учитель: "Какое время года тебе нравится?" Ученик: "Мне нравится лето, потому что..." </vt:lpstr>
      <vt:lpstr>Практическое применение при подготовке к итоговому                          собеседованию </vt:lpstr>
      <vt:lpstr>Заключение Таким образом, успех ребенка с ОВЗ на итоговом собеседовании зависит от нашей способности создать для него комфортные условия для развития речи. Формирование коммуникативных компетенций – это не просто подготовка к экзамену, а ключ к уверенности ребенка в себе и успешной социализации. </vt:lpstr>
      <vt:lpstr>Спасибо за внимание!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Формирование коммуникативных компетенций, обучающихся на уроках как условие успешного прохождения итогового собеседования детей нозологических групп</dc:title>
  <dc:creator>Defektolog</dc:creator>
  <cp:lastModifiedBy>Defektolog</cp:lastModifiedBy>
  <cp:revision>10</cp:revision>
  <dcterms:created xsi:type="dcterms:W3CDTF">2025-02-11T04:09:07Z</dcterms:created>
  <dcterms:modified xsi:type="dcterms:W3CDTF">2025-02-21T06:37:45Z</dcterms:modified>
</cp:coreProperties>
</file>