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6" r:id="rId10"/>
    <p:sldId id="287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4684" autoAdjust="0"/>
  </p:normalViewPr>
  <p:slideViewPr>
    <p:cSldViewPr>
      <p:cViewPr varScale="1">
        <p:scale>
          <a:sx n="68" d="100"/>
          <a:sy n="68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EE7FFA-844A-410C-A800-65FECE0CEF8F}" type="datetimeFigureOut">
              <a:rPr lang="ru-RU" smtClean="0"/>
              <a:t>вс 16.02.25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312645-C4FE-4AEA-8B19-51DC6F91F5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340768"/>
            <a:ext cx="5544616" cy="1728192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НОУ ВО «МОСКОВСКИЙ СОЦИАЛЬНО-ПЕДАГОГИЧЕСКИЙ ИНСТИТУТ»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профессиональной переподготовки «Логопедия»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336704" cy="2880320"/>
          </a:xfrm>
        </p:spPr>
        <p:txBody>
          <a:bodyPr>
            <a:normAutofit/>
          </a:bodyPr>
          <a:lstStyle/>
          <a:p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ОБ ОКРУЖАЮЩЕМ МИРЕ КАК СРЕДСТВО ОБОГАЩЕНИЯ СЛОВАРНОГО ЗАПАСА У ДЕТЕЙ ДОШКОЛЬНОГО ВОЗРАСТА С ОБЩИМ НЕДОРАЗВИТИЕМ РЕЧИ (3 уровень)</a:t>
            </a:r>
          </a:p>
          <a:p>
            <a:pPr algn="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Плужникова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1354137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14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3"/>
            <a:ext cx="6007342" cy="93610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процессе написания итоговой работы, нами были решены следующие задачи: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2204864"/>
            <a:ext cx="6408712" cy="2880320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  психолого-педагогическая характеристика дошкольников с общим недоразвитием речи;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Рассмотрены методы обогащения словарного запаса у старших дошкольников с общим недоразвитием речи в процессе формирования знаний и представлений об окружающем мире;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Проведено диагностическое обследование состояния лексического строя речи у дошкольников с ОНР (3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ур.р.р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по обогащению словарного запаса у старших  дошкольников  с  общим  недоразвитием  речи  в  процессе формирования знаний и представлений об окружающем мире, в рамках прохождения лексических тем. </a:t>
            </a:r>
          </a:p>
        </p:txBody>
      </p:sp>
    </p:spTree>
    <p:extLst>
      <p:ext uri="{BB962C8B-B14F-4D97-AF65-F5344CB8AC3E}">
        <p14:creationId xmlns:p14="http://schemas.microsoft.com/office/powerpoint/2010/main" val="72545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3"/>
            <a:ext cx="6223367" cy="64807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Основной список литературы: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772816"/>
            <a:ext cx="6696744" cy="41764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Бавыкина Г.Н. Формирование словаря детей дошкольного возраста / Г.Н. Бавыкина. - Комсомольск-на Амуре, 1996.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Воробьева,В.К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Преодоление речевых нарушений у дошкольников/ В.К. Воробьева. –СПб., 2006. –192 с.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Выготский, Л.С. Развитие устной речи./ Детская речь/ Выготский Л.С. -М., 2006. -51-78с.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Гризик,Т.И.«Развитие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речи  детей  6-7  лет» /  Т.И.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Гризик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М:«Просвещение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2007.-321с.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Громова,О.Е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Методика  формирования  начального  детского  лексикона. [Текст] /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О.Е.Громова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-М.: ТЦ Сфера, 2003.—176 с.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Деревянко Н. П. Формирование словарного запаса у дошкольников с общим недоразвитием речи / Н. П. Деревянко, Е. А.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Лапп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психология и логопедия. – 2006. - № 4.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Ефименкова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Л.Н. Формирование речи у дошкольников// Дети с ОНР (Кн. для логопеда - 2-е изд.) - М., 1985. 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Жукова,Н.С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Отклонения в развитии детской речи[Текст] / Н.С. Жукова, Е.М.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Мастюкова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Т.Б.Филичева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Екатеринбург, 2006. -78с.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Игры в логопедической работе с детьми /Под ред. В.И. Селиверстовой. -Москва, 1979.</a:t>
            </a:r>
          </a:p>
          <a:p>
            <a:pPr algn="l"/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Смирнова И.А. Логопедический альбом для обследования лексико-грамматического строя и связной речи: наглядно-методическое пособие. - СПб. - М.: ДЕТСТВО-ПРЕСС, ИД Карапуз, ТЦ Сфера, с, ил., 2006.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17582"/>
            <a:ext cx="6872644" cy="448362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359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7"/>
            <a:ext cx="6439391" cy="1368152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Цель итоговой работы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рассмотреть теоретические и практические основы формирования словарного запаса дошкольников с общим недоразвитием речи при формировании представлений об окружающем мире.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988840"/>
            <a:ext cx="6284087" cy="3888432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итоговой работы 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Дать психолого-педагогическую характеристику дошкольникам с общим недоразвитием речи;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Рассмотреть возможности обогащения словарного запаса у старших дошкольников с общим недоразвитием речи в процессе формирования знаний и представлений об окружающем мире;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Провести диагностику состояния лексического строя речи у детей с общим недоразвитием речи;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Разработать методические рекомендации по обогащению словарного запаса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старших  дошкольников  с  общим  недоразвитием  речи  в  процессе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знаний и представлений об окружающем мире.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исследования: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№19» (дошкольное отделение «Березка» )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Мытищи, МО. </a:t>
            </a:r>
          </a:p>
        </p:txBody>
      </p:sp>
    </p:spTree>
    <p:extLst>
      <p:ext uri="{BB962C8B-B14F-4D97-AF65-F5344CB8AC3E}">
        <p14:creationId xmlns:p14="http://schemas.microsoft.com/office/powerpoint/2010/main" val="356886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92696"/>
            <a:ext cx="7016660" cy="132737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детей с ОНР (3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р. р.)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988840"/>
            <a:ext cx="3093743" cy="72008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Особенности речевого развития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2122311"/>
            <a:ext cx="2995005" cy="44259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Особенности ВПФ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Низкий уровень познавательной активности</a:t>
            </a:r>
          </a:p>
          <a:p>
            <a:r>
              <a:rPr lang="ru-RU" dirty="0"/>
              <a:t>Недостаточная концентрация внимания</a:t>
            </a:r>
          </a:p>
          <a:p>
            <a:r>
              <a:rPr lang="ru-RU" dirty="0"/>
              <a:t>Низкий уровень представлений об окружающем мире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Трудности в овладении звукопроизношением</a:t>
            </a:r>
          </a:p>
          <a:p>
            <a:r>
              <a:rPr lang="ru-RU" dirty="0"/>
              <a:t>Нарушения в лексико-грамматическом строе речи</a:t>
            </a:r>
          </a:p>
          <a:p>
            <a:r>
              <a:rPr lang="ru-RU" dirty="0"/>
              <a:t>Недостаточное развитие связной речи</a:t>
            </a:r>
          </a:p>
        </p:txBody>
      </p:sp>
    </p:spTree>
    <p:extLst>
      <p:ext uri="{BB962C8B-B14F-4D97-AF65-F5344CB8AC3E}">
        <p14:creationId xmlns:p14="http://schemas.microsoft.com/office/powerpoint/2010/main" val="425389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84278" y="954086"/>
            <a:ext cx="3530367" cy="172415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000" dirty="0">
                <a:latin typeface="Times New Roman"/>
                <a:ea typeface="Calibri"/>
              </a:rPr>
              <a:t>Формирование знаний и представлений об окружающем мире является важным  компонентом всестороннего развития  ребенка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413217" cy="2016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8160" y="3114116"/>
            <a:ext cx="3054409" cy="261011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развития словаря  детей старшего возраста с ОНР существенно  важным  является  приобретение  знаний  о  природе  и природных явлениях, а также о человеке и условиях его жизни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66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5320" y="1241136"/>
            <a:ext cx="3051835" cy="1153209"/>
          </a:xfrm>
        </p:spPr>
        <p:txBody>
          <a:bodyPr/>
          <a:lstStyle/>
          <a:p>
            <a:r>
              <a:rPr lang="ru-RU" dirty="0"/>
              <a:t>База исследования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294367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55175" y="2607479"/>
            <a:ext cx="3361239" cy="13550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№19» (дошкольное отделение «Березка» 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Мытищи, М.О.</a:t>
            </a:r>
            <a:endParaRPr lang="ru-RU" sz="1800" dirty="0"/>
          </a:p>
          <a:p>
            <a:pPr algn="just"/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531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1583" y="1169608"/>
            <a:ext cx="3102467" cy="940988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Исследование проводилось по апробированной методике обследования словарного запаса детей И.А. Смирновой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165565"/>
              </p:ext>
            </p:extLst>
          </p:nvPr>
        </p:nvGraphicFramePr>
        <p:xfrm>
          <a:off x="4716016" y="1844824"/>
          <a:ext cx="3384375" cy="29794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 ребенка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Возраст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Заключение ПМПК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Даня Т.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лет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ОНР </a:t>
                      </a:r>
                      <a:r>
                        <a:rPr lang="en-US" sz="1200">
                          <a:effectLst/>
                        </a:rPr>
                        <a:t>III</a:t>
                      </a:r>
                      <a:r>
                        <a:rPr lang="ru-RU" sz="1200">
                          <a:effectLst/>
                        </a:rPr>
                        <a:t> ур, с.д.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Егор В.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лет 2 месяца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ОНР </a:t>
                      </a:r>
                      <a:r>
                        <a:rPr lang="en-US" sz="1200">
                          <a:effectLst/>
                        </a:rPr>
                        <a:t>III </a:t>
                      </a:r>
                      <a:r>
                        <a:rPr lang="ru-RU" sz="1200">
                          <a:effectLst/>
                        </a:rPr>
                        <a:t>ур, с.д.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Оля Ш.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лет 10 месяцев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ОНР </a:t>
                      </a: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ур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с.д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Рома Ш.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лет 8 месяцев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ОНР </a:t>
                      </a: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ур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с.д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Ваня Т.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лет 7 месяцев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ОНР </a:t>
                      </a: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ур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с.д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6" marR="377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SAMSUNG\Desktop\image-20-05-23-08-09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73" y="1772816"/>
            <a:ext cx="3180533" cy="42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8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5"/>
            <a:ext cx="6151359" cy="72008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Результаты исследования состояния словаря у дошкольников с общим недоразвитием речи (3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р. р.)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84641"/>
              </p:ext>
            </p:extLst>
          </p:nvPr>
        </p:nvGraphicFramePr>
        <p:xfrm>
          <a:off x="1403648" y="1772813"/>
          <a:ext cx="6256038" cy="3428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3231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 Ф. ребёнка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Даня Т.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 В.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Оля Ш.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Рома Ш.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Ваня Т.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31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номинативного словаря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глагольного Словаря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231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атрибутивного словаря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Словарь числительных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Словарь предлогов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Словарь антонимов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Словарь синонимов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–целое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84">
                <a:tc>
                  <a:txBody>
                    <a:bodyPr/>
                    <a:lstStyle/>
                    <a:p>
                      <a:pPr marR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развития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589240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– высокий уровень;</a:t>
            </a:r>
          </a:p>
          <a:p>
            <a:r>
              <a:rPr lang="ru-RU" sz="1400" dirty="0"/>
              <a:t>С – средний уровень;</a:t>
            </a:r>
          </a:p>
          <a:p>
            <a:r>
              <a:rPr lang="ru-RU" sz="1400" dirty="0"/>
              <a:t>Н – низкий уровень.</a:t>
            </a:r>
          </a:p>
        </p:txBody>
      </p:sp>
    </p:spTree>
    <p:extLst>
      <p:ext uri="{BB962C8B-B14F-4D97-AF65-F5344CB8AC3E}">
        <p14:creationId xmlns:p14="http://schemas.microsoft.com/office/powerpoint/2010/main" val="287203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80400" y="809530"/>
            <a:ext cx="3458371" cy="200172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по развитию словаря дошкольников с ОНР (3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ур.р.р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сформулированы по 6 направлениям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25940"/>
          <a:stretch>
            <a:fillRect/>
          </a:stretch>
        </p:blipFill>
        <p:spPr>
          <a:xfrm rot="60000">
            <a:off x="4820294" y="1082883"/>
            <a:ext cx="2993270" cy="46631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65091" y="3314331"/>
            <a:ext cx="3383861" cy="23733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1. Развитие номинативного словаря.</a:t>
            </a:r>
          </a:p>
          <a:p>
            <a:pPr algn="l"/>
            <a:r>
              <a:rPr lang="ru-RU" dirty="0"/>
              <a:t>2. Развитие атрибутивного словаря.</a:t>
            </a:r>
          </a:p>
          <a:p>
            <a:pPr algn="l"/>
            <a:r>
              <a:rPr lang="ru-RU" dirty="0"/>
              <a:t>3. Развитие предикативного словаря.</a:t>
            </a:r>
          </a:p>
          <a:p>
            <a:pPr algn="l"/>
            <a:r>
              <a:rPr lang="ru-RU" dirty="0"/>
              <a:t>4. Развитие словаря антонимов.</a:t>
            </a:r>
          </a:p>
          <a:p>
            <a:pPr algn="l"/>
            <a:r>
              <a:rPr lang="ru-RU" dirty="0"/>
              <a:t>5. Развитие словаря синонимов.</a:t>
            </a:r>
          </a:p>
          <a:p>
            <a:pPr algn="l"/>
            <a:r>
              <a:rPr lang="ru-RU" dirty="0"/>
              <a:t>6. Развитие словаря предлогов.</a:t>
            </a:r>
          </a:p>
        </p:txBody>
      </p:sp>
    </p:spTree>
    <p:extLst>
      <p:ext uri="{BB962C8B-B14F-4D97-AF65-F5344CB8AC3E}">
        <p14:creationId xmlns:p14="http://schemas.microsoft.com/office/powerpoint/2010/main" val="71854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17892" y="590183"/>
            <a:ext cx="3524085" cy="1079955"/>
          </a:xfrm>
        </p:spPr>
        <p:txBody>
          <a:bodyPr/>
          <a:lstStyle/>
          <a:p>
            <a:r>
              <a:rPr lang="ru-RU" dirty="0"/>
              <a:t>Игра с мячом </a:t>
            </a:r>
            <a:br>
              <a:rPr lang="ru-RU" dirty="0"/>
            </a:br>
            <a:r>
              <a:rPr lang="ru-RU" dirty="0"/>
              <a:t>«Скажи наоборот»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1953419"/>
            <a:ext cx="3021013" cy="30210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04537" y="1946129"/>
            <a:ext cx="3390507" cy="38041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Цель: развитие предикативного словаря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Содержание: Дети стоят в шеренге лицом к логопеду. Он произносит слово и бросает мяч одному из игроков.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Поймавший мяч должен назвать антоним («слово –неприятель») к заданному слову и вернуть его логопеду. Если парное слово подобрано верно, ребенок делает шаг вперед.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Выигрывает тот, кто быстрее подойдет к условной линии, на которой находится логопед. </a:t>
            </a:r>
          </a:p>
        </p:txBody>
      </p:sp>
    </p:spTree>
    <p:extLst>
      <p:ext uri="{BB962C8B-B14F-4D97-AF65-F5344CB8AC3E}">
        <p14:creationId xmlns:p14="http://schemas.microsoft.com/office/powerpoint/2010/main" val="1521359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1205</TotalTime>
  <Words>1049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НОУ ВО «МОСКОВСКИЙ СОЦИАЛЬНО-ПЕДАГОГИЧЕСКИЙ ИНСТИТУТ» Дополнительная профессиональная образовательная программа профессиональной переподготовки «Логопедия»     </vt:lpstr>
      <vt:lpstr> Цель итоговой работы  – рассмотреть теоретические и практические основы формирования словарного запаса дошкольников с общим недоразвитием речи при формировании представлений об окружающем мире.</vt:lpstr>
      <vt:lpstr>Психолого-педагогическая характеристика детей с ОНР (3 ур. р. р.)</vt:lpstr>
      <vt:lpstr> Формирование знаний и представлений об окружающем мире является важным  компонентом всестороннего развития  ребенка </vt:lpstr>
      <vt:lpstr>База исследования</vt:lpstr>
      <vt:lpstr>Исследование проводилось по апробированной методике обследования словарного запаса детей И.А. Смирновой  </vt:lpstr>
      <vt:lpstr>Результаты исследования состояния словаря у дошкольников с общим недоразвитием речи (3 ур. р. р.)</vt:lpstr>
      <vt:lpstr>Рекомендации по развитию словаря дошкольников с ОНР (3 ур.р.р.) сформулированы по 6 направлениям</vt:lpstr>
      <vt:lpstr>Игра с мячом  «Скажи наоборот» </vt:lpstr>
      <vt:lpstr>В процессе написания итоговой работы, нами были решены следующие задачи: </vt:lpstr>
      <vt:lpstr>Основной список литературы: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Nat</cp:lastModifiedBy>
  <cp:revision>75</cp:revision>
  <dcterms:created xsi:type="dcterms:W3CDTF">2016-04-09T10:08:42Z</dcterms:created>
  <dcterms:modified xsi:type="dcterms:W3CDTF">2025-02-16T14:17:32Z</dcterms:modified>
</cp:coreProperties>
</file>