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5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0BBFB-7DB2-4D51-A6EB-E05CE55ACD6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3C7991-A82B-41B4-9616-523D69F60E4A}">
      <dgm:prSet/>
      <dgm:spPr/>
      <dgm:t>
        <a:bodyPr/>
        <a:lstStyle/>
        <a:p>
          <a:pPr rtl="0"/>
          <a:r>
            <a:rPr lang="ru-RU" b="1" u="sng" dirty="0" smtClean="0">
              <a:solidFill>
                <a:schemeClr val="tx1"/>
              </a:solidFill>
            </a:rPr>
            <a:t>Грамматический минимум </a:t>
          </a:r>
          <a:r>
            <a:rPr lang="ru-RU" dirty="0" smtClean="0"/>
            <a:t>- набор структур, отобранный в соответствии с определенными принципами, необходимый и достаточный для использования языка как средства общения в заданных программой пределах и реальных для его усвоения условиях.</a:t>
          </a:r>
          <a:endParaRPr lang="ru-RU" dirty="0"/>
        </a:p>
      </dgm:t>
    </dgm:pt>
    <dgm:pt modelId="{9C28F20C-A3B2-44E8-BC09-A154905A3DAB}" type="parTrans" cxnId="{F30FD7A3-F666-44A1-81F1-D7F1A7F179D3}">
      <dgm:prSet/>
      <dgm:spPr/>
      <dgm:t>
        <a:bodyPr/>
        <a:lstStyle/>
        <a:p>
          <a:endParaRPr lang="ru-RU"/>
        </a:p>
      </dgm:t>
    </dgm:pt>
    <dgm:pt modelId="{FD5DB03D-23F5-43B8-84B8-7F0082B9A31F}" type="sibTrans" cxnId="{F30FD7A3-F666-44A1-81F1-D7F1A7F179D3}">
      <dgm:prSet/>
      <dgm:spPr/>
      <dgm:t>
        <a:bodyPr/>
        <a:lstStyle/>
        <a:p>
          <a:endParaRPr lang="ru-RU"/>
        </a:p>
      </dgm:t>
    </dgm:pt>
    <dgm:pt modelId="{242701D3-1B3D-47F7-B09E-3940C4886741}" type="pres">
      <dgm:prSet presAssocID="{84B0BBFB-7DB2-4D51-A6EB-E05CE55ACD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EA2C1A-F5F6-4A31-804F-DDDE8D528FBE}" type="pres">
      <dgm:prSet presAssocID="{CD3C7991-A82B-41B4-9616-523D69F60E4A}" presName="linNode" presStyleCnt="0"/>
      <dgm:spPr/>
    </dgm:pt>
    <dgm:pt modelId="{A045FB12-4D2F-48DA-A0C8-2BE87E34EA38}" type="pres">
      <dgm:prSet presAssocID="{CD3C7991-A82B-41B4-9616-523D69F60E4A}" presName="parentText" presStyleLbl="node1" presStyleIdx="0" presStyleCnt="1" custScaleX="277778" custLinFactNeighborX="74020" custLinFactNeighborY="-18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FD7A3-F666-44A1-81F1-D7F1A7F179D3}" srcId="{84B0BBFB-7DB2-4D51-A6EB-E05CE55ACD68}" destId="{CD3C7991-A82B-41B4-9616-523D69F60E4A}" srcOrd="0" destOrd="0" parTransId="{9C28F20C-A3B2-44E8-BC09-A154905A3DAB}" sibTransId="{FD5DB03D-23F5-43B8-84B8-7F0082B9A31F}"/>
    <dgm:cxn modelId="{0D576671-802C-4B3F-9C84-270F7D040DA7}" type="presOf" srcId="{CD3C7991-A82B-41B4-9616-523D69F60E4A}" destId="{A045FB12-4D2F-48DA-A0C8-2BE87E34EA38}" srcOrd="0" destOrd="0" presId="urn:microsoft.com/office/officeart/2005/8/layout/vList5"/>
    <dgm:cxn modelId="{8B2E0412-EFB6-4025-9972-3969455C5B3F}" type="presOf" srcId="{84B0BBFB-7DB2-4D51-A6EB-E05CE55ACD68}" destId="{242701D3-1B3D-47F7-B09E-3940C4886741}" srcOrd="0" destOrd="0" presId="urn:microsoft.com/office/officeart/2005/8/layout/vList5"/>
    <dgm:cxn modelId="{002F5136-0901-4016-A613-9D7CF5165AE2}" type="presParOf" srcId="{242701D3-1B3D-47F7-B09E-3940C4886741}" destId="{3BEA2C1A-F5F6-4A31-804F-DDDE8D528FBE}" srcOrd="0" destOrd="0" presId="urn:microsoft.com/office/officeart/2005/8/layout/vList5"/>
    <dgm:cxn modelId="{A09BFC5F-6B43-4793-BC54-AD81F9ABBC1F}" type="presParOf" srcId="{3BEA2C1A-F5F6-4A31-804F-DDDE8D528FBE}" destId="{A045FB12-4D2F-48DA-A0C8-2BE87E34EA3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5FB12-4D2F-48DA-A0C8-2BE87E34EA38}">
      <dsp:nvSpPr>
        <dsp:cNvPr id="0" name=""/>
        <dsp:cNvSpPr/>
      </dsp:nvSpPr>
      <dsp:spPr>
        <a:xfrm>
          <a:off x="3584" y="0"/>
          <a:ext cx="3669890" cy="4033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>
              <a:solidFill>
                <a:schemeClr val="tx1"/>
              </a:solidFill>
            </a:rPr>
            <a:t>Грамматический минимум </a:t>
          </a:r>
          <a:r>
            <a:rPr lang="ru-RU" sz="2100" kern="1200" dirty="0" smtClean="0"/>
            <a:t>- набор структур, отобранный в соответствии с определенными принципами, необходимый и достаточный для использования языка как средства общения в заданных программой пределах и реальных для его усвоения условиях.</a:t>
          </a:r>
          <a:endParaRPr lang="ru-RU" sz="2100" kern="1200" dirty="0"/>
        </a:p>
      </dsp:txBody>
      <dsp:txXfrm>
        <a:off x="182733" y="179149"/>
        <a:ext cx="3311592" cy="367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F50BD-005F-4272-A975-A017BA093FF2}" type="datetimeFigureOut">
              <a:rPr lang="fr-FR" smtClean="0"/>
              <a:t>24/07/2024</a:t>
            </a:fld>
            <a:endParaRPr lang="fr-FR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3DEC0-DBB3-47E0-83EA-135CB4FD0C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79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1627-F682-4681-8689-98DE1B84B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4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63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9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0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0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76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7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1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255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6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9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7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8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0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7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50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3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4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3326674"/>
            <a:ext cx="6815669" cy="5999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0000CC"/>
                </a:solidFill>
                <a:cs typeface="Aharoni" panose="02010803020104030203" pitchFamily="2" charset="-79"/>
              </a:rPr>
              <a:t>ПОСТРОЕНИЕ ОБЯЗАТЕЛЬНОГО КУРСА ИНОСТРАННОГО ЯЗЫКА В СРЕДНЕЙ ОБЩЕОБРАЗОВАТЕЛЬНОЙ </a:t>
            </a:r>
            <a:r>
              <a:rPr lang="ru-RU" sz="2200" b="1" dirty="0" smtClean="0">
                <a:solidFill>
                  <a:srgbClr val="0000CC"/>
                </a:solidFill>
                <a:cs typeface="Aharoni" panose="02010803020104030203" pitchFamily="2" charset="-79"/>
              </a:rPr>
              <a:t>ШКОЛЕ.</a:t>
            </a:r>
            <a:br>
              <a:rPr lang="ru-RU" sz="2200" b="1" dirty="0" smtClean="0">
                <a:solidFill>
                  <a:srgbClr val="0000CC"/>
                </a:solidFill>
                <a:cs typeface="Aharoni" panose="02010803020104030203" pitchFamily="2" charset="-79"/>
              </a:rPr>
            </a:br>
            <a:r>
              <a:rPr lang="ru-RU" sz="2200" b="1" dirty="0" smtClean="0">
                <a:solidFill>
                  <a:srgbClr val="0000CC"/>
                </a:solidFill>
                <a:cs typeface="Aharoni" panose="02010803020104030203" pitchFamily="2" charset="-79"/>
              </a:rPr>
              <a:t>УРОВНИ ЯЗЫКА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Выполнила: </a:t>
            </a:r>
            <a:r>
              <a:rPr lang="ru-RU" sz="1800" dirty="0" err="1" smtClean="0"/>
              <a:t>Мокерова</a:t>
            </a:r>
            <a:r>
              <a:rPr lang="ru-RU" sz="1800" dirty="0" smtClean="0"/>
              <a:t> Валентина Владимировна, учитель английского языка</a:t>
            </a:r>
          </a:p>
          <a:p>
            <a:r>
              <a:rPr lang="ru-RU" sz="1800" dirty="0" smtClean="0"/>
              <a:t>Гимназия № 16, г. Тюмень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992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1305342"/>
            <a:ext cx="105722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обучения – элементарный методический поступок, направленный на решение конкретной задачи обучения на определенном этапе практических занятий (определение из: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Н.И.Гез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М.В.Ляховицкий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А.А.Миролюбов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Методика обучения иностранным языкам в средней школе. М., 1982. взято из: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С.Ф.Шатилов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Методика обучения немецкому зыку в средней школе. М., 1986)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обучения учитель и ученик выполняют определенные функции. Один учит, а другой учится. Учитель выполняет организующую, обучающую и контролирующую функции. Ученик выполняет следующие функции: ознакомление с учебным материалом, тренировка и применение языка в решении коммуникативных задач, например, понять иноязычную речь, что-то сообщить, узнать в ходе беседы, получить информацию из текста и пр.</a:t>
            </a:r>
          </a:p>
        </p:txBody>
      </p:sp>
    </p:spTree>
    <p:extLst>
      <p:ext uri="{BB962C8B-B14F-4D97-AF65-F5344CB8AC3E}">
        <p14:creationId xmlns:p14="http://schemas.microsoft.com/office/powerpoint/2010/main" val="39985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696634" y="764704"/>
            <a:ext cx="6798734" cy="10342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обучения иностранному языку в школе.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 приём.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062691" y="1268760"/>
            <a:ext cx="3753017" cy="1656184"/>
          </a:xfrm>
        </p:spPr>
        <p:txBody>
          <a:bodyPr/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обобщённая модель реализации основных компонентов учебного процесса по иностранному языку, в основе которой лежит формирующая идея решения главной методической задачи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sz="half" idx="2"/>
          </p:nvPr>
        </p:nvSpPr>
        <p:spPr>
          <a:xfrm>
            <a:off x="1981200" y="2996953"/>
            <a:ext cx="4040188" cy="2461723"/>
          </a:xfrm>
        </p:spPr>
        <p:txBody>
          <a:bodyPr>
            <a:normAutofit fontScale="25000" lnSpcReduction="20000"/>
          </a:bodyPr>
          <a:lstStyle/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Грамматико-переводной метод; </a:t>
            </a:r>
          </a:p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Прямой метод; </a:t>
            </a:r>
          </a:p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Коммуникативный метод; </a:t>
            </a:r>
          </a:p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Аудиолингвальный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метод; </a:t>
            </a:r>
          </a:p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Аудиовизуальный </a:t>
            </a:r>
            <a:r>
              <a:rPr lang="ru-RU" sz="5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Устный (ситуативный) метод обучения; </a:t>
            </a:r>
          </a:p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Натуральный метод; </a:t>
            </a:r>
          </a:p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Натуральный подход Крашена; </a:t>
            </a:r>
          </a:p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Метод «общины» (метод «советника»); </a:t>
            </a:r>
          </a:p>
          <a:p>
            <a:pPr marL="36512" indent="0">
              <a:buNone/>
            </a:pP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5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Суггестопедический</a:t>
            </a:r>
            <a:r>
              <a:rPr lang="ru-RU" sz="5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метод; </a:t>
            </a:r>
          </a:p>
          <a:p>
            <a:pPr marL="36512" indent="0">
              <a:buNone/>
            </a:pPr>
            <a:endParaRPr lang="ru-RU" sz="2000" dirty="0"/>
          </a:p>
          <a:p>
            <a:pPr marL="36512" indent="0">
              <a:buNone/>
            </a:pP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6096001" y="1268760"/>
            <a:ext cx="4041775" cy="1296144"/>
          </a:xfrm>
        </p:spPr>
        <p:txBody>
          <a:bodyPr/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элементарный методический поступок, направленный на решение конкретной задачи преподавания на определённом этапе практического задания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6096001" y="3068960"/>
            <a:ext cx="4041775" cy="1656184"/>
          </a:xfrm>
        </p:spPr>
        <p:txBody>
          <a:bodyPr>
            <a:normAutofit fontScale="92500" lnSpcReduction="10000"/>
          </a:bodyPr>
          <a:lstStyle/>
          <a:p>
            <a:pPr marL="36512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Беседа; </a:t>
            </a:r>
          </a:p>
          <a:p>
            <a:pPr marL="36512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Рассказ; </a:t>
            </a:r>
          </a:p>
          <a:p>
            <a:pPr marL="36512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Пересказ;</a:t>
            </a:r>
          </a:p>
          <a:p>
            <a:pPr marL="36512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Ролевые игры;</a:t>
            </a:r>
          </a:p>
          <a:p>
            <a:pPr marL="36512" indent="0"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Упражнения всякого рода</a:t>
            </a:r>
          </a:p>
        </p:txBody>
      </p:sp>
    </p:spTree>
    <p:extLst>
      <p:ext uri="{BB962C8B-B14F-4D97-AF65-F5344CB8AC3E}">
        <p14:creationId xmlns:p14="http://schemas.microsoft.com/office/powerpoint/2010/main" val="35504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 build="p"/>
      <p:bldP spid="12291" grpId="0" build="p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методики преподавания английского языка с другими науками</a:t>
            </a:r>
            <a:endParaRPr lang="fr-F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иностранным языкам, являясь самостоятельной педагогической наукой, связана в то же время с целым рядом других наук и использует как установленные ими факты, так и разработанные закономерности. Методика изучает вопросы обучения иностранным языкам учащихся и их воспитания средствами этого предмета, поэтому связи методики многообразны и условно могут быть разбиты на 3 группы:</a:t>
            </a:r>
            <a:b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методика опирается на данные и закономерности лингвистики, поскольку язык – предмет обучения – исследуется лингвистикой;</a:t>
            </a:r>
            <a:b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 методики существует тесная связь с психологией, причём эта связь осуществляется в двух направлениях: а) по линии использования данных психологии речи (например, устной или письменной, внешней или внутренней); б) по линии педагогической психологии, которая исследует как пути формирования знаний, навыков и умений, так и осуществления высших психических функций в процессе обучения;</a:t>
            </a:r>
            <a:b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методика основывается на общих положениях дидактики и теории воспитания, ибо они формулируют закономерности, принципы и правила обучения и воспитания в целом, а методика конкретизирует эти положения применительно к иностранным языкам.</a:t>
            </a:r>
            <a:b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Лингвистика, психология и педагогика находятся в тесной связи с методикой, и поэтому называются базовыми науками для методики. </a:t>
            </a:r>
          </a:p>
          <a:p>
            <a:endParaRPr lang="fr-F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И. Гез, М.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Ляховицкий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А. Миролюбов, С. К. Фоломкина, С. Ф. Шатилов. Методика обучения иностранным языкам в средней школе: Учебник. —М.: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школа, 373 с.. 1982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З.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Биболетова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Трубанева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Иностранный язык. Реализация ФГОС основного общего образования : методическое пособие для учителя. : ФГБНУ «Институт стратегии развития образования РАО», 2022.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5063" y="1997839"/>
            <a:ext cx="100932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курс иностранного языка в средней школе делится на три ступени: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начальную (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классы);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среднюю (V — 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классы); 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старшую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классы)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Каждая из них имеет свои задачи, выполнение которых в совокупности и обеспечивает в конечном счете достижение программных требований, предъявляемых к выпускнику школы.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5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j1ahfl.xn--p1ai/data/ppt_to_html/u334640/p266933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679269"/>
            <a:ext cx="10702835" cy="55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heslide.ru/img/thumbs/998f1575aa6a260d4129c378bd23c70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567194"/>
            <a:ext cx="10332720" cy="55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обучения грамматике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 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12" indent="0" algn="just">
              <a:buNone/>
            </a:pPr>
            <a:r>
              <a:rPr lang="ru-RU" sz="2000" dirty="0"/>
              <a:t>     </a:t>
            </a:r>
          </a:p>
          <a:p>
            <a:pPr marL="36512" indent="0" algn="just">
              <a:buNone/>
            </a:pPr>
            <a:r>
              <a:rPr lang="ru-RU" sz="2000" dirty="0"/>
              <a:t>	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грамматике иностранного языка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значит формировать специфические для этого языка механизмы, чтобы у учащихся одновременно складывались определенные грамматические знания и чтобы они были «в рабочем состоянии».</a:t>
            </a:r>
          </a:p>
          <a:p>
            <a:pPr marL="36512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обучении грамматике выделяют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основные цели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6512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научить учащихся грамматически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оформлять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устно–речевые высказывания, концентрируя при этом основное внимание на содержании;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научить учащихся распознавать грамматические явления при чтении и аудировании, направляя основное внимание на извлечение содержательной информации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6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обучения грамматике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738" y="2591766"/>
            <a:ext cx="9601196" cy="3318936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содержание обучения грамматике входят правила и грамматические явления, а также грамматические навыки употребления явлений, конструкций и грамматических структур. Грамматические навыки делятся на две группы: 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❖ рецептивные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чтение), </a:t>
            </a: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❖ продуктивные (говорение и письмо)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016" y="2060848"/>
            <a:ext cx="3629932" cy="381642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</a:t>
            </a:r>
            <a:r>
              <a:rPr lang="ru-RU" sz="1600" b="1" dirty="0">
                <a:solidFill>
                  <a:srgbClr val="C00000"/>
                </a:solidFill>
              </a:rPr>
              <a:t>. Артикль;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2. </a:t>
            </a:r>
            <a:r>
              <a:rPr lang="ru-RU" sz="1600" b="1" dirty="0" smtClean="0">
                <a:solidFill>
                  <a:srgbClr val="C00000"/>
                </a:solidFill>
              </a:rPr>
              <a:t>Мужской, женский род. Множественное </a:t>
            </a:r>
            <a:r>
              <a:rPr lang="ru-RU" sz="1600" b="1" dirty="0">
                <a:solidFill>
                  <a:srgbClr val="C00000"/>
                </a:solidFill>
              </a:rPr>
              <a:t>число существительного;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3. </a:t>
            </a:r>
            <a:r>
              <a:rPr lang="ru-RU" sz="1600" b="1" dirty="0">
                <a:solidFill>
                  <a:srgbClr val="C00000"/>
                </a:solidFill>
              </a:rPr>
              <a:t>Местоимения;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4. </a:t>
            </a:r>
            <a:r>
              <a:rPr lang="ru-RU" sz="1600" b="1" dirty="0">
                <a:solidFill>
                  <a:srgbClr val="C00000"/>
                </a:solidFill>
              </a:rPr>
              <a:t>Числительные;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5. </a:t>
            </a:r>
            <a:r>
              <a:rPr lang="ru-RU" sz="1600" b="1" dirty="0">
                <a:solidFill>
                  <a:srgbClr val="C00000"/>
                </a:solidFill>
              </a:rPr>
              <a:t>Прилагательные </a:t>
            </a:r>
            <a:r>
              <a:rPr lang="ru-RU" sz="1600" b="1" dirty="0" smtClean="0">
                <a:solidFill>
                  <a:srgbClr val="C00000"/>
                </a:solidFill>
              </a:rPr>
              <a:t>(Род. Число Степени </a:t>
            </a:r>
            <a:r>
              <a:rPr lang="ru-RU" sz="1600" b="1" dirty="0">
                <a:solidFill>
                  <a:srgbClr val="C00000"/>
                </a:solidFill>
              </a:rPr>
              <a:t>сравнения);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6. </a:t>
            </a:r>
            <a:r>
              <a:rPr lang="ru-RU" sz="1600" b="1" dirty="0">
                <a:solidFill>
                  <a:srgbClr val="C00000"/>
                </a:solidFill>
              </a:rPr>
              <a:t>Наречия;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7. </a:t>
            </a:r>
            <a:r>
              <a:rPr lang="ru-RU" sz="1600" b="1" dirty="0">
                <a:solidFill>
                  <a:srgbClr val="C00000"/>
                </a:solidFill>
              </a:rPr>
              <a:t>Глагол – </a:t>
            </a:r>
            <a:r>
              <a:rPr lang="ru-RU" sz="1600" b="1" dirty="0" smtClean="0">
                <a:solidFill>
                  <a:srgbClr val="C00000"/>
                </a:solidFill>
              </a:rPr>
              <a:t>виды глаголов, времена, наклонения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8.Понятие </a:t>
            </a:r>
            <a:r>
              <a:rPr lang="ru-RU" sz="1600" b="1" dirty="0">
                <a:solidFill>
                  <a:srgbClr val="C00000"/>
                </a:solidFill>
              </a:rPr>
              <a:t>залога (активный и пассивный);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9. Простое </a:t>
            </a:r>
            <a:r>
              <a:rPr lang="ru-RU" sz="1600" b="1" dirty="0" smtClean="0">
                <a:solidFill>
                  <a:srgbClr val="C00000"/>
                </a:solidFill>
              </a:rPr>
              <a:t>предложение, сложное предложение </a:t>
            </a:r>
            <a:r>
              <a:rPr lang="ru-RU" sz="1600" b="1" dirty="0">
                <a:solidFill>
                  <a:srgbClr val="C00000"/>
                </a:solidFill>
              </a:rPr>
              <a:t>и типы вопросов</a:t>
            </a:r>
            <a:r>
              <a:rPr lang="ru-RU" sz="1600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3955" y="478971"/>
            <a:ext cx="2265644" cy="226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03511" y="592182"/>
            <a:ext cx="7300443" cy="111469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Franklin Gothic Book"/>
                <a:ea typeface="+mj-ea"/>
                <a:cs typeface="+mj-cs"/>
              </a:rPr>
              <a:t>Отбор грамматического материала.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22325997"/>
              </p:ext>
            </p:extLst>
          </p:nvPr>
        </p:nvGraphicFramePr>
        <p:xfrm>
          <a:off x="1567543" y="1842421"/>
          <a:ext cx="3673475" cy="403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12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866" y="548682"/>
            <a:ext cx="6798734" cy="72007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между устной и письменной речью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9536" y="1268760"/>
            <a:ext cx="4040188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речь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(слушание и говорение)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91544" y="2060848"/>
            <a:ext cx="8280920" cy="3744416"/>
          </a:xfrm>
        </p:spPr>
        <p:txBody>
          <a:bodyPr/>
          <a:lstStyle/>
          <a:p>
            <a:pPr marL="36512" indent="0" algn="just">
              <a:buNone/>
            </a:pPr>
            <a:endParaRPr lang="ru-RU" sz="2000" dirty="0"/>
          </a:p>
          <a:p>
            <a:pPr marL="36512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являются средством общения;</a:t>
            </a:r>
          </a:p>
          <a:p>
            <a:pPr marL="36512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неразрывное взаимодействие анализаторов коры головного мозга обусловливает взаимосвязь этих видов речевой деятельности, где усвоение лексики наиболее прочно при синхронном восприятии слова на слух, написании его на доске и произнесении;</a:t>
            </a:r>
          </a:p>
          <a:p>
            <a:pPr marL="36512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 устная, и письменная речь нормированы и регламентированы;</a:t>
            </a:r>
          </a:p>
          <a:p>
            <a:pPr marL="36512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самые различные стили могут реализовываться как в письменной, так и в устной речи.</a:t>
            </a:r>
          </a:p>
          <a:p>
            <a:pPr algn="just">
              <a:buFontTx/>
              <a:buChar char="-"/>
            </a:pPr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4033" y="1268760"/>
            <a:ext cx="4041775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речь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(чтение и письмо)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919536" y="5447211"/>
            <a:ext cx="8578281" cy="1122756"/>
          </a:xfrm>
        </p:spPr>
        <p:txBody>
          <a:bodyPr>
            <a:normAutofit/>
          </a:bodyPr>
          <a:lstStyle/>
          <a:p>
            <a:pPr marL="36512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равной степени необходимы обе формы речи, чтобы переплетаясь в одно целое, помогали общаться полноценно, воспринимать, анализировать и передавать информацию в быстро меняющемся мире.</a:t>
            </a:r>
          </a:p>
          <a:p>
            <a:pPr marL="36512" indent="0" algn="ctr">
              <a:buNone/>
            </a:pPr>
            <a:endParaRPr lang="ru-RU" sz="1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 прием. Система обучения иностранному языку в школе</a:t>
            </a:r>
            <a:endParaRPr lang="fr-FR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360024"/>
            <a:ext cx="9601196" cy="360293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«метод» означает путь к достижению поставленной цели. В педагогике различают методы обучения и методы воспитания. Методы обучения рассматриваются в дидактике. Методы воспитания в теории воспитания.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методике обучения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языкам слово «метод» используется в значениях: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 принципиального направления, характеризующегося определенными целями, содержанием и принципами обучения. Например, грамматико-переводной метод. Обучение велось в основном с целью развития логического мышления учащегося и формирования умения читать тексты и переводить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значении «система обучения» внутри какого-либо направления, отражающая концепцию автора, предложившего ее. Например, метод Китайгородской,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Пальмера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 Майкла Уэста.</a:t>
            </a:r>
          </a:p>
          <a:p>
            <a:pPr marL="0" indent="0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 как способ упорядоченной взаимосвязанной деятельности учителя и учащихся (внутри какой-либо системы) (в курсовых, дипломных работах – метод исследования – тоже способ деятельности по осуществлению написания работы). Например, анализ литературы, изучение литературы, наблюдение). В этом значении метод реализуется через приемы, выбор которых определяется принципами, лежащими в основе обучения.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24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893</Words>
  <Application>Microsoft Office PowerPoint</Application>
  <PresentationFormat>Широкоэкранный</PresentationFormat>
  <Paragraphs>65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Franklin Gothic Book</vt:lpstr>
      <vt:lpstr>Garamond</vt:lpstr>
      <vt:lpstr>Times New Roman</vt:lpstr>
      <vt:lpstr>Wingdings 3</vt:lpstr>
      <vt:lpstr>Натуральные материалы</vt:lpstr>
      <vt:lpstr>ПОСТРОЕНИЕ ОБЯЗАТЕЛЬНОГО КУРСА ИНОСТРАННОГО ЯЗЫКА В СРЕДНЕЙ ОБЩЕОБРАЗОВАТЕЛЬНОЙ ШКОЛЕ. УРОВНИ ЯЗЫКА </vt:lpstr>
      <vt:lpstr>Презентация PowerPoint</vt:lpstr>
      <vt:lpstr>Презентация PowerPoint</vt:lpstr>
      <vt:lpstr>Презентация PowerPoint</vt:lpstr>
      <vt:lpstr> Содержание обучения грамматике иностранного языка.  </vt:lpstr>
      <vt:lpstr>Содержание обучения грамматике</vt:lpstr>
      <vt:lpstr>1. Артикль;   2. Мужской, женский род. Множественное число существительного;   3. Местоимения;   4. Числительные;   5. Прилагательные (Род. Число Степени сравнения);   6. Наречия;   7. Глагол – виды глаголов, времена, наклонения 8.Понятие залога (активный и пассивный);   9. Простое предложение, сложное предложение и типы вопросов. </vt:lpstr>
      <vt:lpstr>Взаимосвязь между устной и письменной речью</vt:lpstr>
      <vt:lpstr>Метод и прием. Система обучения иностранному языку в школе</vt:lpstr>
      <vt:lpstr>Презентация PowerPoint</vt:lpstr>
      <vt:lpstr>Система обучения иностранному языку в школе.  Метод и приём. </vt:lpstr>
      <vt:lpstr>Связь методики преподавания английского языка с другими науками</vt:lpstr>
      <vt:lpstr>Используемая 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ОБЯЗАТЕЛЬНОГО КУРСА ИНОСТРАННОГО ЯЗЫКА В СРЕДНЕЙ ОБЩЕОБРАЗОВАТЕЛЬНОЙ ШКОЛЕ</dc:title>
  <cp:lastModifiedBy>Кц</cp:lastModifiedBy>
  <cp:revision>18</cp:revision>
  <dcterms:created xsi:type="dcterms:W3CDTF">2023-10-09T06:00:13Z</dcterms:created>
  <dcterms:modified xsi:type="dcterms:W3CDTF">2024-07-24T06:11:45Z</dcterms:modified>
</cp:coreProperties>
</file>