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Мотивация </c:v>
                </c:pt>
                <c:pt idx="1">
                  <c:v>Знания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3B-6B43-BD2D-30DEC5B4450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Мотивация </c:v>
                </c:pt>
                <c:pt idx="1">
                  <c:v>Знания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4.4000000000000004</c:v>
                </c:pt>
                <c:pt idx="1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3B-6B43-BD2D-30DEC5B4450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Мотивация </c:v>
                </c:pt>
                <c:pt idx="1">
                  <c:v>Знания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353B-6B43-BD2D-30DEC5B445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5025536"/>
        <c:axId val="65570688"/>
        <c:axId val="0"/>
      </c:bar3DChart>
      <c:catAx>
        <c:axId val="65025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i="0" u="none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5570688"/>
        <c:crosses val="autoZero"/>
        <c:auto val="1"/>
        <c:lblAlgn val="ctr"/>
        <c:lblOffset val="100"/>
        <c:noMultiLvlLbl val="0"/>
      </c:catAx>
      <c:valAx>
        <c:axId val="65570688"/>
        <c:scaling>
          <c:orientation val="minMax"/>
        </c:scaling>
        <c:delete val="0"/>
        <c:axPos val="l"/>
        <c:majorGridlines>
          <c:spPr>
            <a:ln w="25400" cap="flat" cmpd="sng" algn="ctr">
              <a:solidFill>
                <a:schemeClr val="dk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</c:majorGridlines>
        <c:numFmt formatCode="General" sourceLinked="1"/>
        <c:majorTickMark val="out"/>
        <c:minorTickMark val="none"/>
        <c:tickLblPos val="nextTo"/>
        <c:crossAx val="650255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userShapes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0.18442</cdr:x>
      <cdr:y>0.03441</cdr:y>
    </cdr:from>
    <cdr:to>
      <cdr:x>0.2718</cdr:x>
      <cdr:y>0.09681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68139" y="152295"/>
          <a:ext cx="742950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dirty="0">
              <a:latin typeface="Times New Roman" pitchFamily="18" charset="0"/>
              <a:cs typeface="Times New Roman" pitchFamily="18" charset="0"/>
            </a:rPr>
            <a:t>После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db89019aa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db89019aa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1545450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ru-RU" sz="2400" dirty="0">
                <a:latin typeface="Aptos Serif" panose="020B0604020202020204" pitchFamily="34" charset="0"/>
                <a:cs typeface="Aptos Serif" panose="020B0604020202020204" pitchFamily="34" charset="0"/>
              </a:rPr>
              <a:t>Методическая система обучения литературе в 10 классе </a:t>
            </a:r>
            <a:endParaRPr sz="2400" dirty="0">
              <a:latin typeface="Aptos Serif" panose="020B0604020202020204" pitchFamily="34" charset="0"/>
              <a:cs typeface="Aptos Serif" panose="020B0604020202020204" pitchFamily="34" charset="0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br>
              <a:rPr lang="ru-RU" sz="2400" b="1" i="1" dirty="0">
                <a:latin typeface="Aptos Serif" panose="020B0604020202020204" pitchFamily="34" charset="0"/>
                <a:cs typeface="Aptos Serif" panose="020B0604020202020204" pitchFamily="34" charset="0"/>
              </a:rPr>
            </a:br>
            <a:r>
              <a:rPr lang="ru" sz="2400" b="1" i="1" dirty="0">
                <a:latin typeface="Aptos Serif" panose="020B0604020202020204" pitchFamily="34" charset="0"/>
                <a:cs typeface="Aptos Serif" panose="020B0604020202020204" pitchFamily="34" charset="0"/>
              </a:rPr>
              <a:t>«Роль бытовой детали в прозе А.И. Куприна и изучение творчества писателя в школе»</a:t>
            </a:r>
            <a:endParaRPr sz="2400" b="1" i="1" dirty="0">
              <a:latin typeface="Aptos Serif" panose="020B0604020202020204" pitchFamily="34" charset="0"/>
              <a:cs typeface="Aptos Serif" panose="020B0604020202020204" pitchFamily="34" charset="0"/>
            </a:endParaRPr>
          </a:p>
        </p:txBody>
      </p:sp>
      <p:pic>
        <p:nvPicPr>
          <p:cNvPr id="5" name="Google Shape;71;p15">
            <a:extLst>
              <a:ext uri="{FF2B5EF4-FFF2-40B4-BE49-F238E27FC236}">
                <a16:creationId xmlns:a16="http://schemas.microsoft.com/office/drawing/2014/main" id="{7AC481E1-ED74-8E4D-C4C0-325CB32D963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376361" y="-4984914"/>
            <a:ext cx="6752276" cy="6752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1;p15">
            <a:extLst>
              <a:ext uri="{FF2B5EF4-FFF2-40B4-BE49-F238E27FC236}">
                <a16:creationId xmlns:a16="http://schemas.microsoft.com/office/drawing/2014/main" id="{C31E43E5-8B78-C1B3-B047-67BD8CBEB49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68085" y="-804388"/>
            <a:ext cx="6752276" cy="67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/>
        </p:nvSpPr>
        <p:spPr>
          <a:xfrm>
            <a:off x="597025" y="534175"/>
            <a:ext cx="8578500" cy="3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1"/>
                </a:solidFill>
              </a:rPr>
              <a:t>Обоснование формы образовательного события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1"/>
                </a:solidFill>
              </a:rPr>
              <a:t>В процессе школьного урока происходит реализация воспитательного процесса, направленного на формирование личностных и духовно-нравственных ценностей, литературоведческой компетенции. Формат урока позволяет реализовывать различные виды деятельности, общаться с учащимися как индивидуально, так и в рамках групповой беседы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117" name="Google Shape;11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3600" y="-413450"/>
            <a:ext cx="5970401" cy="5970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>
            <a:spLocks noGrp="1"/>
          </p:cNvSpPr>
          <p:nvPr>
            <p:ph type="title"/>
          </p:nvPr>
        </p:nvSpPr>
        <p:spPr>
          <a:xfrm>
            <a:off x="311700" y="4730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2400" i="1" u="sng" dirty="0"/>
              <a:t>Содержательная цель:</a:t>
            </a:r>
            <a:r>
              <a:rPr lang="ru" sz="2400" dirty="0"/>
              <a:t> конкретизация и формирование знаний о понятии «бытовая деталь» и его специфике</a:t>
            </a:r>
            <a:endParaRPr sz="2400" dirty="0"/>
          </a:p>
        </p:txBody>
      </p:sp>
      <p:sp>
        <p:nvSpPr>
          <p:cNvPr id="123" name="Google Shape;123;p22"/>
          <p:cNvSpPr txBox="1">
            <a:spLocks noGrp="1"/>
          </p:cNvSpPr>
          <p:nvPr>
            <p:ph type="body" idx="1"/>
          </p:nvPr>
        </p:nvSpPr>
        <p:spPr>
          <a:xfrm>
            <a:off x="311700" y="14880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ru" sz="2400" i="1" u="sng" dirty="0">
                <a:solidFill>
                  <a:schemeClr val="dk1"/>
                </a:solidFill>
              </a:rPr>
              <a:t>Деятельностная цель:</a:t>
            </a:r>
            <a:r>
              <a:rPr lang="ru" sz="2400" dirty="0">
                <a:solidFill>
                  <a:schemeClr val="dk1"/>
                </a:solidFill>
              </a:rPr>
              <a:t> доказать эффективность анализа функционирования бытовых деталей в рамках общего анализа литературного произведения</a:t>
            </a:r>
            <a:endParaRPr sz="2400" dirty="0"/>
          </a:p>
        </p:txBody>
      </p:sp>
      <p:pic>
        <p:nvPicPr>
          <p:cNvPr id="124" name="Google Shape;124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1725" y="-1562150"/>
            <a:ext cx="6752276" cy="67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>
            <a:spLocks noGrp="1"/>
          </p:cNvSpPr>
          <p:nvPr>
            <p:ph type="body" idx="1"/>
          </p:nvPr>
        </p:nvSpPr>
        <p:spPr>
          <a:xfrm>
            <a:off x="311700" y="10592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" sz="2300">
                <a:solidFill>
                  <a:schemeClr val="dk1"/>
                </a:solidFill>
              </a:rPr>
              <a:t>В рамках учебного занятия учащиеся читали и анализировали рассказ «Дознание». Учащиеся были поделены на две группы: </a:t>
            </a:r>
            <a:endParaRPr sz="2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ru" sz="2300">
                <a:solidFill>
                  <a:schemeClr val="dk1"/>
                </a:solidFill>
              </a:rPr>
              <a:t>1-я группа учащихся —  выполняли анализ текста рассказа без новых знаний о бытовых деталях и их функциях;</a:t>
            </a:r>
            <a:endParaRPr sz="2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ru" sz="2300">
                <a:solidFill>
                  <a:schemeClr val="dk1"/>
                </a:solidFill>
              </a:rPr>
              <a:t>2-я группа учащихся — перед анализом прослушали краткую лекцию о бытовых деталях и их функциях в художественном произведении </a:t>
            </a:r>
            <a:endParaRPr sz="2300">
              <a:solidFill>
                <a:schemeClr val="dk1"/>
              </a:solidFill>
            </a:endParaRPr>
          </a:p>
        </p:txBody>
      </p:sp>
      <p:pic>
        <p:nvPicPr>
          <p:cNvPr id="130" name="Google Shape;13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7725" y="-139800"/>
            <a:ext cx="8105252" cy="8105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7388375" cy="738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4" title="Points scor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3100" y="1363275"/>
            <a:ext cx="5314599" cy="328619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4"/>
          <p:cNvSpPr txBox="1"/>
          <p:nvPr/>
        </p:nvSpPr>
        <p:spPr>
          <a:xfrm>
            <a:off x="5890925" y="1066875"/>
            <a:ext cx="2768400" cy="38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76% учащихся в процессе анализа текста не обратили внимания на особенности психологического портрета главного героя рассказа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92525" y="-102525"/>
            <a:ext cx="7174001" cy="7174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5" title="Points scor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6575" y="1157250"/>
            <a:ext cx="6235800" cy="385579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5"/>
          <p:cNvSpPr txBox="1"/>
          <p:nvPr/>
        </p:nvSpPr>
        <p:spPr>
          <a:xfrm>
            <a:off x="6459525" y="1034650"/>
            <a:ext cx="2498100" cy="39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ru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данном случае большая часть группы обратила внимание на особенности психологического портрета героя благодаря знаниям о бытовой детали и ее специфике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49;p26">
            <a:extLst>
              <a:ext uri="{FF2B5EF4-FFF2-40B4-BE49-F238E27FC236}">
                <a16:creationId xmlns:a16="http://schemas.microsoft.com/office/drawing/2014/main" id="{C4D81EB4-2B98-18C5-240D-40E0353B7A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87684" y="802105"/>
            <a:ext cx="8520600" cy="4341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just" rtl="0">
              <a:lnSpc>
                <a:spcPct val="165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ru" sz="1200" dirty="0">
                <a:solidFill>
                  <a:schemeClr val="dk1"/>
                </a:solidFill>
              </a:rPr>
              <a:t>Авдулова Т. П.  Психология подросткового возраста : учебник и практикум для вузов / Т. П. Авдулова. — Москва : Издательство Юрайт, 2022. — 394 с. </a:t>
            </a:r>
            <a:endParaRPr lang="ru-RU" sz="1200" dirty="0">
              <a:solidFill>
                <a:schemeClr val="dk1"/>
              </a:solidFill>
            </a:endParaRPr>
          </a:p>
          <a:p>
            <a:pPr marL="457200" lvl="0" indent="-304800" algn="just" rtl="0">
              <a:lnSpc>
                <a:spcPct val="165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ru" sz="1200" dirty="0">
                <a:solidFill>
                  <a:schemeClr val="dk1"/>
                </a:solidFill>
              </a:rPr>
              <a:t>Гребенюк О. С. Теория обучения : учебник и практикум для вузов / О. С. Гребенюк, Т. Б. Гребенюк. - 2-е изд., испр. и доп. — Москва : Издательство Юрайт, 2023. — 318 с.</a:t>
            </a:r>
            <a:endParaRPr lang="ru-RU" sz="1200" dirty="0">
              <a:solidFill>
                <a:schemeClr val="dk1"/>
              </a:solidFill>
            </a:endParaRPr>
          </a:p>
          <a:p>
            <a:pPr marL="457200" lvl="0" indent="-304800" algn="just" rtl="0">
              <a:lnSpc>
                <a:spcPct val="165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ru" sz="1200" dirty="0">
                <a:solidFill>
                  <a:schemeClr val="dk1"/>
                </a:solidFill>
              </a:rPr>
              <a:t>Нетрадиционные уроки литературы: 5-11 классы. — М.: ВАКО, 2011. — 224 с. — (Мастерская учителя-словесника). </a:t>
            </a:r>
          </a:p>
          <a:p>
            <a:pPr marL="457200" lvl="0" indent="-304800" algn="just" rtl="0">
              <a:lnSpc>
                <a:spcPct val="165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+mj-lt"/>
              <a:buAutoNum type="arabicPeriod"/>
            </a:pPr>
            <a:r>
              <a:rPr lang="ru-RU" sz="1200" dirty="0">
                <a:solidFill>
                  <a:schemeClr val="dk1"/>
                </a:solidFill>
              </a:rPr>
              <a:t>Русская литература </a:t>
            </a:r>
            <a:r>
              <a:rPr lang="en-PH" sz="1200" dirty="0">
                <a:solidFill>
                  <a:schemeClr val="dk1"/>
                </a:solidFill>
              </a:rPr>
              <a:t>XIX–XX </a:t>
            </a:r>
            <a:r>
              <a:rPr lang="ru-RU" sz="1200" dirty="0">
                <a:solidFill>
                  <a:schemeClr val="dk1"/>
                </a:solidFill>
              </a:rPr>
              <a:t>веков: В 2 т. Т. 1: Русская литература </a:t>
            </a:r>
            <a:r>
              <a:rPr lang="en-PH" sz="1200" dirty="0">
                <a:solidFill>
                  <a:schemeClr val="dk1"/>
                </a:solidFill>
              </a:rPr>
              <a:t>XIX </a:t>
            </a:r>
            <a:r>
              <a:rPr lang="ru-RU" sz="1200" dirty="0">
                <a:solidFill>
                  <a:schemeClr val="dk1"/>
                </a:solidFill>
              </a:rPr>
              <a:t>века: Учебное пособие для поступающих в вузы / Сост. и </a:t>
            </a:r>
            <a:r>
              <a:rPr lang="ru-RU" sz="1200" dirty="0" err="1">
                <a:solidFill>
                  <a:schemeClr val="dk1"/>
                </a:solidFill>
              </a:rPr>
              <a:t>науч</a:t>
            </a:r>
            <a:r>
              <a:rPr lang="ru-RU" sz="1200" dirty="0">
                <a:solidFill>
                  <a:schemeClr val="dk1"/>
                </a:solidFill>
              </a:rPr>
              <a:t>. ред. Б. С. Бугров, М. М. Голубков. – 14-е издание. – М.: Издательство Московского университета, 2017. – 544 с.</a:t>
            </a:r>
          </a:p>
          <a:p>
            <a:pPr marL="457200" lvl="0" indent="-304800" algn="just" rtl="0">
              <a:lnSpc>
                <a:spcPct val="165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ru-RU" sz="1200" dirty="0" err="1">
                <a:solidFill>
                  <a:schemeClr val="dk1"/>
                </a:solidFill>
              </a:rPr>
              <a:t>Трубкина</a:t>
            </a:r>
            <a:r>
              <a:rPr lang="ru-RU" sz="1200" dirty="0">
                <a:solidFill>
                  <a:schemeClr val="dk1"/>
                </a:solidFill>
              </a:rPr>
              <a:t> А. И. ХУДОЖЕСТВЕННАЯ ДЕТАЛЬ: ИМПЛИЦИТНОСТЬ И КОММУНИКАТИВНО-ПРАГМАТИЧЕСКИЕ ФУНКЦИИ // Филологические науки. Вопросы теории и практики. 2021. №9. </a:t>
            </a:r>
            <a:r>
              <a:rPr lang="en-PH" sz="1200" dirty="0">
                <a:solidFill>
                  <a:schemeClr val="dk1"/>
                </a:solidFill>
              </a:rPr>
              <a:t>URL: https://cyberleninka.ru/article/n/hudozhestvennaya-detal-implitsitnost-i-kommunikativno-pragmaticheskie-funktsii (</a:t>
            </a:r>
            <a:r>
              <a:rPr lang="ru-RU" sz="1200" dirty="0">
                <a:solidFill>
                  <a:schemeClr val="dk1"/>
                </a:solidFill>
              </a:rPr>
              <a:t>дата обращения: 04.04.2024)</a:t>
            </a:r>
          </a:p>
          <a:p>
            <a:pPr marL="457200" lvl="0" indent="-304800" algn="just" rtl="0">
              <a:lnSpc>
                <a:spcPct val="165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endParaRPr lang="ru-RU" sz="1200" dirty="0">
              <a:solidFill>
                <a:schemeClr val="dk1"/>
              </a:solidFill>
            </a:endParaRPr>
          </a:p>
          <a:p>
            <a:pPr marL="457200" lvl="0" indent="-304800" algn="just" rtl="0">
              <a:lnSpc>
                <a:spcPct val="165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endParaRPr dirty="0"/>
          </a:p>
        </p:txBody>
      </p:sp>
      <p:pic>
        <p:nvPicPr>
          <p:cNvPr id="5" name="Google Shape;150;p26">
            <a:extLst>
              <a:ext uri="{FF2B5EF4-FFF2-40B4-BE49-F238E27FC236}">
                <a16:creationId xmlns:a16="http://schemas.microsoft.com/office/drawing/2014/main" id="{D77D0E88-882B-8E6D-42C9-EAE3E0B15EF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22807"/>
            <a:ext cx="7497974" cy="7497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5733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2749475" y="445025"/>
            <a:ext cx="608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325" dirty="0">
                <a:highlight>
                  <a:schemeClr val="lt1"/>
                </a:highlight>
              </a:rPr>
              <a:t>методическая система обучения литературе в 10 классе</a:t>
            </a:r>
            <a:endParaRPr sz="2820" dirty="0">
              <a:highlight>
                <a:schemeClr val="lt1"/>
              </a:highlight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416250" y="1388150"/>
            <a:ext cx="8311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50" i="1" u="sng" dirty="0">
                <a:solidFill>
                  <a:schemeClr val="dk1"/>
                </a:solidFill>
                <a:highlight>
                  <a:schemeClr val="lt1"/>
                </a:highlight>
              </a:rPr>
              <a:t>Цель</a:t>
            </a:r>
            <a:r>
              <a:rPr lang="ru" sz="2250" dirty="0">
                <a:solidFill>
                  <a:schemeClr val="dk1"/>
                </a:solidFill>
                <a:highlight>
                  <a:schemeClr val="lt1"/>
                </a:highlight>
              </a:rPr>
              <a:t> — изменение подхода к изучению художественной детали в рамках изучения школьного курса литературы в 10-м классе.</a:t>
            </a:r>
            <a:endParaRPr sz="2250"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ru" sz="2250" dirty="0">
                <a:solidFill>
                  <a:schemeClr val="dk1"/>
                </a:solidFill>
                <a:highlight>
                  <a:schemeClr val="lt1"/>
                </a:highlight>
              </a:rPr>
            </a:br>
            <a:r>
              <a:rPr lang="ru" sz="2250" i="1" u="sng" dirty="0">
                <a:solidFill>
                  <a:schemeClr val="dk1"/>
                </a:solidFill>
                <a:highlight>
                  <a:schemeClr val="lt1"/>
                </a:highlight>
              </a:rPr>
              <a:t>Актуальность</a:t>
            </a:r>
            <a:r>
              <a:rPr lang="ru" sz="2250" dirty="0">
                <a:solidFill>
                  <a:schemeClr val="dk1"/>
                </a:solidFill>
                <a:highlight>
                  <a:schemeClr val="lt1"/>
                </a:highlight>
              </a:rPr>
              <a:t> обоснована необходимостью совершенствования навыков анализа художественного текста учащихся 10-го класса</a:t>
            </a:r>
            <a:endParaRPr sz="2250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7579" y="0"/>
            <a:ext cx="7137674" cy="7137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2213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420"/>
              <a:t>План исследования</a:t>
            </a:r>
            <a:endParaRPr sz="2420"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404900" y="794025"/>
            <a:ext cx="8520600" cy="3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0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700">
                <a:solidFill>
                  <a:schemeClr val="dk1"/>
                </a:solidFill>
              </a:rPr>
              <a:t>1. Выборка произведений А. И. Куприна, которые подходят для изучения в в 10 классе (революционные рассказы «Гамбринус», «Река жизни», повесть «Поединок», армейские рассказы «Дознание», «Ночная смена»);</a:t>
            </a:r>
            <a:endParaRPr sz="1700">
              <a:solidFill>
                <a:schemeClr val="dk1"/>
              </a:solidFill>
            </a:endParaRPr>
          </a:p>
          <a:p>
            <a:pPr marL="0" lvl="0" indent="450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" sz="1700">
                <a:solidFill>
                  <a:schemeClr val="dk1"/>
                </a:solidFill>
              </a:rPr>
              <a:t>2. Выделение в произведениях бытовых деталей, обнаружение и описание их значения;</a:t>
            </a:r>
            <a:endParaRPr sz="1700">
              <a:solidFill>
                <a:schemeClr val="dk1"/>
              </a:solidFill>
            </a:endParaRPr>
          </a:p>
          <a:p>
            <a:pPr marL="0" lvl="0" indent="4500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" sz="1700">
                <a:solidFill>
                  <a:schemeClr val="dk1"/>
                </a:solidFill>
              </a:rPr>
              <a:t>3. Разработка методических элементов обучения литературе посредством анализа деталей в художественном произведении; </a:t>
            </a:r>
            <a:endParaRPr sz="1700">
              <a:solidFill>
                <a:schemeClr val="dk1"/>
              </a:solidFill>
            </a:endParaRPr>
          </a:p>
          <a:p>
            <a:pPr marL="0" lvl="0" indent="4500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700">
                <a:solidFill>
                  <a:schemeClr val="dk1"/>
                </a:solidFill>
              </a:rPr>
              <a:t>4.Реализация методических элементов в рамках дополнительных учебных занятий в МБОУ Старогородковской СОШ;</a:t>
            </a:r>
            <a:endParaRPr sz="1700">
              <a:solidFill>
                <a:schemeClr val="dk1"/>
              </a:solidFill>
            </a:endParaRPr>
          </a:p>
          <a:p>
            <a:pPr marL="0" lvl="0" indent="450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700">
                <a:solidFill>
                  <a:schemeClr val="dk1"/>
                </a:solidFill>
              </a:rPr>
              <a:t>5. Рефлексия</a:t>
            </a:r>
            <a:endParaRPr sz="1700">
              <a:solidFill>
                <a:schemeClr val="dk1"/>
              </a:solidFill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1725" y="-1310750"/>
            <a:ext cx="6752276" cy="67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138" y="-133275"/>
            <a:ext cx="8050176" cy="805017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232975" y="2639175"/>
            <a:ext cx="32211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lang="ru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индивидуальный;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lang="ru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групповой;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lang="ru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фронтальный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6"/>
          <p:cNvSpPr txBox="1"/>
          <p:nvPr/>
        </p:nvSpPr>
        <p:spPr>
          <a:xfrm>
            <a:off x="3161188" y="2639175"/>
            <a:ext cx="30081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lang="ru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проблемная; 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lang="ru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рамках образовательного процесса;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lang="ru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воспитательная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6169300" y="2639175"/>
            <a:ext cx="3008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lang="ru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определяющий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lang="ru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суммирующий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741A6A44-49B6-70BB-5389-4DCF4A4D0BFD}"/>
              </a:ext>
            </a:extLst>
          </p:cNvPr>
          <p:cNvGraphicFramePr/>
          <p:nvPr/>
        </p:nvGraphicFramePr>
        <p:xfrm>
          <a:off x="310054" y="413626"/>
          <a:ext cx="8502870" cy="4426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FA3BBBC-C166-E34B-610F-CC4218B64604}"/>
              </a:ext>
            </a:extLst>
          </p:cNvPr>
          <p:cNvSpPr txBox="1"/>
          <p:nvPr/>
        </p:nvSpPr>
        <p:spPr>
          <a:xfrm>
            <a:off x="1508627" y="2121346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/>
              <a:t>До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B87D39-975A-061D-E5A4-6004A98C0F40}"/>
              </a:ext>
            </a:extLst>
          </p:cNvPr>
          <p:cNvSpPr txBox="1"/>
          <p:nvPr/>
        </p:nvSpPr>
        <p:spPr>
          <a:xfrm>
            <a:off x="3278259" y="2177048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/>
              <a:t>До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11D5B5-CEDE-4003-47A0-8E727AD1A189}"/>
              </a:ext>
            </a:extLst>
          </p:cNvPr>
          <p:cNvSpPr txBox="1"/>
          <p:nvPr/>
        </p:nvSpPr>
        <p:spPr>
          <a:xfrm>
            <a:off x="3601957" y="98756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/>
              <a:t>После</a:t>
            </a:r>
          </a:p>
        </p:txBody>
      </p:sp>
    </p:spTree>
    <p:extLst>
      <p:ext uri="{BB962C8B-B14F-4D97-AF65-F5344CB8AC3E}">
        <p14:creationId xmlns:p14="http://schemas.microsoft.com/office/powerpoint/2010/main" val="82204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311700" y="2830863"/>
            <a:ext cx="8520600" cy="18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ru-RU" sz="2400" dirty="0">
                <a:solidFill>
                  <a:schemeClr val="dk1"/>
                </a:solidFill>
              </a:rPr>
              <a:t>   </a:t>
            </a:r>
            <a:r>
              <a:rPr lang="ru" sz="2400" dirty="0">
                <a:solidFill>
                  <a:schemeClr val="dk1"/>
                </a:solidFill>
              </a:rPr>
              <a:t>Обучающиеся способны анализировать художественный текст, рассматривая художественные детали и их функции в произведении</a:t>
            </a:r>
            <a:endParaRPr sz="2400" dirty="0">
              <a:solidFill>
                <a:schemeClr val="dk1"/>
              </a:solidFill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49871"/>
            <a:ext cx="7564626" cy="7564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156074"/>
            <a:ext cx="8643900" cy="1600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6477"/>
              <a:buFont typeface="Arial"/>
              <a:buNone/>
            </a:pPr>
            <a:r>
              <a:rPr lang="ru" sz="2300" dirty="0">
                <a:latin typeface="+mj-lt"/>
              </a:rPr>
              <a:t>Структурные единицы воспитательно-образовательного процесса </a:t>
            </a:r>
            <a:r>
              <a:rPr lang="ru-RU" sz="2300" dirty="0">
                <a:latin typeface="+mj-lt"/>
              </a:rPr>
              <a:t>по литературе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 sz="2300" dirty="0">
              <a:latin typeface="+mj-lt"/>
            </a:endParaRPr>
          </a:p>
        </p:txBody>
      </p:sp>
      <p:sp>
        <p:nvSpPr>
          <p:cNvPr id="91" name="Google Shape;91;p18"/>
          <p:cNvSpPr txBox="1"/>
          <p:nvPr/>
        </p:nvSpPr>
        <p:spPr>
          <a:xfrm>
            <a:off x="82968" y="1263520"/>
            <a:ext cx="4951944" cy="296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dirty="0">
                <a:solidFill>
                  <a:schemeClr val="dk1"/>
                </a:solidFill>
              </a:rPr>
              <a:t>Проблем</a:t>
            </a:r>
            <a:r>
              <a:rPr lang="ru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ные вопросы: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651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Какую роль играют бытовые детали в ранних произведениях А. И. Куприна? 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651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Какие бытовые детали чаще всего встречаются в предложенных произведениях?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651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Как бытовые детали характеризуют героев?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543" y="1919853"/>
            <a:ext cx="5305954" cy="6083897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 txBox="1"/>
          <p:nvPr/>
        </p:nvSpPr>
        <p:spPr>
          <a:xfrm>
            <a:off x="2553975" y="6021425"/>
            <a:ext cx="2162400" cy="2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5377481" y="3009213"/>
            <a:ext cx="3650053" cy="1978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ru" sz="2000">
                <a:solidFill>
                  <a:schemeClr val="dk1"/>
                </a:solidFill>
              </a:rPr>
              <a:t>Группа разделяется на подгруппы, Каждая из подгрупп занимается выполнением своей части задания</a:t>
            </a:r>
            <a:r>
              <a:rPr lang="ru" sz="2000">
                <a:solidFill>
                  <a:schemeClr val="dk1"/>
                </a:solidFill>
                <a:highlight>
                  <a:srgbClr val="FFFFFF"/>
                </a:highlight>
              </a:rPr>
              <a:t>. </a:t>
            </a:r>
            <a:endParaRPr sz="2000"/>
          </a:p>
        </p:txBody>
      </p:sp>
      <p:pic>
        <p:nvPicPr>
          <p:cNvPr id="95" name="Google Shape;95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78516" y="-141401"/>
            <a:ext cx="6162826" cy="616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Справа налево (обратно)">
            <a:extLst>
              <a:ext uri="{FF2B5EF4-FFF2-40B4-BE49-F238E27FC236}">
                <a16:creationId xmlns:a16="http://schemas.microsoft.com/office/drawing/2014/main" id="{3C9F6B0A-5755-ACAB-F0E4-C11380744E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3660809">
            <a:off x="724558" y="3927707"/>
            <a:ext cx="914400" cy="914400"/>
          </a:xfrm>
          <a:prstGeom prst="rect">
            <a:avLst/>
          </a:prstGeom>
        </p:spPr>
      </p:pic>
      <p:pic>
        <p:nvPicPr>
          <p:cNvPr id="5" name="Рисунок 4" descr="Назад">
            <a:extLst>
              <a:ext uri="{FF2B5EF4-FFF2-40B4-BE49-F238E27FC236}">
                <a16:creationId xmlns:a16="http://schemas.microsoft.com/office/drawing/2014/main" id="{9FA0C6A8-A244-B445-3182-25CDC349C6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2123371">
            <a:off x="6359051" y="2374025"/>
            <a:ext cx="914400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body" idx="1"/>
          </p:nvPr>
        </p:nvSpPr>
        <p:spPr>
          <a:xfrm>
            <a:off x="311700" y="15066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>
                <a:solidFill>
                  <a:schemeClr val="dk1"/>
                </a:solidFill>
              </a:rPr>
              <a:t>В результате участия в проекте учащиеся развили читательские компетенции, личностные качества, навыки работы в команде, навыки, связанные с научно-исследовательской и творческой деятельностью.</a:t>
            </a:r>
            <a:endParaRPr sz="24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>
                <a:solidFill>
                  <a:schemeClr val="dk1"/>
                </a:solidFill>
              </a:rPr>
              <a:t>Минусом методического продукта остаётся достаточно большой объём работы, необходимость привлечения большого количества литературоведческого материала, а также недостаточное количество творческого компонента в работе. 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pic>
        <p:nvPicPr>
          <p:cNvPr id="101" name="Google Shape;10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123" y="-1530242"/>
            <a:ext cx="7400975" cy="740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36438" y="-381725"/>
            <a:ext cx="5816827" cy="5816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88775" y="-768651"/>
            <a:ext cx="5912151" cy="591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8388" y="2205788"/>
            <a:ext cx="6166173" cy="4872587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0"/>
          <p:cNvSpPr txBox="1"/>
          <p:nvPr/>
        </p:nvSpPr>
        <p:spPr>
          <a:xfrm>
            <a:off x="-55150" y="3559750"/>
            <a:ext cx="1687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деталь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0"/>
          <p:cNvSpPr txBox="1"/>
          <p:nvPr/>
        </p:nvSpPr>
        <p:spPr>
          <a:xfrm>
            <a:off x="1403684" y="3810797"/>
            <a:ext cx="2511355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культурно-бытовая деталь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0"/>
          <p:cNvSpPr txBox="1"/>
          <p:nvPr/>
        </p:nvSpPr>
        <p:spPr>
          <a:xfrm>
            <a:off x="4001176" y="3559750"/>
            <a:ext cx="33090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комплексный анализ художественного текста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Экран (16:9)</PresentationFormat>
  <Slides>15</Slides>
  <Notes>13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Simple Light</vt:lpstr>
      <vt:lpstr>Методическая система обучения литературе в 10 классе   «Роль бытовой детали в прозе А.И. Куприна и изучение творчества писателя в школе»</vt:lpstr>
      <vt:lpstr>методическая система обучения литературе в 10 классе</vt:lpstr>
      <vt:lpstr>План исследования</vt:lpstr>
      <vt:lpstr>Презентация PowerPoint</vt:lpstr>
      <vt:lpstr>Презентация PowerPoint</vt:lpstr>
      <vt:lpstr>Презентация PowerPoint</vt:lpstr>
      <vt:lpstr>Структурные единицы воспитательно-образовательного процесса по литературе </vt:lpstr>
      <vt:lpstr>Презентация PowerPoint</vt:lpstr>
      <vt:lpstr>Презентация PowerPoint</vt:lpstr>
      <vt:lpstr>Презентация PowerPoint</vt:lpstr>
      <vt:lpstr>Содержательная цель: конкретизация и формирование знаний о понятии «бытовая деталь» и его специфике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Крыловой Анастасии Алексеевны  «Роль бытовой детали в прозе А.И. Куприна и изучение творчества писателя в школе»</dc:title>
  <cp:lastModifiedBy>анастасия крылова</cp:lastModifiedBy>
  <cp:revision>6</cp:revision>
  <dcterms:modified xsi:type="dcterms:W3CDTF">2025-02-05T18:08:16Z</dcterms:modified>
</cp:coreProperties>
</file>