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0" r:id="rId7"/>
    <p:sldId id="268" r:id="rId8"/>
    <p:sldId id="282" r:id="rId9"/>
    <p:sldId id="269" r:id="rId10"/>
    <p:sldId id="270" r:id="rId11"/>
    <p:sldId id="284" r:id="rId12"/>
    <p:sldId id="285" r:id="rId13"/>
    <p:sldId id="286" r:id="rId14"/>
    <p:sldId id="259" r:id="rId15"/>
    <p:sldId id="287" r:id="rId16"/>
    <p:sldId id="261" r:id="rId17"/>
    <p:sldId id="272" r:id="rId18"/>
    <p:sldId id="288" r:id="rId19"/>
    <p:sldId id="289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58753092474821"/>
          <c:y val="5.7050233090195197E-2"/>
          <c:w val="0.37793361713197177"/>
          <c:h val="0.17015179387068113"/>
        </c:manualLayout>
      </c:layout>
      <c:barChart>
        <c:barDir val="col"/>
        <c:grouping val="clustered"/>
        <c:varyColors val="1"/>
        <c:ser>
          <c:idx val="0"/>
          <c:order val="0"/>
          <c:tx>
            <c:v>үөрэн.ахсаана</c:v>
          </c:tx>
          <c:spPr>
            <a:solidFill>
              <a:srgbClr val="4285F4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63-498F-813D-AD403C71FCCE}"/>
              </c:ext>
            </c:extLst>
          </c:dPt>
          <c:dPt>
            <c:idx val="2"/>
            <c:invertIfNegative val="1"/>
            <c:bubble3D val="0"/>
            <c:spPr>
              <a:solidFill>
                <a:srgbClr val="FFC000"/>
              </a:solidFill>
              <a:ln cmpd="sng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63-498F-813D-AD403C71FCCE}"/>
              </c:ext>
            </c:extLst>
          </c:dPt>
          <c:dPt>
            <c:idx val="3"/>
            <c:invertIfNegative val="1"/>
            <c:bubble3D val="0"/>
            <c:spPr>
              <a:solidFill>
                <a:srgbClr val="C00000"/>
              </a:solidFill>
              <a:ln cmpd="sng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63-498F-813D-AD403C71FCCE}"/>
              </c:ext>
            </c:extLst>
          </c:dPt>
          <c:cat>
            <c:strRef>
              <c:f>'[ФГ Саха тыла 4 б.xlsx]Лист1'!$A$2:$A$5</c:f>
              <c:strCache>
                <c:ptCount val="4"/>
                <c:pt idx="0">
                  <c:v>үрдүк</c:v>
                </c:pt>
                <c:pt idx="1">
                  <c:v>ортоттон урдук</c:v>
                </c:pt>
                <c:pt idx="2">
                  <c:v>орто</c:v>
                </c:pt>
                <c:pt idx="3">
                  <c:v>намыьах</c:v>
                </c:pt>
              </c:strCache>
            </c:strRef>
          </c:cat>
          <c:val>
            <c:numRef>
              <c:f>'[ФГ Саха тыла 4 б.xlsx]Лист1'!$B$2:$B$5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63-498F-813D-AD403C71FCCE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70112"/>
        <c:axId val="40976384"/>
      </c:barChart>
      <c:catAx>
        <c:axId val="40970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40976384"/>
        <c:crosses val="autoZero"/>
        <c:auto val="1"/>
        <c:lblAlgn val="ctr"/>
        <c:lblOffset val="100"/>
        <c:noMultiLvlLbl val="1"/>
      </c:catAx>
      <c:valAx>
        <c:axId val="4097638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40970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ru-RU"/>
        </a:p>
      </c:txPr>
    </c:legend>
    <c:plotVisOnly val="1"/>
    <c:dispBlanksAs val="zero"/>
    <c:showDLblsOverMax val="1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cs28.vkontakte.ru/u801321/2126241/x_d6dccc3f29.jpg" TargetMode="Externa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87582"/>
            <a:ext cx="10693400" cy="7562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«САТАБЫЛЛААХ ААҔЫЫ ҮӨРҮЙЭХТЭРИН ИҤЭРИИ»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sah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sah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Тойбохой оскуолатын алын сүһүөх кылаастарын учууталлар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Бычыгырова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Р.М., Потапова А.Н.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Тойбохой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2024с.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6632"/>
            <a:ext cx="6400800" cy="2160240"/>
          </a:xfrm>
        </p:spPr>
        <p:txBody>
          <a:bodyPr>
            <a:normAutofit fontScale="47500" lnSpcReduction="20000"/>
          </a:bodyPr>
          <a:lstStyle/>
          <a:p>
            <a:r>
              <a:rPr lang="sah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 Өрөспүүбүлүкэтин Үөрэҕэриитин Министиэристибэтэ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sah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Сунтаар улууһа (оройуона)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sah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Г.Е.Бессонов аатынан Тойбохой уопсай үөрэхтээһинин орто оскуолата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sah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республиканскай Бессоновскай педагогическай ааҕыылар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5133" y="-352425"/>
            <a:ext cx="10693400" cy="75628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9145016" cy="66693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r-Cyrl-CS" sz="4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8-с сорудах</a:t>
            </a:r>
            <a:r>
              <a:rPr lang="sr-Cyrl-CS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Тиэкискэ хас хамсыыр-харамай ааттаммытый? Сыыппаранан суруй.</a:t>
            </a:r>
            <a:endParaRPr lang="ru-RU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4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Хоруй:</a:t>
            </a:r>
            <a:r>
              <a:rPr lang="sr-Cyrl-CS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____________</a:t>
            </a: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4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9-с сорудах</a:t>
            </a:r>
            <a:r>
              <a:rPr lang="sr-Cyrl-CS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Аннынан тардыллыбыт тыллартан </a:t>
            </a:r>
            <a:r>
              <a:rPr lang="sr-Cyrl-CS" sz="4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sr-Cyrl-CS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билбэт тыл ис хо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r-Cyrl-CS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оонун бы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r-Cyrl-CS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аара сатаа уонна таблицаҕа аттыгар бы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r-Cyrl-CS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аарыытын суруй.</a:t>
            </a: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4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10-с сорудах</a:t>
            </a:r>
            <a:r>
              <a:rPr lang="sr-Cyrl-CS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Моҕотойу тыаҕа кѳрбүтүн дуо? Ол туhунан 1-2 этиитэ суруй.</a:t>
            </a:r>
            <a:endParaRPr lang="ru-RU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79445"/>
              </p:ext>
            </p:extLst>
          </p:nvPr>
        </p:nvGraphicFramePr>
        <p:xfrm>
          <a:off x="899592" y="2140589"/>
          <a:ext cx="1427227" cy="128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27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7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Билбэт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____________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____________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____________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41353"/>
              </p:ext>
            </p:extLst>
          </p:nvPr>
        </p:nvGraphicFramePr>
        <p:xfrm>
          <a:off x="2555776" y="2276872"/>
          <a:ext cx="4176464" cy="13471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Билбэт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тыл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хоhооно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5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_____________________________________________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5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_____________________________________________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7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isa\Desktop\банеры\obпрl 4.jpg">
            <a:extLst>
              <a:ext uri="{FF2B5EF4-FFF2-40B4-BE49-F238E27FC236}">
                <a16:creationId xmlns:a16="http://schemas.microsoft.com/office/drawing/2014/main" xmlns="" id="{512D3660-AB7F-448F-8648-2EA47F1B9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pic>
        <p:nvPicPr>
          <p:cNvPr id="2052" name="Рисунок 25" descr="волк мама.jpg">
            <a:extLst>
              <a:ext uri="{FF2B5EF4-FFF2-40B4-BE49-F238E27FC236}">
                <a16:creationId xmlns:a16="http://schemas.microsoft.com/office/drawing/2014/main" xmlns="" id="{B969A73F-2772-4F13-A954-99397723F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07" y="2097441"/>
            <a:ext cx="1080000" cy="810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F6B160-6D6D-4D2C-842D-025533F73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535" y="1053457"/>
            <a:ext cx="9649070" cy="59759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270795F-768C-4038-8351-2314E2830FFB}"/>
              </a:ext>
            </a:extLst>
          </p:cNvPr>
          <p:cNvSpPr/>
          <p:nvPr/>
        </p:nvSpPr>
        <p:spPr>
          <a:xfrm>
            <a:off x="-468560" y="81059"/>
            <a:ext cx="9865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Түмүктүүр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бэрэбиэркэлиир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(Саха тыла,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ааҕыы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ахсаан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тулалыыр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эйгэ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кылаас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FFB0EC71-08F0-4F73-A7E5-22D8F017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0"/>
            <a:ext cx="10693400" cy="756285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A0EEDB-62F8-4AE2-973D-587238EB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2"/>
            <a:ext cx="9721080" cy="6120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Cyrl-CS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СYРYН ЧААС. 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Сүрүн чааhыттан сорудаҕы үксүн толоро сатаа. Сорудахтары бэриллибит бэрээдэгинэн толор.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1-кы сорудах</a:t>
            </a:r>
            <a:r>
              <a:rPr lang="sr-Cyrl-CS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Тиэкиһи ааҕан саҕалаа. Учуутал тохтоо диэбит сиригэр бэлиэтээhиннэ оҥор. Оттон тиэкискин бүтүѳр диэри аах.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2-с сорудах</a:t>
            </a:r>
            <a:r>
              <a:rPr lang="sr-Cyrl-CS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Тиэкис хас чаастан турарый? Эппиэтин сыыппаранан суруй.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Хоруй</a:t>
            </a:r>
            <a:r>
              <a:rPr lang="sr-Cyrl-CS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Тиэкис _________ чаастан турар.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3-с сорудах</a:t>
            </a:r>
            <a:r>
              <a:rPr lang="sr-Cyrl-CS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Тиэкис бүтэhик икки чаастарын ааттаа уонна суруй.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Хоруй</a:t>
            </a:r>
            <a:r>
              <a:rPr lang="ru-RU" sz="29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________________________________________________________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________________________________________________________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pPr marL="0" indent="0">
              <a:buNone/>
            </a:pPr>
            <a:endParaRPr lang="ru-RU" sz="29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4-с </a:t>
            </a:r>
            <a:r>
              <a:rPr lang="ru-RU" sz="29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Ыйытыыларга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хоруйдаа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Наада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буоллаҕына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тиэкиhи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иккистээн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аах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1-кы </a:t>
            </a:r>
            <a:r>
              <a:rPr lang="ru-RU" sz="29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ыйытыы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CS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өрө 1,5 ый кэриҥэ оҕотун үүтүнэн аhатар буоллаҕына, ол аата быhа холоон бөрө оҕотун хас күн үүтүнэн аhатар эбитий?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Хоруй</a:t>
            </a:r>
            <a:r>
              <a:rPr lang="sr-Cyrl-CS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Бөрө оҕотун ______ күн үүтүнэн аhатар эбит.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2-с ыйытыы.</a:t>
            </a:r>
            <a:r>
              <a:rPr lang="sr-Cyrl-CS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Бөрө тайаҕы, дьиэ сүөһүтүн, куобаҕы эккирэтэн биэс көс сири тохтообокко сүүрүөн сөп. 1 көс=10 км буоллаҕына, бөрө тохтообокко хас километр сүүрэр эбитий?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Суота:</a:t>
            </a:r>
            <a:r>
              <a:rPr lang="sr-Cyrl-CS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_______________________________________________________________________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Хоруй</a:t>
            </a:r>
            <a:r>
              <a:rPr lang="sr-Cyrl-CS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Бөрө тохтообокко ______ км сүүрэр эбит.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3-с ыйытыы. </a:t>
            </a:r>
            <a:r>
              <a:rPr lang="sr-Cyrl-CS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Сабаҕалаан эттэххэ, 1 бөрө 1 күҥҥэ 2 киилэ эти сиир. Оччоҕо 100 киилэ ыйааhыннаах тайаҕы 5 бөрө хас күнүнэн сиэн бүтэриэхтэрэй? Тахсыбыт эппиэти сыыппаранан суруй.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9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Хоруй</a:t>
            </a:r>
            <a:r>
              <a:rPr lang="sr-Cyrl-CS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5 бѳрѳ </a:t>
            </a:r>
            <a:r>
              <a:rPr lang="sr-Cyrl-CS" sz="2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sr-Cyrl-CS" sz="29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күнүнэн сиэн бүтэриэхтэрин сѳп.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AEB91D6B-2627-49EF-9DCE-95C1135C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8BF6012-A12D-46A6-A7DA-D6B9232DBBFC}"/>
              </a:ext>
            </a:extLst>
          </p:cNvPr>
          <p:cNvSpPr/>
          <p:nvPr/>
        </p:nvSpPr>
        <p:spPr>
          <a:xfrm>
            <a:off x="-396552" y="476673"/>
            <a:ext cx="10009111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Сөптөөх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эппиэти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талан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ыйытыыларга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хоруйдаа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Наада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буоллаҕына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тиэки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өссө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биирдэ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Бөрө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Ыйытыы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        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AutoNum type="arabicParenR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Бөрөлөр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хайдах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сылдьалларый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                1) а)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кэргэнинэн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б)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иккилии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в)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соҕотох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г)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үөрүнэн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этэллэр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эбитий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                         2) а) "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Бөрөнү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төбөтө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аһатар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б) "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Бөрөнү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атаҕа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аһатар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Бөрө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бултуйдаҕына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төһөҕө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тиийэ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сиэн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сөбүй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3) а) 8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киилэ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б) 9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киилэ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в) 10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киилэ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г) 12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киилэ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Бөрө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улахан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эбэтэр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улахан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	</a:t>
            </a: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dirty="0"/>
              <a:t>	</a:t>
            </a:r>
          </a:p>
        </p:txBody>
      </p:sp>
      <p:pic>
        <p:nvPicPr>
          <p:cNvPr id="3073" name="Рисунок 11" descr="волк с добычей.jpg">
            <a:extLst>
              <a:ext uri="{FF2B5EF4-FFF2-40B4-BE49-F238E27FC236}">
                <a16:creationId xmlns:a16="http://schemas.microsoft.com/office/drawing/2014/main" xmlns="" id="{CBC67A20-A7C8-4D86-991B-B7B75DFF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56" y="1900971"/>
            <a:ext cx="1056945" cy="7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1245" descr="***ЗАКРЫТЬ ОКНО***">
            <a:extLst>
              <a:ext uri="{FF2B5EF4-FFF2-40B4-BE49-F238E27FC236}">
                <a16:creationId xmlns:a16="http://schemas.microsoft.com/office/drawing/2014/main" xmlns="" id="{74588271-E750-40A4-8548-D7CD739F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97" y="2756426"/>
            <a:ext cx="1119205" cy="8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8DB49335-D4EB-4B56-98D0-57FD4242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64EA7F-7809-48B2-A797-DA7C0C7DACA4}"/>
              </a:ext>
            </a:extLst>
          </p:cNvPr>
          <p:cNvSpPr/>
          <p:nvPr/>
        </p:nvSpPr>
        <p:spPr>
          <a:xfrm>
            <a:off x="-108520" y="548680"/>
            <a:ext cx="9361040" cy="475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6-с сорудах.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Иккис абзац иккис этиитин устан ыл. Бэрэбиэркэлэн, сыыhалаах буоллаххына көннөр.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Этии тутаах чилиэннэрин бэлиэтээ.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Этиигэ баар тыллары сүhүөхтэргэ араар.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Этии биир уустаах чилиэннэрэ ханнык ыйытыыга хоруйдуулларый уонна ханнык саҥа чааhынан бэриллибиттэрий? Суруй:_______________________________________________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5D2A193F-5DC1-42DA-A484-59551B77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2EC548-6722-47F1-846F-76EAC402639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45534"/>
            <a:ext cx="810000" cy="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85974624">
            <a:extLst>
              <a:ext uri="{FF2B5EF4-FFF2-40B4-BE49-F238E27FC236}">
                <a16:creationId xmlns:a16="http://schemas.microsoft.com/office/drawing/2014/main" xmlns="" id="{7C50C526-3E28-4F73-9DC9-112217E2A08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252" y="2675462"/>
            <a:ext cx="810000" cy="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0 из 182">
            <a:hlinkClick r:id="rId5" tgtFrame="_blank"/>
            <a:extLst>
              <a:ext uri="{FF2B5EF4-FFF2-40B4-BE49-F238E27FC236}">
                <a16:creationId xmlns:a16="http://schemas.microsoft.com/office/drawing/2014/main" xmlns="" id="{E8B196C3-4895-46F5-99D4-96A21F842BD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821500"/>
            <a:ext cx="810000" cy="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1E01B1-859E-46F5-8115-04E9E85E78B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1037252" y="1646543"/>
            <a:ext cx="810000" cy="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CE8E182-31A7-402D-8C56-090ACB3E83F5}"/>
              </a:ext>
            </a:extLst>
          </p:cNvPr>
          <p:cNvSpPr/>
          <p:nvPr/>
        </p:nvSpPr>
        <p:spPr>
          <a:xfrm>
            <a:off x="89347" y="506009"/>
            <a:ext cx="9865096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7-с сорудах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Эн санааҕар, бөрө ханнык сиргэ сатаан 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олохсуйуо суоҕа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этэй? Оннук сирдэр ойууларын аттыгар баар буукубаны төгүрүт.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C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C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                                                              Б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Г</a:t>
            </a:r>
            <a:endParaRPr lang="sr-Cyrl-C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sr-Cyrl-C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sr-Cyrl-CS" sz="1350" dirty="0">
              <a:latin typeface="Times New Roman" panose="02020603050405020304" pitchFamily="18" charset="0"/>
            </a:endParaRPr>
          </a:p>
          <a:p>
            <a:endParaRPr lang="sr-Cyrl-CS" sz="1350" dirty="0">
              <a:latin typeface="Times New Roman" panose="02020603050405020304" pitchFamily="18" charset="0"/>
            </a:endParaRPr>
          </a:p>
          <a:p>
            <a:endParaRPr lang="sr-Cyrl-CS" sz="1350" dirty="0">
              <a:latin typeface="Times New Roman" panose="02020603050405020304" pitchFamily="18" charset="0"/>
            </a:endParaRPr>
          </a:p>
          <a:p>
            <a:endParaRPr lang="sr-Cyrl-CS" sz="1350" dirty="0">
              <a:latin typeface="Times New Roman" panose="02020603050405020304" pitchFamily="18" charset="0"/>
            </a:endParaRP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5946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5C7F6C6B-EACF-437F-9548-57BA1F3D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4056B985-05FE-4C51-9C29-AD4BAE71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11" y="311786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6C41B9-219D-4C60-BC53-9EFD30381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540" y="0"/>
            <a:ext cx="9721080" cy="64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9601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5C083B-BA45-4211-B555-E08A4B01D37F}"/>
              </a:ext>
            </a:extLst>
          </p:cNvPr>
          <p:cNvSpPr/>
          <p:nvPr/>
        </p:nvSpPr>
        <p:spPr>
          <a:xfrm>
            <a:off x="436098" y="260648"/>
            <a:ext cx="8939336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сорудах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Тиэкискэ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тыынар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тыыннаах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ааттаммытый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Эппиэтин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сыыппаранан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суруй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Хоруй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	________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тыыннар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тыыннаах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ааттаммыт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Аннынан тардыллыбыт тыллартан 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биир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билбэт тылгын ис хо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оонун бы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аара сатаа уонна таблицаҕа аттыгар бы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аарыытын суруй.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4E04559-06CC-44AF-ABCA-A54E9BABC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61006"/>
              </p:ext>
            </p:extLst>
          </p:nvPr>
        </p:nvGraphicFramePr>
        <p:xfrm>
          <a:off x="0" y="2924944"/>
          <a:ext cx="9299377" cy="19416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98493">
                  <a:extLst>
                    <a:ext uri="{9D8B030D-6E8A-4147-A177-3AD203B41FA5}">
                      <a16:colId xmlns:a16="http://schemas.microsoft.com/office/drawing/2014/main" xmlns="" val="3492966833"/>
                    </a:ext>
                  </a:extLst>
                </a:gridCol>
                <a:gridCol w="503749">
                  <a:extLst>
                    <a:ext uri="{9D8B030D-6E8A-4147-A177-3AD203B41FA5}">
                      <a16:colId xmlns:a16="http://schemas.microsoft.com/office/drawing/2014/main" xmlns="" val="3102785901"/>
                    </a:ext>
                  </a:extLst>
                </a:gridCol>
                <a:gridCol w="5697135">
                  <a:extLst>
                    <a:ext uri="{9D8B030D-6E8A-4147-A177-3AD203B41FA5}">
                      <a16:colId xmlns:a16="http://schemas.microsoft.com/office/drawing/2014/main" xmlns="" val="37679131"/>
                    </a:ext>
                  </a:extLst>
                </a:gridCol>
              </a:tblGrid>
              <a:tr h="262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</a:rPr>
                        <a:t>Билбэт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 тыл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Билбэт тыл ис хоhооно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677284"/>
                  </a:ext>
                </a:extLst>
              </a:tr>
              <a:tr h="555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1. ______________________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____________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_______________________________________________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________________________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1255879"/>
                  </a:ext>
                </a:extLst>
              </a:tr>
              <a:tr h="555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2. _____________________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_____________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_______________________________________________________________________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0022413"/>
                  </a:ext>
                </a:extLst>
              </a:tr>
              <a:tr h="555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3. _____________________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____________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_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________________________________________________________________________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17667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C1475F93-4FC3-43B8-AEA3-71FC8DE8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8061"/>
            <a:ext cx="10693400" cy="756285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0558E3A-576E-4E94-BEC3-18161E76BCDC}"/>
              </a:ext>
            </a:extLst>
          </p:cNvPr>
          <p:cNvSpPr/>
          <p:nvPr/>
        </p:nvSpPr>
        <p:spPr>
          <a:xfrm>
            <a:off x="179512" y="291474"/>
            <a:ext cx="8468751" cy="6690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санааҕар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өрө айылҕа туох оруоллаах эбитий? Бѳрѳнү ол иһин туох диэн ааттыылларый?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12-с сорудах.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Икки суоттан турар задачата толкуйдаа.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Задачан усулуобуйатын, ыйытыытын, суотун уонна хоруйун суруй. Задачаҕын аахпыт тиэкискин кытта сибээстээ.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Задача усулуобуйата уонна ыйытыыта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суота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______________________________________________________________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endParaRPr lang="en-US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Задача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хоруйа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</a:t>
            </a:r>
          </a:p>
          <a:p>
            <a:pPr indent="337661" algn="just">
              <a:lnSpc>
                <a:spcPct val="150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DC31FCE4-39ED-41D9-9F4A-BFE4A545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4" y="0"/>
            <a:ext cx="10693400" cy="756285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D770C6-F482-44C2-B885-2C7B708D244E}"/>
              </a:ext>
            </a:extLst>
          </p:cNvPr>
          <p:cNvSpPr/>
          <p:nvPr/>
        </p:nvSpPr>
        <p:spPr>
          <a:xfrm>
            <a:off x="357388" y="260648"/>
            <a:ext cx="10009112" cy="685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Түмүктүүр бэрэбиэркэлиир үлэ: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Сорудахтар хайысхалара, үлэни ыытыы бэрээдэгэ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уонна сыаналааhын быhаарыыта.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СҮРҮН ЧААС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CS" b="1" u="sng" dirty="0">
                <a:solidFill>
                  <a:schemeClr val="tx2">
                    <a:lumMod val="75000"/>
                  </a:schemeClr>
                </a:solidFill>
              </a:rPr>
              <a:t>Предметэ: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 АА5ЫЫ (ааҕыы үѳрүйэҕэ)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CS" b="1" u="sng" dirty="0">
                <a:solidFill>
                  <a:schemeClr val="tx2">
                    <a:lumMod val="75000"/>
                  </a:schemeClr>
                </a:solidFill>
              </a:rPr>
              <a:t>Түhүмэ5э: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 Ааҕыы техниката уонна сатабыла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Учуутал маҥнайгы сигнал биэрдэҕинэ оҕо ааҕан саҕалыахтаах. 1 мүнүүтэ аахпытын кэннэ иккис сигнал биэрэр уонна тохтообут тылын бэлиэтэтэр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Хас тылы аахпыттарын бэлиэтииргэ судургу буоллун диэн хас биирдии строка ойоҕоhугар строка саҕаланыытыттан бүтүѳҕэр диэри хас тыл суруллубута сыыппанан бэлиэтэммит. </a:t>
            </a:r>
          </a:p>
          <a:p>
            <a:endParaRPr lang="sr-Cyrl-C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4 баал – ааҕыы түргэнэ мүнүүтэҕэ 40 тылтан тахса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3 баал – ааҕыы түргэнэ мүнүүтэҕэ 31-39 тыл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2 баал – ааҕыы түргэнэ мүнүүтэҕэ 26-30 тыл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1 баал – ааҕыы түргэнэ мүнүүтэҕэ 21-25 тыл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0 баал – ааҕыы түргэнэ мүнүүтэҕэ 20-тэн аҕыйах тыл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ү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ү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ү быhаарыы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эбэтэр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3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үѳрэнээччи билиитэ үрдүк таhымнаах;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үѳрэнээччи билиитэ орто уонна булгуччу ирдэбилгэ эппиэттиир таhымнаах;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үѳрэнээччи билиитэ булгуччу ирдэбилгэ эппиэттиир таhымнаах;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0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үѳрэнээччи билиитэ булгуччу ирдэбилгэ эппиэттээбэт.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Тиэмэ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Сатабыллаах ааҕыы үөрүйэхтэрин иҥэрии.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ah-RU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Сыала</a:t>
            </a: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Алын кылаастарга сатабыллаах ааҕыы үөрүйэхтэрин сайыннарыыга сорудахтары оҥоруу уонна боруобалаан ыытыы.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ah-RU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Үлэ тоҕооһо</a:t>
            </a: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Кэнники кэмҥэ оҕо төрөөбүт тылынан сөпкө саҥарыыта балачча аҕыйаата, төрөөбүт тылы билии таһыма намтаата. Сатабыллаах ааҕыы үөрүйэхтэрин иҥэрии ситэри үөрэтиллиэн, саҥардыллыан тоҕоостоох кэмэ кэллэ.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ah-RU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Үлэ сонун өрүтэ: ФГҮӨС ирдэбилинэн оҕо ылбыт билиитин олох араас түгэнигэр таба туһаныытын хааччыйыы. (функциональная грамотность). </a:t>
            </a:r>
            <a:endParaRPr lang="ru-RU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95B9B394-534C-4ABD-B203-455766B2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8061"/>
            <a:ext cx="10693400" cy="756285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EC903F-6483-4A8D-98E7-51C196BDE8EA}"/>
              </a:ext>
            </a:extLst>
          </p:cNvPr>
          <p:cNvSpPr/>
          <p:nvPr/>
        </p:nvSpPr>
        <p:spPr>
          <a:xfrm>
            <a:off x="467544" y="908720"/>
            <a:ext cx="9793088" cy="595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АА5ЫЫ (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ааҕыы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үѳрүйэҕэ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Сѳптѳѳх хоруй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1) туорах бурдук – туорахтаах моҕотой, 2) Туорахтаах моҕотой – моҕотой хорооно, 3) моҕотой хорооно – моҕотой хороонуга утуйа сытара 4) моҕотой хороонугар утуйа сытара 5) моҕотой хороонугар утуйа сытара – оҕолоох моҕотой 5) оҕолоох моҕотой – солоҥдо 6) солоҥдо – кырынаас. Ол аата 6 стрелка баар буолухтаах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баал – 6-5 стрелка сѳпкѳ бэлиэтэммит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баал – 4-3 стрелка сѳпкѳ бэлиэтэммит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баал – 2-тэн аҕыйах стрелка сѳпкѳ бэлиэтэммит эбэтэр стрелканан бэлиэтээһин суох.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sr-Cyrl-C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914400" algn="l"/>
              </a:tabLst>
            </a:pPr>
            <a:endParaRPr lang="sr-Cyrl-C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ТУЛАЛЫЫР ЭЙГЭ (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Хамсыыр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харамай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үhүмэҕэ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Хамсыыр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харамай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үн-дьыл кээмэйэ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информацияны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кытта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үлэ</a:t>
            </a:r>
          </a:p>
          <a:p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Сѳптѳѳх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А, В, Д.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баал – 2-3 сѳптѳѳх хоруй бэриллибит буоллаҕына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баал – 1 эбэтэр  барыта сыыhа буоллаҕына эбэтэр хоруйдаабатах.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914400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27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360544D4-F7AF-41D8-8C55-6C48B225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5F28A70-68F8-4195-95B0-DB8807408CE5}"/>
              </a:ext>
            </a:extLst>
          </p:cNvPr>
          <p:cNvSpPr/>
          <p:nvPr/>
        </p:nvSpPr>
        <p:spPr>
          <a:xfrm>
            <a:off x="539552" y="404664"/>
            <a:ext cx="9793088" cy="7283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sr-Cyrl-C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1-кы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ыйытыы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үhүмэҕэ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Хамсыыр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харамай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үн-дьыл кээмэйэ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информацияны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Сыаналанар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ѳптѳѳх хоруй: 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Моҕотой түѳртэ таhан 12 туорах бурдугу аҕалыа.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ѳптѳѳх хоруй бэриллибит;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баал – атын хоруй бэриллибит, эбэтэр хоруйдаабатах.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4-с сорудах. 2-с ыйытыы.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Түhүмэҕэ: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Хамсыыр харамай, күн-дьыл кээмэйэ, информацияны кытта үлэ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ѳптѳѳх хоруй: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«12» 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эбэтэр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о5олонуон сѳп“.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ѳптѳѳх хоруй бэриллибит;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баал – атын хоруй бэриллибит, эбэтэр хоруйдаабатах. </a:t>
            </a: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4-с сорудах. 3-с ыйытыы.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Түhүмэҕэ: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Хамсыыр харамай, информацияны кытта үлэ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Сѳптѳѳх хоруй: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иэхэ атаҕа </a:t>
            </a:r>
            <a:r>
              <a:rPr lang="sr-Cyrl-CS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аҕыйах иккинэн 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эбэтэр</a:t>
            </a:r>
            <a:r>
              <a:rPr lang="sr-Cyrl-CS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(2-нэн) 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sr-Cyrl-CS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суруллубут буоллаҕына.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ѳптѳѳх хоруй бэриллибит;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баал – атын хоруй бэриллибит, эбэтэр хоруйдаабатах.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3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17D90364-5A33-44C6-A08F-04447276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8061"/>
            <a:ext cx="10693400" cy="756285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4CCAAC-453E-4CA4-8F6C-98697EC35DED}"/>
              </a:ext>
            </a:extLst>
          </p:cNvPr>
          <p:cNvSpPr/>
          <p:nvPr/>
        </p:nvSpPr>
        <p:spPr>
          <a:xfrm>
            <a:off x="179512" y="157523"/>
            <a:ext cx="9937104" cy="622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Түһүмэҕэ: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Таба устуу, суруйуу техниката уонна үѳрүйэ5э, тиэкиhи кытта үлэ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ѳптѳѳх хоруй: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ҥ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уонна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кырынаас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моҕотойу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тыыппаттар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дьулайаллар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Сымса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Ыксаатаҕына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кими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баҕарар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кытта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охсуhар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рдээх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хоодуот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баал – икки бастакы этиилэри булан баран, сѳпкѳ, сыыhата суох, буукуба кѳтүтүүтэ суох, буукубаны атын буукубаҕа уларытыыта, эбии атын буукуба эбиитэ суох устуу;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баал – сыыhалаах устубут, атын этиилэри устубут, эбэтэр этиилэри устубатах.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үhүмэҕэ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Тылы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ырытыы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дорҕоон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буукуба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Сѳптѳѳх хоруй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Оҕолоох 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 буукуба, 6 дор5оон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Киирэр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буукуба, 5 дор5оон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Сүрдээх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 буукуба, 6 дор5оон</a:t>
            </a: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О-5о-лоох, кии-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үр-дээх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баал – 1 тылга сыыhалаах буоллаҕына.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баал – 2-тэн элбэх тылга сыыhалаах буоллаҕына эбэтэр буукубанан уонна дорҕоонунан тыллары ырыппатах.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64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30CBA22F-5252-483F-8F8A-7D98B2D9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8061"/>
            <a:ext cx="10693400" cy="756285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F7C64E-AC57-4CC3-A26F-A539BCFBFBD9}"/>
              </a:ext>
            </a:extLst>
          </p:cNvPr>
          <p:cNvSpPr/>
          <p:nvPr/>
        </p:nvSpPr>
        <p:spPr>
          <a:xfrm>
            <a:off x="179512" y="634908"/>
            <a:ext cx="10405368" cy="559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ЭБИИ СОРУДАХТАР: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</a:pPr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Түhүмэҕэ: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Хамсыыр харамай, үүнээйилэр, информацияны кытта үлэ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ѳптѳѳх хоруй: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стрелкалары сѳпкѳ ыыпыт буолуохтаах: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„Үүнээйи“ – 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оттор, бэс, хатын, отон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„Кыыллар“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кырынаас, тиин, кутуйах, эhэ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„Мас“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хатын, бэс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„Үѳн-кѳйүүр“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хомурдуос, гусеница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„Тыыммат айылҕа“</a:t>
            </a: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хайалар, уулаах күн хартыыната.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О.а. хатын, бэс хартыыналарыттан икки стрелка барыахтаах: биирэ „мас“ диэн бѳлѳххѳ уонна иккис стрелка „үүнээйи“ диэн бѳлѳххѳ барыахтаах.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14 стрелка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сѳпкѳ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ыйыллыбыт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баал – 9-13 стрелка сѳпкѳ ыйыллыбыт уонна бѳлѳхтѳргѳ араарыыга сыыспатах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балл – 6-8 диэри стрелка сѳпкѳ ыйыллыбыт уонна бѳлѳхтѳргѳ араарыыга 1 сыыhалаах буолуон сѳп;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баллов – 6-тан аҕыйах сѳптѳѳх стрелка ыйыллыбыт эбэтэр сорудах толоруллубатах.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C224240-D9F0-4C51-B4D2-3A63671E5532}"/>
              </a:ext>
            </a:extLst>
          </p:cNvPr>
          <p:cNvSpPr/>
          <p:nvPr/>
        </p:nvSpPr>
        <p:spPr>
          <a:xfrm>
            <a:off x="107504" y="260648"/>
            <a:ext cx="9144000" cy="22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8-с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CS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үhүмэҕэ</a:t>
            </a:r>
            <a:r>
              <a:rPr lang="sr-Cyrl-C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C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Хамсыыр харамай, </a:t>
            </a:r>
            <a:r>
              <a:rPr lang="sr-Cyrl-C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тиэкиhи</a:t>
            </a:r>
            <a:r>
              <a:rPr lang="sr-Cyrl-C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кытта </a:t>
            </a:r>
            <a:r>
              <a:rPr lang="sr-Cyrl-C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үлэ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C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ѳптѳѳх хоруй: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моҕотой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кырынаас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солоҥдо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о.э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 (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үс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баал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</a:t>
            </a:r>
            <a:r>
              <a:rPr lang="sr-Cyrl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ѳптѳѳх хоруй бэриллибит;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sr-Cyrl-C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баал – атын хоруй бэриллибит, эбэтэр хоруйдаабатах.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7EAAA5CD-C728-47AB-9FBF-D359FF3A3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53" y="0"/>
            <a:ext cx="10693400" cy="7562850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EEF7DD6-DF2D-44C2-B4DB-6FB356148B75}"/>
              </a:ext>
            </a:extLst>
          </p:cNvPr>
          <p:cNvSpPr/>
          <p:nvPr/>
        </p:nvSpPr>
        <p:spPr>
          <a:xfrm>
            <a:off x="-18453" y="0"/>
            <a:ext cx="10801200" cy="789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Түhүмэҕэ: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Хамсыыр харамай, тиэкиhи кытта үлэ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C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ѳптѳѳх хоруй: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моҕотой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кырынаас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солоҥдо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о.э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 (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үс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ѳптѳѳх хоруй бэриллибит;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баал – атын хоруй бэриллибит, эбэтэр хоруйдаабатах. </a:t>
            </a:r>
          </a:p>
          <a:p>
            <a:endParaRPr lang="ru-RU" b="1" dirty="0"/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Түhүмэҕэ: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тылы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быһаарыы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тылдьыты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Баалынан сыаналаа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 критерийэ: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баал – хайдах баҕарар ньыманан үѳрэнээччи бэйэтэ билбэт тылын ис хоhоонун тириэрдэ сатаабыт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баал – учуутал кѳмѳтүнэн үѳрэнээччи билбэт тылын ис хоhоонун тириэрдэ сатаабыт буоллаҕына;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баал – сорудах оҥоhуллубатах эбэтэр билбэт тылын сатаан быhаарбатах буоллаҕына.</a:t>
            </a:r>
          </a:p>
          <a:p>
            <a:pPr lvl="0"/>
            <a:endParaRPr lang="sr-Cyrl-C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10-с сорудах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Түhүмэҕэ: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этиллиилэр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айар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сѳпкѳ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суруллубут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буочара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үчүгэй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ѳйдѳнѳр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буоллаҕына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иккиттэн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биир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критерийгигэр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эппиэттиир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буоллаҕына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«0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критерийтэн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биирэ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туолбатах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буоллаҕына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БОЛ5ОЙУН!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Сурук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бэлиэтигэр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эбэтэр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тылга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сыыспыт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буоллаҕына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оҕо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бэйэтин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санаатын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аhаҕастык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этэригэр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сыаналаммат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Оҕо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сорудаҕы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оҥорботох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буоллаҕына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сыаналаммат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914400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11162419-A4E8-4CC9-9AFA-C1C7BC84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E7E5E8-7212-4868-8367-4588DCF8611C}"/>
              </a:ext>
            </a:extLst>
          </p:cNvPr>
          <p:cNvSpPr/>
          <p:nvPr/>
        </p:nvSpPr>
        <p:spPr>
          <a:xfrm>
            <a:off x="467544" y="404664"/>
            <a:ext cx="9361040" cy="269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Түмүктүүр бэрэбиэркэлиир үлэ ырытыыта уонна быhаарыыта,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сурукка тиhиллиитэ, ону үлэҕэ туhаныы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sr-Cyrl-C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Тустаах үөрэх биридимиэтин үөрэтии түмүгүн (предметные результаты)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таhымын маннык бѳлѳхтѳргѳ араарыахха сѳп: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Yрдүк таhым – 9-11 баалы ылбыт оҕолор.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 таhым – 5-8 баалы ылбыт оҕолор.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Намыhах таhым – 4-тэн аҕыйах баалы ылбыт оҕолор.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A80696EF-C704-4005-B350-93ADF9BA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8061"/>
            <a:ext cx="10693400" cy="756285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5428314-1185-4E5E-8388-974EA4C5216C}"/>
              </a:ext>
            </a:extLst>
          </p:cNvPr>
          <p:cNvSpPr/>
          <p:nvPr/>
        </p:nvSpPr>
        <p:spPr>
          <a:xfrm>
            <a:off x="580371" y="116632"/>
            <a:ext cx="9505056" cy="1075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ТҮМҮК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Үөрэнээччи түөрт сыл бырайыагынан үөрэммитин түмүгэр, эрдэ турбут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боппуруос ааҕыы уруоктарыгар үтүө түмүктэрдээх буолуон сөп. Ол бастакы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хардыылара  ыытыллыбыт үлэ хаамыытыгар көстөр. </a:t>
            </a: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 </a:t>
            </a: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курдук, кылаастарынан сатабыллаах ааҕыы үөрүйэхтэрин 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иҥэриини ситимнээх улэ тумугэр о5о </a:t>
            </a: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ah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өрөөбүт </a:t>
            </a:r>
            <a:r>
              <a:rPr lang="sah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тылын үчүгэйдик билэр, айымньыны сатаан өйдөөн ааҕар, ырытар уонна ытык өйдөбүлү иҥэриҥэр оҕо инникитин элбэх сатабыллаах </a:t>
            </a:r>
            <a:r>
              <a:rPr lang="sah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буолар,  </a:t>
            </a:r>
            <a:r>
              <a:rPr lang="sah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билиитэ-көрүүтэ кэҥиир.</a:t>
            </a: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ah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D0D5EA-E1F5-4E4D-8F88-F98AB96C12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1" y="2214529"/>
            <a:ext cx="2335445" cy="1358487"/>
          </a:xfrm>
          <a:prstGeom prst="rect">
            <a:avLst/>
          </a:prstGeom>
          <a:noFill/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FEB89EC3-D0DC-4124-B515-071BF27E5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651193"/>
              </p:ext>
            </p:extLst>
          </p:nvPr>
        </p:nvGraphicFramePr>
        <p:xfrm>
          <a:off x="4067944" y="2175440"/>
          <a:ext cx="3960440" cy="291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4CCEFB-E3CC-4BB5-8BDA-E0C72F8255B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1" y="3861048"/>
            <a:ext cx="233544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463222BC-C34C-47D2-9C21-0DECC4FBB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8061"/>
            <a:ext cx="10693400" cy="756285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68C2F01-794B-465B-B987-2E474457079A}"/>
              </a:ext>
            </a:extLst>
          </p:cNvPr>
          <p:cNvSpPr/>
          <p:nvPr/>
        </p:nvSpPr>
        <p:spPr>
          <a:xfrm>
            <a:off x="581628" y="620688"/>
            <a:ext cx="10009112" cy="849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ТУҺАНЫЛЛЫБЫТ МАТЫРЫЙААЛЛАР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«Ааҕыы сатабыла». «Сайдыс» оҕону сайыннарар киин. Дьокуускай. 2022 с.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«Хонтуруолунай ааҕыы тиэкистэрэ». I – IV кылаастарга аналлаах пособие/ Александрова М.Т. Чурачанов Н.В. Игнатьева Е.В. Корякина У.Н. – Дьокуускай: Бичик, 2002. – 48 с.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«Функциональная грамотность». 1-4 классы. Тренажёр для школьников./ М.В. Буряк, С.А. Шейкина. – М.: Планета, 2022. – 104 с. – (Учение с увлечением).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Образовательный курс 29.03 «Организация образовательного процесса в соответствии с ФГОС НОО третьего поколения. 2022 г.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Профессиональная образовательная программа «Система работы учителя по развитию функциональной грамотности и обеспечению международной конкурентоспособности школьника». 2022 г.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ah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Raisa\Desktop\банеры\obпрl 4.jpg">
            <a:extLst>
              <a:ext uri="{FF2B5EF4-FFF2-40B4-BE49-F238E27FC236}">
                <a16:creationId xmlns:a16="http://schemas.microsoft.com/office/drawing/2014/main" xmlns="" id="{FF7A0193-9EFA-4BE7-ADB2-E5100221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8061"/>
            <a:ext cx="10693400" cy="756285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E2FBEB-E68D-4058-A822-213DD72B8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Болҕомтоҕут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 </a:t>
            </a:r>
            <a:r>
              <a:rPr lang="ru-RU" sz="4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махтал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F7C1E8-9663-442A-8BE3-F2E378DBD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5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97839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h-RU" sz="28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Соруктар</a:t>
            </a:r>
            <a:r>
              <a:rPr lang="sah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Начаалынай оскуолаҕа ааҕыы уруоктарыгар тиэкиһи кытта үлэҕэ үөрэтии ис дьиҥин арыйыы.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Алын кылаас үөрэнээччилэрэ сатабыллаах ааҕыы үөрүйэхтэрин иҥэриигэ, сайыннарыыга сорудахтары оҥоруу уонна боруобалаан ыытыы. 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Алын кылаас үөрэнээччилэрэ сатабыллаах ааҕыы үөрүйэхтэрин иҥэри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ah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«САТАБЫЛЛААХ ААҔЫЫ ҮӨРҮЙЭХТЭРИН ИҤЭРИИ» БЫРАЙЫАК</a:t>
            </a:r>
            <a:br>
              <a:rPr lang="sah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ХОҺООНО.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ah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ah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«Литература ааҕыыта» биридимиэккэ оҕо ааҕыы эрэ техникатын </a:t>
            </a:r>
            <a:b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баһылыырынан муҥурдаммакка, аахпыт айымньытын ис хоһоонун өйдүүр, </a:t>
            </a:r>
            <a:b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сүрүн санаатын ылынарга үөрэнэр.</a:t>
            </a:r>
            <a:r>
              <a:rPr lang="sah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ah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sah-RU" alt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Сорудахтар </a:t>
            </a:r>
            <a:r>
              <a:rPr lang="sah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кылаастарынан наарданан, суруйааччы айымньытын болҕойон ааҕан, толороругар ананнылар.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sah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Ону таһынан үөрэнээччи бэйэтин санаатын сатаан сааһылаан суруйа үөрэнэр сатабылын сайыннарар.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576" y="-352425"/>
            <a:ext cx="10693400" cy="7562850"/>
          </a:xfrm>
          <a:prstGeom prst="rect">
            <a:avLst/>
          </a:prstGeom>
          <a:noFill/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829354"/>
              </p:ext>
            </p:extLst>
          </p:nvPr>
        </p:nvGraphicFramePr>
        <p:xfrm>
          <a:off x="-612576" y="-243408"/>
          <a:ext cx="10693399" cy="727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5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8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28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effectLst/>
                      </a:endParaRPr>
                    </a:p>
                    <a:p>
                      <a:pPr marL="0" marR="0" lvl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Моҕотой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          Моҕотой бурдуктаах </a:t>
                      </a:r>
                      <a:r>
                        <a:rPr lang="sr-Cyrl-CS" sz="180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сонуогу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булла эрэ, күннүүр: сиир, та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ар. Тыҥыраҕа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  сытыы, күүстээх. </a:t>
                      </a:r>
                      <a:r>
                        <a:rPr lang="sr-Cyrl-CS" sz="180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Кытыгырас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sr-Cyrl-CS" sz="180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Дэлэгэй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аска түбэстэҕинэ ха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аанар. Ол эрээри        25    онно-манна та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 да, ону барытын сиэбэт.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36"/>
                        <a:tabLst/>
                        <a:defRPr/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Моҕотой кы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ынын үгүстүк утуйар, саас эрдэ муус устар ыйтан  тахсар. 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12-гэ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43"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тиийэ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оҕолоох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улааттахтарына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тус-туспа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арахсаллар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       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Моҕотой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тѳрд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нэн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u="sng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сыгынах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аннынан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хаhар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буорун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таhааран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тарҕата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63"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ыhар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Кѳстѳр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гына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чѳмѳхтѳѳбѳт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Сир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ирбэт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ҥ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тиийэ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киирэр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киирдэҕинэ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   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даҕаны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уйаҕа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тиийбэккэ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эрэ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сиргэ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ҥ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эр. Соло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ҥ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уонна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кырынаас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моҕотойу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81"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тыыппаттар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дьулайаллар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Сымса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Ыксаатаҕына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кими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баҕарар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кытта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охсуhар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 с</a:t>
                      </a: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r>
                        <a:rPr lang="ru-RU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рдээх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sng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хоодуот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63" name="Рисунок 1" descr="Описание: IMG-20141015-WA0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534906"/>
            <a:ext cx="144662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Рисунок 14" descr="Описание: IMG-20141016-WA0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69" y="5553915"/>
            <a:ext cx="142088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Рисунок 2" descr="Описание: IMG-20141016-WA0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05" y="56968"/>
            <a:ext cx="1289996" cy="14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868591" y="304501"/>
            <a:ext cx="810661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Түмүктүүр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бэрэбиэркэлиир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(Саха тыла,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ааҕыы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ахсаан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тулалыыр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эйгэ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кылаас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677988" y="1965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560" y="-21285"/>
            <a:ext cx="10693400" cy="7562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9361040" cy="6984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СҮРҮН ЧААС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Сүрүн чааhыттан сорудаҕы үксүн толоро сатаа. Сорудахтары бэриллибит бэрээдэгинэн толор.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1-кы сорудах</a:t>
            </a:r>
            <a:r>
              <a:rPr lang="sr-Cyrl-CS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Тиэкиһи ааҕан саҕалаа. Учуутал тохтоо диэбит сиригэр бэлиэтээhиннэ оҥор. Оттон тиэкискин бүтүѳр диэри аах.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2-с сорудах</a:t>
            </a:r>
            <a:r>
              <a:rPr lang="sr-Cyrl-CS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Стрелканан хартыыҥкалары кэпсээҥҥэ суруллубутун курдук бэрээдэгинэн холбоо. 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dirty="0"/>
              <a:t>               		    		    </a:t>
            </a:r>
            <a:r>
              <a:rPr lang="ru-RU" dirty="0"/>
              <a:t> </a:t>
            </a:r>
            <a:r>
              <a:rPr lang="sr-Cyrl-CS" dirty="0"/>
              <a:t>                             </a:t>
            </a:r>
            <a:r>
              <a:rPr lang="ru-RU" dirty="0"/>
              <a:t> </a:t>
            </a:r>
            <a:r>
              <a:rPr lang="sr-Cyrl-CS" dirty="0"/>
              <a:t>        </a:t>
            </a:r>
            <a:endParaRPr lang="ru-RU" dirty="0"/>
          </a:p>
          <a:p>
            <a:pPr marL="0" indent="0">
              <a:buNone/>
            </a:pPr>
            <a:r>
              <a:rPr lang="sr-Cyrl-CS" dirty="0"/>
              <a:t> </a:t>
            </a:r>
            <a:r>
              <a:rPr lang="ru-RU" dirty="0"/>
              <a:t>           </a:t>
            </a:r>
            <a:r>
              <a:rPr lang="sr-Cyrl-CS" dirty="0"/>
              <a:t>     </a:t>
            </a:r>
            <a:r>
              <a:rPr lang="ru-RU" dirty="0"/>
              <a:t> </a:t>
            </a:r>
            <a:r>
              <a:rPr lang="sr-Cyrl-CS" dirty="0"/>
              <a:t>                                      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sr-Cyrl-CS" dirty="0"/>
              <a:t>                      		         		</a:t>
            </a:r>
            <a:r>
              <a:rPr lang="ru-RU" dirty="0"/>
              <a:t> </a:t>
            </a:r>
            <a:r>
              <a:rPr lang="sr-Cyrl-CS" dirty="0"/>
              <a:t> </a:t>
            </a:r>
            <a:r>
              <a:rPr lang="ru-RU" dirty="0"/>
              <a:t> </a:t>
            </a:r>
            <a:r>
              <a:rPr lang="sr-Cyrl-CS" dirty="0"/>
              <a:t>                             </a:t>
            </a:r>
            <a:r>
              <a:rPr lang="ru-RU" dirty="0"/>
              <a:t> </a:t>
            </a:r>
            <a:r>
              <a:rPr lang="sr-Cyrl-CS" dirty="0"/>
              <a:t>        </a:t>
            </a:r>
            <a:endParaRPr lang="ru-RU" dirty="0"/>
          </a:p>
          <a:p>
            <a:pPr marL="0" indent="0">
              <a:buNone/>
            </a:pPr>
            <a:r>
              <a:rPr lang="sr-Cyrl-CS" dirty="0"/>
              <a:t> </a:t>
            </a:r>
            <a:r>
              <a:rPr lang="ru-RU" dirty="0"/>
              <a:t>           </a:t>
            </a:r>
            <a:r>
              <a:rPr lang="sr-Cyrl-CS" dirty="0"/>
              <a:t>     </a:t>
            </a:r>
            <a:r>
              <a:rPr lang="ru-RU" dirty="0"/>
              <a:t> </a:t>
            </a:r>
            <a:r>
              <a:rPr lang="sr-Cyrl-CS" dirty="0"/>
              <a:t>                                      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sr-Cyrl-CS" dirty="0"/>
              <a:t>                      		         		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C:\Users\Нюргуяна\Desktop\Сборник КИМов\IMG-20141017-WA0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275" y="2765407"/>
            <a:ext cx="158417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юргуяна\Desktop\Сборник КИМов\IMG-20141016-WA0014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23928" y="2765407"/>
            <a:ext cx="129068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юргуяна\Desktop\Сборник КИМов\IMG-20141016-WA0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481947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юргуяна\Desktop\Сборник КИМов\IMG-20141016-WA00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275" y="407707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юргуяна\Desktop\Сборник КИМов\IMG-20141016-WA0020.jpg"/>
          <p:cNvPicPr/>
          <p:nvPr/>
        </p:nvPicPr>
        <p:blipFill>
          <a:blip r:embed="rId7" cstate="print"/>
          <a:srcRect l="31384" t="27964" r="31395" b="27247"/>
          <a:stretch>
            <a:fillRect/>
          </a:stretch>
        </p:blipFill>
        <p:spPr bwMode="auto">
          <a:xfrm>
            <a:off x="6573890" y="4077072"/>
            <a:ext cx="123835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юргуяна\Desktop\Сборник КИМов\IMG-20141016-WA000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0275" y="5480141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юргуяна\Desktop\Сборник КИМов\IMG-20141016-WA00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3065" y="545291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75" y="2355832"/>
            <a:ext cx="6096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3-с сорудах</a:t>
            </a:r>
            <a:r>
              <a:rPr lang="sr-Cyrl-C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Моҕотой бу хартыынкаҕа баар астартан ханнык астары сиэн сѳбүй?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1346"/>
            <a:ext cx="8229600" cy="54800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                                             Б  </a:t>
            </a:r>
          </a:p>
          <a:p>
            <a:pPr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                                               Г  </a:t>
            </a:r>
          </a:p>
          <a:p>
            <a:pPr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                                                Е  </a:t>
            </a:r>
          </a:p>
          <a:p>
            <a:pPr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4-с сорудах. </a:t>
            </a:r>
            <a:r>
              <a:rPr lang="sr-Cyrl-C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Ыйытыыларга хоруйдаа. Наада буоллаҕына тиэки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r-Cyrl-C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иккистээн аах.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1-кы ыйытыы.</a:t>
            </a:r>
            <a:r>
              <a:rPr lang="sr-Cyrl-C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Холобур, моҕотой хороонугар ас хаhааныахтаах. Биирдэ таhан 4 туорах бурдугу хороонугар илдьэр буоллаҕына, түѳртэ тастаҕына, хороонугар хас туорах бурдук аҕалыай?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Хоруй</a:t>
            </a:r>
            <a:r>
              <a:rPr lang="sr-Cyrl-C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	__________________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2-с ыйытыы.</a:t>
            </a:r>
            <a:r>
              <a:rPr lang="sr-Cyrl-C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Моҕотой саамай элбээбитэ хас оҕолонуон сѳбүй?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Хоруй</a:t>
            </a:r>
            <a:r>
              <a:rPr lang="sr-Cyrl-C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	_________________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3-с ыйытыы. Кимиэхэ аҕыйах атахтааҕый? Киhиэхэ дуу, эбэтэр моҕотойго дуу? Хаhынан? Хоруйгун тылынан уонна сыппаранан суруй.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Хоруй</a:t>
            </a:r>
            <a:r>
              <a:rPr lang="sr-Cyrl-C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Киhиэхэ атаҕа _____________(аҕыйах, элбэх) _____________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       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хаhынан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5" name="Рисунок 4" descr="C:\Users\Нюргуяна\Desktop\Сборник КИМов\IMG-20141017-WA0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935" y="1268760"/>
            <a:ext cx="684076" cy="4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юргуяна\Desktop\Сборник КИМов\IMG-20141017-WA0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924" y="1118434"/>
            <a:ext cx="684076" cy="68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юргуяна\Desktop\Сборник КИМов\IMG-20141017-WA00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8936" y="2229118"/>
            <a:ext cx="684076" cy="3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юргуяна\Desktop\Сборник КИМов\IMG-20141017-WA00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4961" y="1972922"/>
            <a:ext cx="589999" cy="60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юргуяна\Desktop\Сборник КИМов\IMG-20141017-WA00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8332" y="2879081"/>
            <a:ext cx="734679" cy="30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юргуяна\Desktop\Сборник КИМов\IMG-20141017-WA003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9927" y="2718428"/>
            <a:ext cx="504055" cy="62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533207" y="3314541"/>
          <a:ext cx="607758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8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Бэлиэтэммит тыллар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Буукуба ахсаана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Дорҕоон ахсаана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Сүһүѳххэ араарыы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1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-1"/>
            <a:ext cx="979254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5-с сорудах.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Үс кэнники этиитин устан ыл. Бэрэбиэркэлэн, сыыhалаах буоллаххына көннөр.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</a:t>
            </a:r>
            <a:r>
              <a:rPr lang="sr-Cyrl-CS" dirty="0"/>
              <a:t>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  <a:p>
            <a:r>
              <a:rPr lang="sr-Cyrl-CS" b="1" dirty="0"/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сорудах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Тиэкистэн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хойуу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шрибинэн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бэлиэтэммит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бастакы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столбикка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b="1" dirty="0"/>
          </a:p>
          <a:p>
            <a:endParaRPr lang="sr-Cyrl-CS" b="1" dirty="0"/>
          </a:p>
          <a:p>
            <a:endParaRPr lang="sr-Cyrl-CS" b="1" dirty="0"/>
          </a:p>
          <a:p>
            <a:endParaRPr lang="sr-Cyrl-CS" b="1" dirty="0"/>
          </a:p>
          <a:p>
            <a:endParaRPr lang="sr-Cyrl-CS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Устубут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тылларын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ойоҕоhугар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иhигэр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буукубалааҕын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дорҕоонноо5ун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сыыппаранан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сүhүѳххэ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sr-Cyrl-CS" b="1" dirty="0"/>
          </a:p>
          <a:p>
            <a:endParaRPr lang="sr-Cyrl-CS" b="1" dirty="0"/>
          </a:p>
          <a:p>
            <a:endParaRPr lang="sr-Cyrl-CS" b="1" dirty="0"/>
          </a:p>
          <a:p>
            <a:endParaRPr lang="sr-Cyrl-CS" b="1" dirty="0"/>
          </a:p>
          <a:p>
            <a:endParaRPr lang="sr-Cyrl-CS" b="1" dirty="0"/>
          </a:p>
          <a:p>
            <a:endParaRPr lang="sr-Cyrl-CS" b="1" dirty="0"/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88558"/>
              </p:ext>
            </p:extLst>
          </p:nvPr>
        </p:nvGraphicFramePr>
        <p:xfrm>
          <a:off x="0" y="2857784"/>
          <a:ext cx="9521988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256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8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5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Бэлиэтэммит тыллар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Буукуба ахсаана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Дорҕоон ахсаана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Сүһүѳххэ араарыы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0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Raisa\Desktop\банеры\obпр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ЭБИИ СОРУДАХТАР: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7-с сорудах. </a:t>
            </a:r>
            <a:r>
              <a:rPr lang="sr-Cyrl-C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Стрелка кѳмѳтүнэн айылҕа объектарын сѳп түбэhэр ааты кытта холбоо.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CS" dirty="0"/>
              <a:t> </a:t>
            </a:r>
            <a:endParaRPr lang="ru-RU" dirty="0"/>
          </a:p>
          <a:p>
            <a:pPr marL="0" indent="0">
              <a:buNone/>
            </a:pPr>
            <a:r>
              <a:rPr lang="sr-Cyrl-CS" b="1" dirty="0"/>
              <a:t>        </a:t>
            </a:r>
            <a:endParaRPr lang="ru-RU" b="1" dirty="0"/>
          </a:p>
          <a:p>
            <a:pPr marL="0" indent="0">
              <a:buNone/>
            </a:pPr>
            <a:r>
              <a:rPr lang="sr-Cyrl-CS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Үүнээйи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Кыыл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CS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Мас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Үѳн-кѳйүүр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Тыыммат айылҕа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                       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CS" b="1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Нюргуяна\Desktop\Сборник КИМов\IMG-20141017-WA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888365" cy="5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юргуяна\Desktop\Сборник КИМов\IMG-20141018-WA0008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339752" y="1472124"/>
            <a:ext cx="758190" cy="497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Нюргуяна\Desktop\Сборник КИМов\IMG-20141016-WA0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198459"/>
            <a:ext cx="909320" cy="69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Нюргуяна\Desktop\Сборник КИМов\IMG-20141015-WA0007.jpg"/>
          <p:cNvPicPr/>
          <p:nvPr/>
        </p:nvPicPr>
        <p:blipFill>
          <a:blip r:embed="rId6"/>
          <a:srcRect r="62055"/>
          <a:stretch>
            <a:fillRect/>
          </a:stretch>
        </p:blipFill>
        <p:spPr bwMode="auto">
          <a:xfrm>
            <a:off x="6457349" y="1048415"/>
            <a:ext cx="405765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юргуяна\Desktop\Сборник КИМов\IMG-20141015-WA0003.jpg"/>
          <p:cNvPicPr/>
          <p:nvPr/>
        </p:nvPicPr>
        <p:blipFill>
          <a:blip r:embed="rId7"/>
          <a:srcRect r="53884" b="4762"/>
          <a:stretch>
            <a:fillRect/>
          </a:stretch>
        </p:blipFill>
        <p:spPr bwMode="auto">
          <a:xfrm>
            <a:off x="1105331" y="2287587"/>
            <a:ext cx="476885" cy="93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юргуяна\Desktop\Сборник КИМов\IMG-20141015-WA00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924175"/>
            <a:ext cx="718820" cy="59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Нюргуяна\Desktop\Сборник КИМов\IMG-20141015-WA0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5785" y="3548052"/>
            <a:ext cx="815975" cy="68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Нюргуяна\Pictures\фотки\2013-05-31 001\315965064182.jpg"/>
          <p:cNvPicPr/>
          <p:nvPr/>
        </p:nvPicPr>
        <p:blipFill>
          <a:blip r:embed="rId10"/>
          <a:srcRect l="28937" t="28572" r="30237"/>
          <a:stretch>
            <a:fillRect/>
          </a:stretch>
        </p:blipFill>
        <p:spPr bwMode="auto">
          <a:xfrm>
            <a:off x="6818869" y="4149080"/>
            <a:ext cx="718185" cy="707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C:\Users\Нюргуяна\Pictures\фотки\2013-05-31 001\Branch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5785" y="5445224"/>
            <a:ext cx="970280" cy="60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Нюргуяна\Desktop\Сборник КИМов\IMG-20141015-WA000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5445224"/>
            <a:ext cx="554355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Нюргуяна\Desktop\Сборник КИМов\IMG-20141018-WA0007.jp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43926" y="5414109"/>
            <a:ext cx="916305" cy="63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Public\Pictures\Sample Pictures\Desert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3328" y="5652182"/>
            <a:ext cx="990600" cy="75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1150</Words>
  <Application>Microsoft Office PowerPoint</Application>
  <PresentationFormat>Экран (4:3)</PresentationFormat>
  <Paragraphs>431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  «САТАБЫЛЛААХ ААҔЫЫ ҮӨРҮЙЭХТЭРИН ИҤЭРИИ»    Тойбохой оскуолатын алын сүһүөх кылаастарын учууталлара:  Бычыгырова Р.М., Потапова А.Н.    Тойбохой 2024с.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3-с сорудах. Моҕотой бу хартыынкаҕа баар астартан ханнык астары сиэн сѳбүй? </vt:lpstr>
      <vt:lpstr>Презентация PowerPoint</vt:lpstr>
      <vt:lpstr>ЭБИИ СОРУДАХТАР: 7-с сорудах. Стрелка кѳмѳтүнэн айылҕа объектарын сѳп түбэhэр ааты кытта холбоо.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Болҕомтоҕут иhин махтал!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 тыла  2 кылаас </dc:title>
  <dc:creator>Raisa</dc:creator>
  <cp:lastModifiedBy>Admin</cp:lastModifiedBy>
  <cp:revision>25</cp:revision>
  <dcterms:created xsi:type="dcterms:W3CDTF">2020-02-18T12:27:15Z</dcterms:created>
  <dcterms:modified xsi:type="dcterms:W3CDTF">2011-11-25T05:43:40Z</dcterms:modified>
</cp:coreProperties>
</file>