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Clear Sans Bold" panose="020B0604020202020204" charset="0"/>
      <p:regular r:id="rId16"/>
    </p:embeddedFont>
    <p:embeddedFont>
      <p:font typeface="Clear Sans Regular" panose="020B0604020202020204" charset="0"/>
      <p:regular r:id="rId17"/>
    </p:embeddedFont>
    <p:embeddedFont>
      <p:font typeface="Clear Sans Regular Bold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992981"/>
            <a:ext cx="8217084" cy="8738812"/>
            <a:chOff x="0" y="-47625"/>
            <a:chExt cx="10956112" cy="11651749"/>
          </a:xfrm>
        </p:grpSpPr>
        <p:sp>
          <p:nvSpPr>
            <p:cNvPr id="3" name="TextBox 3"/>
            <p:cNvSpPr txBox="1"/>
            <p:nvPr/>
          </p:nvSpPr>
          <p:spPr>
            <a:xfrm>
              <a:off x="0" y="1368999"/>
              <a:ext cx="10956112" cy="55128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000"/>
                </a:lnSpc>
              </a:pPr>
              <a:r>
                <a:rPr lang="en-US" sz="8000" b="1" dirty="0" err="1">
                  <a:solidFill>
                    <a:srgbClr val="F7B4A7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Методические</a:t>
              </a:r>
              <a:r>
                <a:rPr lang="en-US" sz="8000" b="1" dirty="0">
                  <a:solidFill>
                    <a:srgbClr val="F7B4A7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 </a:t>
              </a:r>
              <a:r>
                <a:rPr lang="en-US" sz="8000" b="1" dirty="0" err="1">
                  <a:solidFill>
                    <a:srgbClr val="F7B4A7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приёмы</a:t>
              </a:r>
              <a:r>
                <a:rPr lang="en-US" sz="8000" b="1" dirty="0">
                  <a:solidFill>
                    <a:srgbClr val="F7B4A7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 </a:t>
              </a:r>
              <a:r>
                <a:rPr lang="en-US" sz="8000" b="1" dirty="0" err="1">
                  <a:solidFill>
                    <a:srgbClr val="F7B4A7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на</a:t>
              </a:r>
              <a:r>
                <a:rPr lang="en-US" sz="8000" b="1" dirty="0">
                  <a:solidFill>
                    <a:srgbClr val="F7B4A7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 </a:t>
              </a:r>
              <a:r>
                <a:rPr lang="en-US" sz="8000" b="1" dirty="0" err="1">
                  <a:solidFill>
                    <a:srgbClr val="F7B4A7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уроках</a:t>
              </a:r>
              <a:r>
                <a:rPr lang="en-US" sz="8000" b="1" dirty="0">
                  <a:solidFill>
                    <a:srgbClr val="F7B4A7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 </a:t>
              </a:r>
              <a:r>
                <a:rPr lang="en-US" sz="8000" b="1" dirty="0" err="1">
                  <a:solidFill>
                    <a:srgbClr val="F7B4A7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информатики</a:t>
              </a:r>
              <a:endParaRPr lang="en-US" sz="8000" b="1" dirty="0">
                <a:solidFill>
                  <a:srgbClr val="F7B4A7"/>
                </a:solidFill>
                <a:latin typeface="Clear Sans Bold"/>
                <a:ea typeface="Clear Sans Bold"/>
                <a:cs typeface="Clear Sans Bold"/>
                <a:sym typeface="Clear Sans Bold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0956112" cy="52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>
                  <a:solidFill>
                    <a:srgbClr val="94DDDE"/>
                  </a:solidFill>
                  <a:latin typeface="Clear Sans Regular"/>
                  <a:ea typeface="Clear Sans Regular"/>
                  <a:cs typeface="Clear Sans Regular"/>
                  <a:sym typeface="Clear Sans Regular"/>
                </a:rPr>
                <a:t>КРАТКОЕ ИНФОРМАЦИОННОЕ РУКОВОДСТВО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7563787"/>
              <a:ext cx="10956112" cy="40403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sz="3399" dirty="0" err="1">
                  <a:solidFill>
                    <a:srgbClr val="94DDDE"/>
                  </a:solidFill>
                  <a:latin typeface="Clear Sans Regular"/>
                  <a:ea typeface="Clear Sans Regular"/>
                  <a:cs typeface="Clear Sans Regular"/>
                  <a:sym typeface="Clear Sans Regular"/>
                </a:rPr>
                <a:t>Взгляд</a:t>
              </a:r>
              <a:r>
                <a:rPr lang="en-US" sz="3399" dirty="0">
                  <a:solidFill>
                    <a:srgbClr val="94DDDE"/>
                  </a:solidFill>
                  <a:latin typeface="Clear Sans Regular"/>
                  <a:ea typeface="Clear Sans Regular"/>
                  <a:cs typeface="Clear Sans Regular"/>
                  <a:sym typeface="Clear Sans Regular"/>
                </a:rPr>
                <a:t> </a:t>
              </a:r>
              <a:r>
                <a:rPr lang="en-US" sz="3399" dirty="0" err="1">
                  <a:solidFill>
                    <a:srgbClr val="94DDDE"/>
                  </a:solidFill>
                  <a:latin typeface="Clear Sans Regular"/>
                  <a:ea typeface="Clear Sans Regular"/>
                  <a:cs typeface="Clear Sans Regular"/>
                  <a:sym typeface="Clear Sans Regular"/>
                </a:rPr>
                <a:t>на</a:t>
              </a:r>
              <a:r>
                <a:rPr lang="en-US" sz="3399" dirty="0">
                  <a:solidFill>
                    <a:srgbClr val="94DDDE"/>
                  </a:solidFill>
                  <a:latin typeface="Clear Sans Regular"/>
                  <a:ea typeface="Clear Sans Regular"/>
                  <a:cs typeface="Clear Sans Regular"/>
                  <a:sym typeface="Clear Sans Regular"/>
                </a:rPr>
                <a:t> </a:t>
              </a:r>
              <a:r>
                <a:rPr lang="en-US" sz="3399" dirty="0" err="1">
                  <a:solidFill>
                    <a:srgbClr val="94DDDE"/>
                  </a:solidFill>
                  <a:latin typeface="Clear Sans Regular"/>
                  <a:ea typeface="Clear Sans Regular"/>
                  <a:cs typeface="Clear Sans Regular"/>
                  <a:sym typeface="Clear Sans Regular"/>
                </a:rPr>
                <a:t>важность</a:t>
              </a:r>
              <a:r>
                <a:rPr lang="en-US" sz="3399" dirty="0">
                  <a:solidFill>
                    <a:srgbClr val="94DDDE"/>
                  </a:solidFill>
                  <a:latin typeface="Clear Sans Regular"/>
                  <a:ea typeface="Clear Sans Regular"/>
                  <a:cs typeface="Clear Sans Regular"/>
                  <a:sym typeface="Clear Sans Regular"/>
                </a:rPr>
                <a:t> </a:t>
              </a:r>
              <a:r>
                <a:rPr lang="en-US" sz="3399" dirty="0" err="1">
                  <a:solidFill>
                    <a:srgbClr val="94DDDE"/>
                  </a:solidFill>
                  <a:latin typeface="Clear Sans Regular"/>
                  <a:ea typeface="Clear Sans Regular"/>
                  <a:cs typeface="Clear Sans Regular"/>
                  <a:sym typeface="Clear Sans Regular"/>
                </a:rPr>
                <a:t>технологий</a:t>
              </a:r>
              <a:r>
                <a:rPr lang="en-US" sz="3399" dirty="0">
                  <a:solidFill>
                    <a:srgbClr val="94DDDE"/>
                  </a:solidFill>
                  <a:latin typeface="Clear Sans Regular"/>
                  <a:ea typeface="Clear Sans Regular"/>
                  <a:cs typeface="Clear Sans Regular"/>
                  <a:sym typeface="Clear Sans Regular"/>
                </a:rPr>
                <a:t> в </a:t>
              </a:r>
              <a:r>
                <a:rPr lang="en-US" sz="3399" dirty="0" err="1">
                  <a:solidFill>
                    <a:srgbClr val="94DDDE"/>
                  </a:solidFill>
                  <a:latin typeface="Clear Sans Regular"/>
                  <a:ea typeface="Clear Sans Regular"/>
                  <a:cs typeface="Clear Sans Regular"/>
                  <a:sym typeface="Clear Sans Regular"/>
                </a:rPr>
                <a:t>преподавании</a:t>
              </a:r>
              <a:r>
                <a:rPr lang="en-US" sz="3399" dirty="0">
                  <a:solidFill>
                    <a:srgbClr val="94DDDE"/>
                  </a:solidFill>
                  <a:latin typeface="Clear Sans Regular"/>
                  <a:ea typeface="Clear Sans Regular"/>
                  <a:cs typeface="Clear Sans Regular"/>
                  <a:sym typeface="Clear Sans Regular"/>
                </a:rPr>
                <a:t> и </a:t>
              </a:r>
              <a:r>
                <a:rPr lang="en-US" sz="3399" dirty="0" err="1">
                  <a:solidFill>
                    <a:srgbClr val="94DDDE"/>
                  </a:solidFill>
                  <a:latin typeface="Clear Sans Regular"/>
                  <a:ea typeface="Clear Sans Regular"/>
                  <a:cs typeface="Clear Sans Regular"/>
                  <a:sym typeface="Clear Sans Regular"/>
                </a:rPr>
                <a:t>обучении</a:t>
              </a:r>
              <a:r>
                <a:rPr lang="en-US" sz="3399" dirty="0">
                  <a:solidFill>
                    <a:srgbClr val="94DDDE"/>
                  </a:solidFill>
                  <a:latin typeface="Clear Sans Regular"/>
                  <a:ea typeface="Clear Sans Regular"/>
                  <a:cs typeface="Clear Sans Regular"/>
                  <a:sym typeface="Clear Sans Regular"/>
                </a:rPr>
                <a:t> </a:t>
              </a:r>
            </a:p>
            <a:p>
              <a:pPr algn="l">
                <a:lnSpc>
                  <a:spcPts val="4759"/>
                </a:lnSpc>
              </a:pPr>
              <a:endParaRPr lang="en-US" sz="3399" dirty="0">
                <a:solidFill>
                  <a:srgbClr val="94DDDE"/>
                </a:solidFill>
                <a:latin typeface="Clear Sans Regular"/>
                <a:ea typeface="Clear Sans Regular"/>
                <a:cs typeface="Clear Sans Regular"/>
                <a:sym typeface="Clear Sans Regular"/>
              </a:endParaRPr>
            </a:p>
            <a:p>
              <a:pPr algn="l">
                <a:lnSpc>
                  <a:spcPts val="4759"/>
                </a:lnSpc>
              </a:pPr>
              <a:r>
                <a:rPr lang="en-US" sz="3399" dirty="0" err="1">
                  <a:solidFill>
                    <a:srgbClr val="94DDDE"/>
                  </a:solidFill>
                  <a:latin typeface="Clear Sans Regular"/>
                  <a:ea typeface="Clear Sans Regular"/>
                  <a:cs typeface="Clear Sans Regular"/>
                  <a:sym typeface="Clear Sans Regular"/>
                </a:rPr>
                <a:t>учитель</a:t>
              </a:r>
              <a:r>
                <a:rPr lang="en-US" sz="3399" dirty="0">
                  <a:solidFill>
                    <a:srgbClr val="94DDDE"/>
                  </a:solidFill>
                  <a:latin typeface="Clear Sans Regular"/>
                  <a:ea typeface="Clear Sans Regular"/>
                  <a:cs typeface="Clear Sans Regular"/>
                  <a:sym typeface="Clear Sans Regular"/>
                </a:rPr>
                <a:t> </a:t>
              </a:r>
              <a:r>
                <a:rPr lang="en-US" sz="3399" dirty="0" err="1">
                  <a:solidFill>
                    <a:srgbClr val="94DDDE"/>
                  </a:solidFill>
                  <a:latin typeface="Clear Sans Regular"/>
                  <a:ea typeface="Clear Sans Regular"/>
                  <a:cs typeface="Clear Sans Regular"/>
                  <a:sym typeface="Clear Sans Regular"/>
                </a:rPr>
                <a:t>информатики</a:t>
              </a:r>
              <a:r>
                <a:rPr lang="en-US" sz="3399" dirty="0">
                  <a:solidFill>
                    <a:srgbClr val="94DDDE"/>
                  </a:solidFill>
                  <a:latin typeface="Clear Sans Regular"/>
                  <a:ea typeface="Clear Sans Regular"/>
                  <a:cs typeface="Clear Sans Regular"/>
                  <a:sym typeface="Clear Sans Regular"/>
                </a:rPr>
                <a:t>: </a:t>
              </a:r>
              <a:r>
                <a:rPr lang="en-US" sz="3399" dirty="0" err="1">
                  <a:solidFill>
                    <a:srgbClr val="94DDDE"/>
                  </a:solidFill>
                  <a:latin typeface="Clear Sans Regular"/>
                  <a:ea typeface="Clear Sans Regular"/>
                  <a:cs typeface="Clear Sans Regular"/>
                  <a:sym typeface="Clear Sans Regular"/>
                </a:rPr>
                <a:t>Голяткина</a:t>
              </a:r>
              <a:r>
                <a:rPr lang="en-US" sz="3399" dirty="0">
                  <a:solidFill>
                    <a:srgbClr val="94DDDE"/>
                  </a:solidFill>
                  <a:latin typeface="Clear Sans Regular"/>
                  <a:ea typeface="Clear Sans Regular"/>
                  <a:cs typeface="Clear Sans Regular"/>
                  <a:sym typeface="Clear Sans Regular"/>
                </a:rPr>
                <a:t> Л</a:t>
              </a:r>
              <a:r>
                <a:rPr lang="ru-RU" sz="3399" dirty="0" err="1">
                  <a:solidFill>
                    <a:srgbClr val="94DDDE"/>
                  </a:solidFill>
                  <a:latin typeface="Clear Sans Regular"/>
                  <a:ea typeface="Clear Sans Regular"/>
                  <a:cs typeface="Clear Sans Regular"/>
                  <a:sym typeface="Clear Sans Regular"/>
                </a:rPr>
                <a:t>юбовь</a:t>
              </a:r>
              <a:r>
                <a:rPr lang="ru-RU" sz="3399" dirty="0">
                  <a:solidFill>
                    <a:srgbClr val="94DDDE"/>
                  </a:solidFill>
                  <a:latin typeface="Clear Sans Regular"/>
                  <a:ea typeface="Clear Sans Regular"/>
                  <a:cs typeface="Clear Sans Regular"/>
                  <a:sym typeface="Clear Sans Regular"/>
                </a:rPr>
                <a:t> Игоревна</a:t>
              </a:r>
              <a:endParaRPr lang="en-US" sz="3399" dirty="0">
                <a:solidFill>
                  <a:srgbClr val="94DDDE"/>
                </a:solidFill>
                <a:latin typeface="Clear Sans Regular"/>
                <a:ea typeface="Clear Sans Regular"/>
                <a:cs typeface="Clear Sans Regular"/>
                <a:sym typeface="Clear Sans Regular"/>
              </a:endParaRPr>
            </a:p>
          </p:txBody>
        </p:sp>
      </p:grpSp>
      <p:sp>
        <p:nvSpPr>
          <p:cNvPr id="6" name="Freeform 6" descr="an isometric lined map"/>
          <p:cNvSpPr/>
          <p:nvPr/>
        </p:nvSpPr>
        <p:spPr>
          <a:xfrm>
            <a:off x="1182834" y="-1921745"/>
            <a:ext cx="6755642" cy="4114800"/>
          </a:xfrm>
          <a:custGeom>
            <a:avLst/>
            <a:gdLst/>
            <a:ahLst/>
            <a:cxnLst/>
            <a:rect l="l" t="t" r="r" b="b"/>
            <a:pathLst>
              <a:path w="6755642" h="4114800">
                <a:moveTo>
                  <a:pt x="0" y="0"/>
                </a:moveTo>
                <a:lnTo>
                  <a:pt x="6755642" y="0"/>
                </a:lnTo>
                <a:lnTo>
                  <a:pt x="675564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7" name="Freeform 7" descr="an isometric lined pencil holder with pens"/>
          <p:cNvSpPr/>
          <p:nvPr/>
        </p:nvSpPr>
        <p:spPr>
          <a:xfrm>
            <a:off x="6303834" y="1790711"/>
            <a:ext cx="1194327" cy="2586142"/>
          </a:xfrm>
          <a:custGeom>
            <a:avLst/>
            <a:gdLst/>
            <a:ahLst/>
            <a:cxnLst/>
            <a:rect l="l" t="t" r="r" b="b"/>
            <a:pathLst>
              <a:path w="1194327" h="2586142">
                <a:moveTo>
                  <a:pt x="0" y="0"/>
                </a:moveTo>
                <a:lnTo>
                  <a:pt x="1194327" y="0"/>
                </a:lnTo>
                <a:lnTo>
                  <a:pt x="1194327" y="2586142"/>
                </a:lnTo>
                <a:lnTo>
                  <a:pt x="0" y="25861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8" name="Freeform 8" descr="an isometric lined laptop"/>
          <p:cNvSpPr/>
          <p:nvPr/>
        </p:nvSpPr>
        <p:spPr>
          <a:xfrm flipH="1">
            <a:off x="2095190" y="2021154"/>
            <a:ext cx="5357753" cy="5591583"/>
          </a:xfrm>
          <a:custGeom>
            <a:avLst/>
            <a:gdLst/>
            <a:ahLst/>
            <a:cxnLst/>
            <a:rect l="l" t="t" r="r" b="b"/>
            <a:pathLst>
              <a:path w="5357753" h="5591583">
                <a:moveTo>
                  <a:pt x="5357753" y="0"/>
                </a:moveTo>
                <a:lnTo>
                  <a:pt x="0" y="0"/>
                </a:lnTo>
                <a:lnTo>
                  <a:pt x="0" y="5591582"/>
                </a:lnTo>
                <a:lnTo>
                  <a:pt x="5357753" y="5591582"/>
                </a:lnTo>
                <a:lnTo>
                  <a:pt x="5357753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9" name="Freeform 9" descr="an isometric lined stack of books"/>
          <p:cNvSpPr/>
          <p:nvPr/>
        </p:nvSpPr>
        <p:spPr>
          <a:xfrm>
            <a:off x="-947148" y="1264426"/>
            <a:ext cx="3144039" cy="2440918"/>
          </a:xfrm>
          <a:custGeom>
            <a:avLst/>
            <a:gdLst/>
            <a:ahLst/>
            <a:cxnLst/>
            <a:rect l="l" t="t" r="r" b="b"/>
            <a:pathLst>
              <a:path w="3144039" h="2440918">
                <a:moveTo>
                  <a:pt x="0" y="0"/>
                </a:moveTo>
                <a:lnTo>
                  <a:pt x="3144040" y="0"/>
                </a:lnTo>
                <a:lnTo>
                  <a:pt x="3144040" y="2440918"/>
                </a:lnTo>
                <a:lnTo>
                  <a:pt x="0" y="24409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0" name="Freeform 10" descr="an isometric lined potted plants"/>
          <p:cNvSpPr/>
          <p:nvPr/>
        </p:nvSpPr>
        <p:spPr>
          <a:xfrm>
            <a:off x="624872" y="5005800"/>
            <a:ext cx="1894295" cy="4252500"/>
          </a:xfrm>
          <a:custGeom>
            <a:avLst/>
            <a:gdLst/>
            <a:ahLst/>
            <a:cxnLst/>
            <a:rect l="l" t="t" r="r" b="b"/>
            <a:pathLst>
              <a:path w="1894295" h="4252500">
                <a:moveTo>
                  <a:pt x="0" y="0"/>
                </a:moveTo>
                <a:lnTo>
                  <a:pt x="1894295" y="0"/>
                </a:lnTo>
                <a:lnTo>
                  <a:pt x="1894295" y="4252500"/>
                </a:lnTo>
                <a:lnTo>
                  <a:pt x="0" y="42525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1" name="Freeform 11" descr="an isometric lined group of UI application windows"/>
          <p:cNvSpPr/>
          <p:nvPr/>
        </p:nvSpPr>
        <p:spPr>
          <a:xfrm>
            <a:off x="4011803" y="7612736"/>
            <a:ext cx="3486358" cy="4114800"/>
          </a:xfrm>
          <a:custGeom>
            <a:avLst/>
            <a:gdLst/>
            <a:ahLst/>
            <a:cxnLst/>
            <a:rect l="l" t="t" r="r" b="b"/>
            <a:pathLst>
              <a:path w="3486358" h="4114800">
                <a:moveTo>
                  <a:pt x="0" y="0"/>
                </a:moveTo>
                <a:lnTo>
                  <a:pt x="3486358" y="0"/>
                </a:lnTo>
                <a:lnTo>
                  <a:pt x="34863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0" y="0"/>
          <a:ext cx="10196237" cy="10287000"/>
        </p:xfrm>
        <a:graphic>
          <a:graphicData uri="http://schemas.openxmlformats.org/drawingml/2006/table">
            <a:tbl>
              <a:tblPr/>
              <a:tblGrid>
                <a:gridCol w="10196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97118">
                <a:tc>
                  <a:txBody>
                    <a:bodyPr/>
                    <a:lstStyle/>
                    <a:p>
                      <a:pPr algn="l">
                        <a:lnSpc>
                          <a:spcPts val="6719"/>
                        </a:lnSpc>
                        <a:defRPr/>
                      </a:pPr>
                      <a:r>
                        <a:rPr lang="en-US" sz="4800" b="1">
                          <a:solidFill>
                            <a:srgbClr val="2B4B82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Методический приём "Бочонки"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6382">
                <a:tc>
                  <a:txBody>
                    <a:bodyPr/>
                    <a:lstStyle/>
                    <a:p>
                      <a:pPr marL="561341" lvl="1" indent="-280670" algn="l">
                        <a:lnSpc>
                          <a:spcPts val="3640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2600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Метод подходит для изучения сложных тем программирования на Python. Он применяется в старших классах для тем, связанных с поиском максимального и минимального элементов в последовательности, подсчётом суммы элементов. Этот метод помогает визуализировать материал с использованием доступных подручных средств.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3500">
                <a:tc>
                  <a:txBody>
                    <a:bodyPr/>
                    <a:lstStyle/>
                    <a:p>
                      <a:pPr algn="l">
                        <a:lnSpc>
                          <a:spcPts val="3640"/>
                        </a:lnSpc>
                        <a:defRPr/>
                      </a:pPr>
                      <a:r>
                        <a:rPr lang="en-US" sz="2600" dirty="0" err="1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Пример</a:t>
                      </a:r>
                      <a:r>
                        <a:rPr lang="en-US" sz="2600" dirty="0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применения</a:t>
                      </a:r>
                      <a:r>
                        <a:rPr lang="en-US" sz="2600" dirty="0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:</a:t>
                      </a:r>
                      <a:endParaRPr lang="en-US" sz="1100" dirty="0"/>
                    </a:p>
                    <a:p>
                      <a:pPr marL="561341" lvl="1" indent="-280670" algn="l">
                        <a:lnSpc>
                          <a:spcPts val="3640"/>
                        </a:lnSpc>
                        <a:buFont typeface="Arial"/>
                        <a:buChar char="•"/>
                      </a:pPr>
                      <a:r>
                        <a:rPr lang="en-US" sz="2600" dirty="0" err="1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Учитель</a:t>
                      </a:r>
                      <a:r>
                        <a:rPr lang="en-US" sz="2600" dirty="0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раздаёт</a:t>
                      </a:r>
                      <a:r>
                        <a:rPr lang="en-US" sz="2600" dirty="0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каждому</a:t>
                      </a:r>
                      <a:r>
                        <a:rPr lang="en-US" sz="2600" dirty="0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ученику</a:t>
                      </a:r>
                      <a:r>
                        <a:rPr lang="en-US" sz="2600" dirty="0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по</a:t>
                      </a:r>
                      <a:r>
                        <a:rPr lang="en-US" sz="2600" dirty="0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бочонку</a:t>
                      </a:r>
                      <a:r>
                        <a:rPr lang="en-US" sz="2600" dirty="0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с </a:t>
                      </a:r>
                      <a:r>
                        <a:rPr lang="en-US" sz="2600" dirty="0" err="1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числом</a:t>
                      </a:r>
                      <a:r>
                        <a:rPr lang="en-US" sz="2600" dirty="0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(</a:t>
                      </a:r>
                      <a:r>
                        <a:rPr lang="en-US" sz="2600" dirty="0" err="1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например</a:t>
                      </a:r>
                      <a:r>
                        <a:rPr lang="en-US" sz="2600" dirty="0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, 5, 12, 3, 18).</a:t>
                      </a:r>
                    </a:p>
                    <a:p>
                      <a:pPr marL="561341" lvl="1" indent="-280670" algn="l">
                        <a:lnSpc>
                          <a:spcPts val="3640"/>
                        </a:lnSpc>
                        <a:buFont typeface="Arial"/>
                        <a:buChar char="•"/>
                      </a:pPr>
                      <a:r>
                        <a:rPr lang="en-US" sz="2600" dirty="0" err="1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Ученик</a:t>
                      </a:r>
                      <a:r>
                        <a:rPr lang="en-US" sz="2600" dirty="0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с </a:t>
                      </a:r>
                      <a:r>
                        <a:rPr lang="en-US" sz="2600" dirty="0" err="1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бочонком</a:t>
                      </a:r>
                      <a:r>
                        <a:rPr lang="en-US" sz="2600" dirty="0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должен</a:t>
                      </a:r>
                      <a:r>
                        <a:rPr lang="en-US" sz="2600" dirty="0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сравнить</a:t>
                      </a:r>
                      <a:r>
                        <a:rPr lang="en-US" sz="2600" dirty="0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своё</a:t>
                      </a:r>
                      <a:r>
                        <a:rPr lang="en-US" sz="2600" dirty="0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число</a:t>
                      </a:r>
                      <a:r>
                        <a:rPr lang="en-US" sz="2600" dirty="0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с </a:t>
                      </a:r>
                      <a:r>
                        <a:rPr lang="en-US" sz="2600" dirty="0" err="1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числами</a:t>
                      </a:r>
                      <a:r>
                        <a:rPr lang="en-US" sz="2600" dirty="0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соседей</a:t>
                      </a:r>
                      <a:r>
                        <a:rPr lang="en-US" sz="2600" dirty="0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, </a:t>
                      </a:r>
                      <a:r>
                        <a:rPr lang="en-US" sz="2600" dirty="0" err="1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чтобы</a:t>
                      </a:r>
                      <a:r>
                        <a:rPr lang="en-US" sz="2600" dirty="0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найти</a:t>
                      </a:r>
                      <a:r>
                        <a:rPr lang="en-US" sz="2600" dirty="0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максимальный</a:t>
                      </a:r>
                      <a:r>
                        <a:rPr lang="en-US" sz="2600" dirty="0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элемент.</a:t>
                      </a:r>
                    </a:p>
                    <a:p>
                      <a:pPr marL="561341" lvl="1" indent="-280670" algn="l">
                        <a:lnSpc>
                          <a:spcPts val="3640"/>
                        </a:lnSpc>
                        <a:buFont typeface="Arial"/>
                        <a:buChar char="•"/>
                      </a:pPr>
                      <a:r>
                        <a:rPr lang="en-US" sz="2600" dirty="0" err="1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Группа</a:t>
                      </a:r>
                      <a:r>
                        <a:rPr lang="en-US" sz="2600" dirty="0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учеников</a:t>
                      </a:r>
                      <a:r>
                        <a:rPr lang="en-US" sz="2600" dirty="0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совместно</a:t>
                      </a:r>
                      <a:r>
                        <a:rPr lang="en-US" sz="2600" dirty="0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решает</a:t>
                      </a:r>
                      <a:r>
                        <a:rPr lang="en-US" sz="2600" dirty="0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задачу</a:t>
                      </a:r>
                      <a:r>
                        <a:rPr lang="en-US" sz="2600" dirty="0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, </a:t>
                      </a:r>
                      <a:r>
                        <a:rPr lang="en-US" sz="2600" dirty="0" err="1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обсуждая</a:t>
                      </a:r>
                      <a:r>
                        <a:rPr lang="en-US" sz="2600" dirty="0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алгоритм</a:t>
                      </a:r>
                      <a:r>
                        <a:rPr lang="en-US" sz="2600" dirty="0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поиска</a:t>
                      </a:r>
                      <a:r>
                        <a:rPr lang="en-US" sz="2600" dirty="0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или</a:t>
                      </a:r>
                      <a:r>
                        <a:rPr lang="en-US" sz="2600" dirty="0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подсчёта</a:t>
                      </a:r>
                      <a:r>
                        <a:rPr lang="en-US" sz="2600" dirty="0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.</a:t>
                      </a:r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>
            <a:off x="10807816" y="1614984"/>
            <a:ext cx="6608289" cy="6716860"/>
          </a:xfrm>
          <a:custGeom>
            <a:avLst/>
            <a:gdLst/>
            <a:ahLst/>
            <a:cxnLst/>
            <a:rect l="l" t="t" r="r" b="b"/>
            <a:pathLst>
              <a:path w="6608289" h="6716860">
                <a:moveTo>
                  <a:pt x="0" y="0"/>
                </a:moveTo>
                <a:lnTo>
                  <a:pt x="6608289" y="0"/>
                </a:lnTo>
                <a:lnTo>
                  <a:pt x="6608289" y="6716860"/>
                </a:lnTo>
                <a:lnTo>
                  <a:pt x="0" y="67168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642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4" name="TextBox 4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31356E"/>
                </a:solidFill>
                <a:latin typeface="Clear Sans Regular"/>
                <a:ea typeface="Clear Sans Regular"/>
                <a:cs typeface="Clear Sans Regular"/>
                <a:sym typeface="Clear Sans Regular"/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53766" y="2347771"/>
            <a:ext cx="6716860" cy="6716860"/>
          </a:xfrm>
          <a:custGeom>
            <a:avLst/>
            <a:gdLst/>
            <a:ahLst/>
            <a:cxnLst/>
            <a:rect l="l" t="t" r="r" b="b"/>
            <a:pathLst>
              <a:path w="6716860" h="6716860">
                <a:moveTo>
                  <a:pt x="0" y="0"/>
                </a:moveTo>
                <a:lnTo>
                  <a:pt x="6716860" y="0"/>
                </a:lnTo>
                <a:lnTo>
                  <a:pt x="6716860" y="6716860"/>
                </a:lnTo>
                <a:lnTo>
                  <a:pt x="0" y="67168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" name="TextBox 3"/>
          <p:cNvSpPr txBox="1"/>
          <p:nvPr/>
        </p:nvSpPr>
        <p:spPr>
          <a:xfrm>
            <a:off x="453766" y="559081"/>
            <a:ext cx="17380468" cy="1567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89"/>
              </a:lnSpc>
            </a:pPr>
            <a:r>
              <a:rPr lang="en-US" sz="5799" b="1">
                <a:solidFill>
                  <a:srgbClr val="94DDDE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Методический приём "Алгоритмические танцы"</a:t>
            </a:r>
          </a:p>
          <a:p>
            <a:pPr algn="l">
              <a:lnSpc>
                <a:spcPts val="6089"/>
              </a:lnSpc>
            </a:pPr>
            <a:endParaRPr lang="en-US" sz="5799" b="1">
              <a:solidFill>
                <a:srgbClr val="94DDDE"/>
              </a:solidFill>
              <a:latin typeface="Clear Sans Bold"/>
              <a:ea typeface="Clear Sans Bold"/>
              <a:cs typeface="Clear Sans Bold"/>
              <a:sym typeface="Clear Sans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EFEFE"/>
                </a:solidFill>
                <a:latin typeface="Clear Sans Regular"/>
                <a:ea typeface="Clear Sans Regular"/>
                <a:cs typeface="Clear Sans Regular"/>
                <a:sym typeface="Clear Sans Regular"/>
              </a:rPr>
              <a:t>11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711205" y="2069746"/>
            <a:ext cx="10381255" cy="798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Clear Sans Regular"/>
                <a:ea typeface="Clear Sans Regular"/>
                <a:cs typeface="Clear Sans Regular"/>
                <a:sym typeface="Clear Sans Regular"/>
              </a:rPr>
              <a:t>Предназначен для изучения материала по программированию, такого как работа со списками, изменение элементов, перестановка элементов и обмен значениями. 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Clear Sans Regular"/>
                <a:ea typeface="Clear Sans Regular"/>
                <a:cs typeface="Clear Sans Regular"/>
                <a:sym typeface="Clear Sans Regular"/>
              </a:rPr>
              <a:t>Подходит для учеников старших классов.</a:t>
            </a:r>
          </a:p>
          <a:p>
            <a:pPr algn="l">
              <a:lnSpc>
                <a:spcPts val="4200"/>
              </a:lnSpc>
            </a:pPr>
            <a:endParaRPr lang="en-US" sz="3000">
              <a:solidFill>
                <a:srgbClr val="FFFFFF"/>
              </a:solidFill>
              <a:latin typeface="Clear Sans Regular"/>
              <a:ea typeface="Clear Sans Regular"/>
              <a:cs typeface="Clear Sans Regular"/>
              <a:sym typeface="Clear Sans Regular"/>
            </a:endParaRP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Clear Sans Regular"/>
                <a:ea typeface="Clear Sans Regular"/>
                <a:cs typeface="Clear Sans Regular"/>
                <a:sym typeface="Clear Sans Regular"/>
              </a:rPr>
              <a:t>Пример: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Clear Sans Regular"/>
                <a:ea typeface="Clear Sans Regular"/>
                <a:cs typeface="Clear Sans Regular"/>
                <a:sym typeface="Clear Sans Regular"/>
              </a:rPr>
              <a:t>Учитель даёт задание: переставить элементы списка [3, 5, 2, 7] так, чтобы на первой позиции стоял максимальный элемент.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Clear Sans Regular"/>
                <a:ea typeface="Clear Sans Regular"/>
                <a:cs typeface="Clear Sans Regular"/>
                <a:sym typeface="Clear Sans Regular"/>
              </a:rPr>
              <a:t>Ученики, представляющие значения списка, физически перемещаются и меняются местами, демонстрируя выполнение алгоритма.</a:t>
            </a:r>
          </a:p>
          <a:p>
            <a:pPr algn="l">
              <a:lnSpc>
                <a:spcPts val="4200"/>
              </a:lnSpc>
            </a:pPr>
            <a:endParaRPr lang="en-US" sz="3000">
              <a:solidFill>
                <a:srgbClr val="FFFFFF"/>
              </a:solidFill>
              <a:latin typeface="Clear Sans Regular"/>
              <a:ea typeface="Clear Sans Regular"/>
              <a:cs typeface="Clear Sans Regular"/>
              <a:sym typeface="Clear Sans Regular"/>
            </a:endParaRPr>
          </a:p>
          <a:p>
            <a:pPr algn="l">
              <a:lnSpc>
                <a:spcPts val="4200"/>
              </a:lnSpc>
              <a:spcBef>
                <a:spcPct val="0"/>
              </a:spcBef>
            </a:pPr>
            <a:endParaRPr lang="en-US" sz="3000">
              <a:solidFill>
                <a:srgbClr val="FFFFFF"/>
              </a:solidFill>
              <a:latin typeface="Clear Sans Regular"/>
              <a:ea typeface="Clear Sans Regular"/>
              <a:cs typeface="Clear Sans Regular"/>
              <a:sym typeface="Clear Sans Regula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2050" y="1529876"/>
            <a:ext cx="7227248" cy="7227248"/>
          </a:xfrm>
          <a:custGeom>
            <a:avLst/>
            <a:gdLst/>
            <a:ahLst/>
            <a:cxnLst/>
            <a:rect l="l" t="t" r="r" b="b"/>
            <a:pathLst>
              <a:path w="7227248" h="7227248">
                <a:moveTo>
                  <a:pt x="0" y="0"/>
                </a:moveTo>
                <a:lnTo>
                  <a:pt x="7227248" y="0"/>
                </a:lnTo>
                <a:lnTo>
                  <a:pt x="7227248" y="7227248"/>
                </a:lnTo>
                <a:lnTo>
                  <a:pt x="0" y="72272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3" name="Group 3"/>
          <p:cNvGrpSpPr/>
          <p:nvPr/>
        </p:nvGrpSpPr>
        <p:grpSpPr>
          <a:xfrm>
            <a:off x="8121367" y="660426"/>
            <a:ext cx="9470204" cy="9023297"/>
            <a:chOff x="0" y="76200"/>
            <a:chExt cx="12626938" cy="12031063"/>
          </a:xfrm>
        </p:grpSpPr>
        <p:sp>
          <p:nvSpPr>
            <p:cNvPr id="4" name="TextBox 4"/>
            <p:cNvSpPr txBox="1"/>
            <p:nvPr/>
          </p:nvSpPr>
          <p:spPr>
            <a:xfrm>
              <a:off x="0" y="76200"/>
              <a:ext cx="12626938" cy="973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426"/>
                </a:lnSpc>
              </a:pPr>
              <a:r>
                <a:rPr lang="en-US" sz="5168" b="1">
                  <a:solidFill>
                    <a:srgbClr val="2B4B82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Игра "Скрытое изображение"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718893"/>
              <a:ext cx="12626938" cy="56907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96"/>
                </a:lnSpc>
              </a:pPr>
              <a:r>
                <a:rPr lang="en-US" sz="2997" dirty="0">
                  <a:solidFill>
                    <a:srgbClr val="2B4B82"/>
                  </a:solidFill>
                  <a:latin typeface="Clear Sans Regular"/>
                  <a:ea typeface="Clear Sans Regular"/>
                  <a:cs typeface="Clear Sans Regular"/>
                  <a:sym typeface="Clear Sans Regular"/>
                </a:rPr>
                <a:t>ПОДГОТОВКА:</a:t>
              </a:r>
            </a:p>
            <a:p>
              <a:pPr marL="647156" lvl="1" indent="-323578" algn="l">
                <a:lnSpc>
                  <a:spcPts val="4196"/>
                </a:lnSpc>
                <a:buFont typeface="Arial"/>
                <a:buChar char="•"/>
              </a:pPr>
              <a:r>
                <a:rPr lang="en-US" sz="2997" dirty="0" err="1">
                  <a:solidFill>
                    <a:srgbClr val="2B4B82"/>
                  </a:solidFill>
                  <a:latin typeface="Clear Sans Regular"/>
                  <a:ea typeface="Clear Sans Regular"/>
                  <a:cs typeface="Clear Sans Regular"/>
                  <a:sym typeface="Clear Sans Regular"/>
                </a:rPr>
                <a:t>Учитель</a:t>
              </a:r>
              <a:r>
                <a:rPr lang="en-US" sz="2997" dirty="0">
                  <a:solidFill>
                    <a:srgbClr val="2B4B82"/>
                  </a:solidFill>
                  <a:latin typeface="Clear Sans Regular"/>
                  <a:ea typeface="Clear Sans Regular"/>
                  <a:cs typeface="Clear Sans Regular"/>
                  <a:sym typeface="Clear Sans Regular"/>
                </a:rPr>
                <a:t> </a:t>
              </a:r>
              <a:r>
                <a:rPr lang="en-US" sz="2997" dirty="0" err="1">
                  <a:solidFill>
                    <a:srgbClr val="2B4B82"/>
                  </a:solidFill>
                  <a:latin typeface="Clear Sans Regular"/>
                  <a:ea typeface="Clear Sans Regular"/>
                  <a:cs typeface="Clear Sans Regular"/>
                  <a:sym typeface="Clear Sans Regular"/>
                </a:rPr>
                <a:t>заранее</a:t>
              </a:r>
              <a:r>
                <a:rPr lang="en-US" sz="2997" dirty="0">
                  <a:solidFill>
                    <a:srgbClr val="2B4B82"/>
                  </a:solidFill>
                  <a:latin typeface="Clear Sans Regular"/>
                  <a:ea typeface="Clear Sans Regular"/>
                  <a:cs typeface="Clear Sans Regular"/>
                  <a:sym typeface="Clear Sans Regular"/>
                </a:rPr>
                <a:t> </a:t>
              </a:r>
              <a:r>
                <a:rPr lang="en-US" sz="2997" dirty="0" err="1">
                  <a:solidFill>
                    <a:srgbClr val="2B4B82"/>
                  </a:solidFill>
                  <a:latin typeface="Clear Sans Regular"/>
                  <a:ea typeface="Clear Sans Regular"/>
                  <a:cs typeface="Clear Sans Regular"/>
                  <a:sym typeface="Clear Sans Regular"/>
                </a:rPr>
                <a:t>подготавливает</a:t>
              </a:r>
              <a:r>
                <a:rPr lang="en-US" sz="2997" dirty="0">
                  <a:solidFill>
                    <a:srgbClr val="2B4B82"/>
                  </a:solidFill>
                  <a:latin typeface="Clear Sans Regular"/>
                  <a:ea typeface="Clear Sans Regular"/>
                  <a:cs typeface="Clear Sans Regular"/>
                  <a:sym typeface="Clear Sans Regular"/>
                </a:rPr>
                <a:t> </a:t>
              </a:r>
              <a:r>
                <a:rPr lang="en-US" sz="2997" dirty="0" err="1">
                  <a:solidFill>
                    <a:srgbClr val="2B4B82"/>
                  </a:solidFill>
                  <a:latin typeface="Clear Sans Regular"/>
                  <a:ea typeface="Clear Sans Regular"/>
                  <a:cs typeface="Clear Sans Regular"/>
                  <a:sym typeface="Clear Sans Regular"/>
                </a:rPr>
                <a:t>изображение</a:t>
              </a:r>
              <a:r>
                <a:rPr lang="en-US" sz="2997" dirty="0">
                  <a:solidFill>
                    <a:srgbClr val="2B4B82"/>
                  </a:solidFill>
                  <a:latin typeface="Clear Sans Regular"/>
                  <a:ea typeface="Clear Sans Regular"/>
                  <a:cs typeface="Clear Sans Regular"/>
                  <a:sym typeface="Clear Sans Regular"/>
                </a:rPr>
                <a:t>, </a:t>
              </a:r>
              <a:r>
                <a:rPr lang="en-US" sz="2997" dirty="0" err="1">
                  <a:solidFill>
                    <a:srgbClr val="2B4B82"/>
                  </a:solidFill>
                  <a:latin typeface="Clear Sans Regular"/>
                  <a:ea typeface="Clear Sans Regular"/>
                  <a:cs typeface="Clear Sans Regular"/>
                  <a:sym typeface="Clear Sans Regular"/>
                </a:rPr>
                <a:t>фотографию</a:t>
              </a:r>
              <a:r>
                <a:rPr lang="en-US" sz="2997" dirty="0">
                  <a:solidFill>
                    <a:srgbClr val="2B4B82"/>
                  </a:solidFill>
                  <a:latin typeface="Clear Sans Regular"/>
                  <a:ea typeface="Clear Sans Regular"/>
                  <a:cs typeface="Clear Sans Regular"/>
                  <a:sym typeface="Clear Sans Regular"/>
                </a:rPr>
                <a:t> </a:t>
              </a:r>
              <a:r>
                <a:rPr lang="en-US" sz="2997" dirty="0" err="1">
                  <a:solidFill>
                    <a:srgbClr val="2B4B82"/>
                  </a:solidFill>
                  <a:latin typeface="Clear Sans Regular"/>
                  <a:ea typeface="Clear Sans Regular"/>
                  <a:cs typeface="Clear Sans Regular"/>
                  <a:sym typeface="Clear Sans Regular"/>
                </a:rPr>
                <a:t>или</a:t>
              </a:r>
              <a:r>
                <a:rPr lang="en-US" sz="2997" dirty="0">
                  <a:solidFill>
                    <a:srgbClr val="2B4B82"/>
                  </a:solidFill>
                  <a:latin typeface="Clear Sans Regular"/>
                  <a:ea typeface="Clear Sans Regular"/>
                  <a:cs typeface="Clear Sans Regular"/>
                  <a:sym typeface="Clear Sans Regular"/>
                </a:rPr>
                <a:t> </a:t>
              </a:r>
              <a:r>
                <a:rPr lang="en-US" sz="2997" dirty="0" err="1">
                  <a:solidFill>
                    <a:srgbClr val="2B4B82"/>
                  </a:solidFill>
                  <a:latin typeface="Clear Sans Regular"/>
                  <a:ea typeface="Clear Sans Regular"/>
                  <a:cs typeface="Clear Sans Regular"/>
                  <a:sym typeface="Clear Sans Regular"/>
                </a:rPr>
                <a:t>плакат</a:t>
              </a:r>
              <a:r>
                <a:rPr lang="en-US" sz="2997" dirty="0">
                  <a:solidFill>
                    <a:srgbClr val="2B4B82"/>
                  </a:solidFill>
                  <a:latin typeface="Clear Sans Regular"/>
                  <a:ea typeface="Clear Sans Regular"/>
                  <a:cs typeface="Clear Sans Regular"/>
                  <a:sym typeface="Clear Sans Regular"/>
                </a:rPr>
                <a:t>, </a:t>
              </a:r>
              <a:r>
                <a:rPr lang="en-US" sz="2997" dirty="0" err="1">
                  <a:solidFill>
                    <a:srgbClr val="2B4B82"/>
                  </a:solidFill>
                  <a:latin typeface="Clear Sans Regular"/>
                  <a:ea typeface="Clear Sans Regular"/>
                  <a:cs typeface="Clear Sans Regular"/>
                  <a:sym typeface="Clear Sans Regular"/>
                </a:rPr>
                <a:t>связанный</a:t>
              </a:r>
              <a:r>
                <a:rPr lang="en-US" sz="2997" dirty="0">
                  <a:solidFill>
                    <a:srgbClr val="2B4B82"/>
                  </a:solidFill>
                  <a:latin typeface="Clear Sans Regular"/>
                  <a:ea typeface="Clear Sans Regular"/>
                  <a:cs typeface="Clear Sans Regular"/>
                  <a:sym typeface="Clear Sans Regular"/>
                </a:rPr>
                <a:t> </a:t>
              </a:r>
              <a:r>
                <a:rPr lang="ru-RU" sz="2997" dirty="0">
                  <a:solidFill>
                    <a:srgbClr val="2B4B82"/>
                  </a:solidFill>
                  <a:latin typeface="Clear Sans Regular"/>
                  <a:ea typeface="Clear Sans Regular"/>
                  <a:cs typeface="Clear Sans Regular"/>
                  <a:sym typeface="Clear Sans Regular"/>
                </a:rPr>
                <a:t>с темой урока</a:t>
              </a:r>
              <a:r>
                <a:rPr lang="en-US" sz="2997" dirty="0">
                  <a:solidFill>
                    <a:srgbClr val="2B4B82"/>
                  </a:solidFill>
                  <a:latin typeface="Clear Sans Regular"/>
                  <a:ea typeface="Clear Sans Regular"/>
                  <a:cs typeface="Clear Sans Regular"/>
                  <a:sym typeface="Clear Sans Regular"/>
                </a:rPr>
                <a:t>.</a:t>
              </a:r>
            </a:p>
            <a:p>
              <a:pPr marL="647156" lvl="1" indent="-323578" algn="l">
                <a:lnSpc>
                  <a:spcPts val="4196"/>
                </a:lnSpc>
                <a:buFont typeface="Arial"/>
                <a:buChar char="•"/>
              </a:pPr>
              <a:r>
                <a:rPr lang="ru-RU" sz="2997" dirty="0">
                  <a:solidFill>
                    <a:srgbClr val="2B4B82"/>
                  </a:solidFill>
                  <a:latin typeface="Clear Sans Regular"/>
                  <a:ea typeface="Clear Sans Regular"/>
                  <a:cs typeface="Clear Sans Regular"/>
                  <a:sym typeface="Clear Sans Regular"/>
                </a:rPr>
                <a:t>Изображение закрывается 8 отдельными листочками, на обратной стороне которых написаны вопросы по теме урока</a:t>
              </a:r>
              <a:r>
                <a:rPr lang="en-US" sz="2997" dirty="0">
                  <a:solidFill>
                    <a:srgbClr val="2B4B82"/>
                  </a:solidFill>
                  <a:latin typeface="Clear Sans Regular"/>
                  <a:ea typeface="Clear Sans Regular"/>
                  <a:cs typeface="Clear Sans Regular"/>
                  <a:sym typeface="Clear Sans Regular"/>
                </a:rPr>
                <a:t>.</a:t>
              </a:r>
            </a:p>
            <a:p>
              <a:pPr algn="l">
                <a:lnSpc>
                  <a:spcPts val="4196"/>
                </a:lnSpc>
              </a:pPr>
              <a:endParaRPr lang="en-US" sz="2997" dirty="0">
                <a:solidFill>
                  <a:srgbClr val="2B4B82"/>
                </a:solidFill>
                <a:latin typeface="Clear Sans Regular"/>
                <a:ea typeface="Clear Sans Regular"/>
                <a:cs typeface="Clear Sans Regular"/>
                <a:sym typeface="Clear Sans Regular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8100571"/>
              <a:ext cx="12626938" cy="4006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72"/>
                </a:lnSpc>
              </a:pPr>
              <a:r>
                <a:rPr lang="en-US" sz="2480">
                  <a:solidFill>
                    <a:srgbClr val="2B4B82"/>
                  </a:solidFill>
                  <a:latin typeface="Clear Sans Regular"/>
                  <a:ea typeface="Clear Sans Regular"/>
                  <a:cs typeface="Clear Sans Regular"/>
                  <a:sym typeface="Clear Sans Regular"/>
                </a:rPr>
                <a:t>Правила игры:</a:t>
              </a:r>
            </a:p>
            <a:p>
              <a:pPr marL="535577" lvl="1" indent="-267788" algn="l">
                <a:lnSpc>
                  <a:spcPts val="3472"/>
                </a:lnSpc>
                <a:buFont typeface="Arial"/>
                <a:buChar char="•"/>
              </a:pPr>
              <a:r>
                <a:rPr lang="en-US" sz="2480">
                  <a:solidFill>
                    <a:srgbClr val="2B4B82"/>
                  </a:solidFill>
                  <a:latin typeface="Clear Sans Regular"/>
                  <a:ea typeface="Clear Sans Regular"/>
                  <a:cs typeface="Clear Sans Regular"/>
                  <a:sym typeface="Clear Sans Regular"/>
                </a:rPr>
                <a:t>Ученики по очереди отвечают на вопросы, написанные на листочках.</a:t>
              </a:r>
            </a:p>
            <a:p>
              <a:pPr marL="535577" lvl="1" indent="-267788" algn="l">
                <a:lnSpc>
                  <a:spcPts val="3472"/>
                </a:lnSpc>
                <a:buFont typeface="Arial"/>
                <a:buChar char="•"/>
              </a:pPr>
              <a:r>
                <a:rPr lang="en-US" sz="2480">
                  <a:solidFill>
                    <a:srgbClr val="2B4B82"/>
                  </a:solidFill>
                  <a:latin typeface="Clear Sans Regular"/>
                  <a:ea typeface="Clear Sans Regular"/>
                  <a:cs typeface="Clear Sans Regular"/>
                  <a:sym typeface="Clear Sans Regular"/>
                </a:rPr>
                <a:t>За каждый правильный ответ игрок снимает один листок, постепенно открывая части изображения.</a:t>
              </a:r>
            </a:p>
            <a:p>
              <a:pPr marL="535577" lvl="1" indent="-267788" algn="l">
                <a:lnSpc>
                  <a:spcPts val="3472"/>
                </a:lnSpc>
                <a:buFont typeface="Arial"/>
                <a:buChar char="•"/>
              </a:pPr>
              <a:r>
                <a:rPr lang="en-US" sz="2480">
                  <a:solidFill>
                    <a:srgbClr val="2B4B82"/>
                  </a:solidFill>
                  <a:latin typeface="Clear Sans Regular"/>
                  <a:ea typeface="Clear Sans Regular"/>
                  <a:cs typeface="Clear Sans Regular"/>
                  <a:sym typeface="Clear Sans Regular"/>
                </a:rPr>
                <a:t>Цель — как можно быстрее угадать, что изображено.</a:t>
              </a:r>
            </a:p>
            <a:p>
              <a:pPr algn="l">
                <a:lnSpc>
                  <a:spcPts val="3472"/>
                </a:lnSpc>
              </a:pPr>
              <a:endParaRPr lang="en-US" sz="2480">
                <a:solidFill>
                  <a:srgbClr val="2B4B82"/>
                </a:solidFill>
                <a:latin typeface="Clear Sans Regular"/>
                <a:ea typeface="Clear Sans Regular"/>
                <a:cs typeface="Clear Sans Regular"/>
                <a:sym typeface="Clear Sans Regular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31356E"/>
                </a:solidFill>
                <a:latin typeface="Clear Sans Regular"/>
                <a:ea typeface="Clear Sans Regular"/>
                <a:cs typeface="Clear Sans Regular"/>
                <a:sym typeface="Clear Sans Regular"/>
              </a:rPr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4350" y="485775"/>
            <a:ext cx="17259300" cy="9286429"/>
            <a:chOff x="0" y="0"/>
            <a:chExt cx="4545659" cy="2445808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5659" cy="2445808"/>
            </a:xfrm>
            <a:custGeom>
              <a:avLst/>
              <a:gdLst/>
              <a:ahLst/>
              <a:cxnLst/>
              <a:rect l="l" t="t" r="r" b="b"/>
              <a:pathLst>
                <a:path w="4545659" h="2445808">
                  <a:moveTo>
                    <a:pt x="8971" y="0"/>
                  </a:moveTo>
                  <a:lnTo>
                    <a:pt x="4536688" y="0"/>
                  </a:lnTo>
                  <a:cubicBezTo>
                    <a:pt x="4541643" y="0"/>
                    <a:pt x="4545659" y="4017"/>
                    <a:pt x="4545659" y="8971"/>
                  </a:cubicBezTo>
                  <a:lnTo>
                    <a:pt x="4545659" y="2436837"/>
                  </a:lnTo>
                  <a:cubicBezTo>
                    <a:pt x="4545659" y="2441792"/>
                    <a:pt x="4541643" y="2445808"/>
                    <a:pt x="4536688" y="2445808"/>
                  </a:cubicBezTo>
                  <a:lnTo>
                    <a:pt x="8971" y="2445808"/>
                  </a:lnTo>
                  <a:cubicBezTo>
                    <a:pt x="4017" y="2445808"/>
                    <a:pt x="0" y="2441792"/>
                    <a:pt x="0" y="2436837"/>
                  </a:cubicBezTo>
                  <a:lnTo>
                    <a:pt x="0" y="8971"/>
                  </a:lnTo>
                  <a:cubicBezTo>
                    <a:pt x="0" y="4017"/>
                    <a:pt x="4017" y="0"/>
                    <a:pt x="8971" y="0"/>
                  </a:cubicBezTo>
                  <a:close/>
                </a:path>
              </a:pathLst>
            </a:custGeom>
            <a:solidFill>
              <a:srgbClr val="FEFEFE"/>
            </a:solidFill>
            <a:ln w="28575" cap="sq">
              <a:solidFill>
                <a:srgbClr val="2B4B82"/>
              </a:solidFill>
              <a:prstDash val="solid"/>
              <a:miter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45659" cy="2493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174701" y="2908257"/>
            <a:ext cx="13938597" cy="5370463"/>
            <a:chOff x="0" y="0"/>
            <a:chExt cx="10515478" cy="4051554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0515478" cy="4051554"/>
            </a:xfrm>
            <a:custGeom>
              <a:avLst/>
              <a:gdLst/>
              <a:ahLst/>
              <a:cxnLst/>
              <a:rect l="l" t="t" r="r" b="b"/>
              <a:pathLst>
                <a:path w="10515478" h="4051554">
                  <a:moveTo>
                    <a:pt x="16663" y="0"/>
                  </a:moveTo>
                  <a:lnTo>
                    <a:pt x="10498816" y="0"/>
                  </a:lnTo>
                  <a:cubicBezTo>
                    <a:pt x="10508018" y="0"/>
                    <a:pt x="10515478" y="7460"/>
                    <a:pt x="10515478" y="16663"/>
                  </a:cubicBezTo>
                  <a:lnTo>
                    <a:pt x="10515478" y="4034891"/>
                  </a:lnTo>
                  <a:cubicBezTo>
                    <a:pt x="10515478" y="4044094"/>
                    <a:pt x="10508018" y="4051554"/>
                    <a:pt x="10498816" y="4051554"/>
                  </a:cubicBezTo>
                  <a:lnTo>
                    <a:pt x="16663" y="4051554"/>
                  </a:lnTo>
                  <a:cubicBezTo>
                    <a:pt x="7460" y="4051554"/>
                    <a:pt x="0" y="4044094"/>
                    <a:pt x="0" y="4034891"/>
                  </a:cubicBezTo>
                  <a:lnTo>
                    <a:pt x="0" y="16663"/>
                  </a:lnTo>
                  <a:cubicBezTo>
                    <a:pt x="0" y="7460"/>
                    <a:pt x="7460" y="0"/>
                    <a:pt x="16663" y="0"/>
                  </a:cubicBezTo>
                  <a:close/>
                </a:path>
              </a:pathLst>
            </a:custGeom>
            <a:solidFill>
              <a:srgbClr val="FEFEFE"/>
            </a:solidFill>
            <a:ln w="28575" cap="rnd">
              <a:solidFill>
                <a:srgbClr val="2B4B82"/>
              </a:solidFill>
              <a:prstDash val="solid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10515478" cy="4127754"/>
            </a:xfrm>
            <a:prstGeom prst="rect">
              <a:avLst/>
            </a:prstGeom>
          </p:spPr>
          <p:txBody>
            <a:bodyPr lIns="190500" tIns="190500" rIns="190500" bIns="190500" rtlCol="0" anchor="ctr"/>
            <a:lstStyle/>
            <a:p>
              <a:pPr algn="just">
                <a:lnSpc>
                  <a:spcPts val="5599"/>
                </a:lnSpc>
              </a:pPr>
              <a:r>
                <a:rPr lang="en-US" sz="3999" b="1" dirty="0" err="1">
                  <a:solidFill>
                    <a:srgbClr val="2B4B82"/>
                  </a:solidFill>
                  <a:latin typeface="Clear Sans Regular Bold"/>
                  <a:ea typeface="Clear Sans Regular Bold"/>
                  <a:cs typeface="Clear Sans Regular Bold"/>
                  <a:sym typeface="Clear Sans Regular Bold"/>
                </a:rPr>
                <a:t>Интерактивные</a:t>
              </a:r>
              <a:r>
                <a:rPr lang="en-US" sz="3999" b="1" dirty="0">
                  <a:solidFill>
                    <a:srgbClr val="2B4B82"/>
                  </a:solidFill>
                  <a:latin typeface="Clear Sans Regular Bold"/>
                  <a:ea typeface="Clear Sans Regular Bold"/>
                  <a:cs typeface="Clear Sans Regular Bold"/>
                  <a:sym typeface="Clear Sans Regular Bold"/>
                </a:rPr>
                <a:t> </a:t>
              </a:r>
              <a:r>
                <a:rPr lang="en-US" sz="3999" b="1" dirty="0" err="1">
                  <a:solidFill>
                    <a:srgbClr val="2B4B82"/>
                  </a:solidFill>
                  <a:latin typeface="Clear Sans Regular Bold"/>
                  <a:ea typeface="Clear Sans Regular Bold"/>
                  <a:cs typeface="Clear Sans Regular Bold"/>
                  <a:sym typeface="Clear Sans Regular Bold"/>
                </a:rPr>
                <a:t>методы</a:t>
              </a:r>
              <a:r>
                <a:rPr lang="en-US" sz="3999" b="1" dirty="0">
                  <a:solidFill>
                    <a:srgbClr val="2B4B82"/>
                  </a:solidFill>
                  <a:latin typeface="Clear Sans Regular Bold"/>
                  <a:ea typeface="Clear Sans Regular Bold"/>
                  <a:cs typeface="Clear Sans Regular Bold"/>
                  <a:sym typeface="Clear Sans Regular Bold"/>
                </a:rPr>
                <a:t> </a:t>
              </a:r>
              <a:r>
                <a:rPr lang="en-US" sz="3999" b="1" dirty="0" err="1">
                  <a:solidFill>
                    <a:srgbClr val="2B4B82"/>
                  </a:solidFill>
                  <a:latin typeface="Clear Sans Regular Bold"/>
                  <a:ea typeface="Clear Sans Regular Bold"/>
                  <a:cs typeface="Clear Sans Regular Bold"/>
                  <a:sym typeface="Clear Sans Regular Bold"/>
                </a:rPr>
                <a:t>помогают</a:t>
              </a:r>
              <a:r>
                <a:rPr lang="en-US" sz="3999" b="1" dirty="0">
                  <a:solidFill>
                    <a:srgbClr val="2B4B82"/>
                  </a:solidFill>
                  <a:latin typeface="Clear Sans Regular Bold"/>
                  <a:ea typeface="Clear Sans Regular Bold"/>
                  <a:cs typeface="Clear Sans Regular Bold"/>
                  <a:sym typeface="Clear Sans Regular Bold"/>
                </a:rPr>
                <a:t> </a:t>
              </a:r>
              <a:r>
                <a:rPr lang="en-US" sz="3999" b="1" dirty="0" err="1">
                  <a:solidFill>
                    <a:srgbClr val="2B4B82"/>
                  </a:solidFill>
                  <a:latin typeface="Clear Sans Regular Bold"/>
                  <a:ea typeface="Clear Sans Regular Bold"/>
                  <a:cs typeface="Clear Sans Regular Bold"/>
                  <a:sym typeface="Clear Sans Regular Bold"/>
                </a:rPr>
                <a:t>ученикам</a:t>
              </a:r>
              <a:r>
                <a:rPr lang="en-US" sz="3999" b="1" dirty="0">
                  <a:solidFill>
                    <a:srgbClr val="2B4B82"/>
                  </a:solidFill>
                  <a:latin typeface="Clear Sans Regular Bold"/>
                  <a:ea typeface="Clear Sans Regular Bold"/>
                  <a:cs typeface="Clear Sans Regular Bold"/>
                  <a:sym typeface="Clear Sans Regular Bold"/>
                </a:rPr>
                <a:t> </a:t>
              </a:r>
              <a:r>
                <a:rPr lang="en-US" sz="3999" b="1" dirty="0" err="1">
                  <a:solidFill>
                    <a:srgbClr val="2B4B82"/>
                  </a:solidFill>
                  <a:latin typeface="Clear Sans Regular Bold"/>
                  <a:ea typeface="Clear Sans Regular Bold"/>
                  <a:cs typeface="Clear Sans Regular Bold"/>
                  <a:sym typeface="Clear Sans Regular Bold"/>
                </a:rPr>
                <a:t>лучше</a:t>
              </a:r>
              <a:r>
                <a:rPr lang="en-US" sz="3999" b="1" dirty="0">
                  <a:solidFill>
                    <a:srgbClr val="2B4B82"/>
                  </a:solidFill>
                  <a:latin typeface="Clear Sans Regular Bold"/>
                  <a:ea typeface="Clear Sans Regular Bold"/>
                  <a:cs typeface="Clear Sans Regular Bold"/>
                  <a:sym typeface="Clear Sans Regular Bold"/>
                </a:rPr>
                <a:t> </a:t>
              </a:r>
              <a:r>
                <a:rPr lang="en-US" sz="3999" b="1" dirty="0" err="1">
                  <a:solidFill>
                    <a:srgbClr val="2B4B82"/>
                  </a:solidFill>
                  <a:latin typeface="Clear Sans Regular Bold"/>
                  <a:ea typeface="Clear Sans Regular Bold"/>
                  <a:cs typeface="Clear Sans Regular Bold"/>
                  <a:sym typeface="Clear Sans Regular Bold"/>
                </a:rPr>
                <a:t>усваивать</a:t>
              </a:r>
              <a:r>
                <a:rPr lang="en-US" sz="3999" b="1" dirty="0">
                  <a:solidFill>
                    <a:srgbClr val="2B4B82"/>
                  </a:solidFill>
                  <a:latin typeface="Clear Sans Regular Bold"/>
                  <a:ea typeface="Clear Sans Regular Bold"/>
                  <a:cs typeface="Clear Sans Regular Bold"/>
                  <a:sym typeface="Clear Sans Regular Bold"/>
                </a:rPr>
                <a:t> </a:t>
              </a:r>
              <a:r>
                <a:rPr lang="en-US" sz="3999" b="1" dirty="0" err="1">
                  <a:solidFill>
                    <a:srgbClr val="2B4B82"/>
                  </a:solidFill>
                  <a:latin typeface="Clear Sans Regular Bold"/>
                  <a:ea typeface="Clear Sans Regular Bold"/>
                  <a:cs typeface="Clear Sans Regular Bold"/>
                  <a:sym typeface="Clear Sans Regular Bold"/>
                </a:rPr>
                <a:t>сложные</a:t>
              </a:r>
              <a:r>
                <a:rPr lang="en-US" sz="3999" b="1" dirty="0">
                  <a:solidFill>
                    <a:srgbClr val="2B4B82"/>
                  </a:solidFill>
                  <a:latin typeface="Clear Sans Regular Bold"/>
                  <a:ea typeface="Clear Sans Regular Bold"/>
                  <a:cs typeface="Clear Sans Regular Bold"/>
                  <a:sym typeface="Clear Sans Regular Bold"/>
                </a:rPr>
                <a:t> </a:t>
              </a:r>
              <a:r>
                <a:rPr lang="en-US" sz="3999" b="1" dirty="0" err="1">
                  <a:solidFill>
                    <a:srgbClr val="2B4B82"/>
                  </a:solidFill>
                  <a:latin typeface="Clear Sans Regular Bold"/>
                  <a:ea typeface="Clear Sans Regular Bold"/>
                  <a:cs typeface="Clear Sans Regular Bold"/>
                  <a:sym typeface="Clear Sans Regular Bold"/>
                </a:rPr>
                <a:t>темы</a:t>
              </a:r>
              <a:r>
                <a:rPr lang="en-US" sz="3999" b="1" dirty="0">
                  <a:solidFill>
                    <a:srgbClr val="2B4B82"/>
                  </a:solidFill>
                  <a:latin typeface="Clear Sans Regular Bold"/>
                  <a:ea typeface="Clear Sans Regular Bold"/>
                  <a:cs typeface="Clear Sans Regular Bold"/>
                  <a:sym typeface="Clear Sans Regular Bold"/>
                </a:rPr>
                <a:t> </a:t>
              </a:r>
              <a:r>
                <a:rPr lang="en-US" sz="3999" b="1" dirty="0" err="1">
                  <a:solidFill>
                    <a:srgbClr val="2B4B82"/>
                  </a:solidFill>
                  <a:latin typeface="Clear Sans Regular Bold"/>
                  <a:ea typeface="Clear Sans Regular Bold"/>
                  <a:cs typeface="Clear Sans Regular Bold"/>
                  <a:sym typeface="Clear Sans Regular Bold"/>
                </a:rPr>
                <a:t>благодаря</a:t>
              </a:r>
              <a:r>
                <a:rPr lang="en-US" sz="3999" b="1" dirty="0">
                  <a:solidFill>
                    <a:srgbClr val="2B4B82"/>
                  </a:solidFill>
                  <a:latin typeface="Clear Sans Regular Bold"/>
                  <a:ea typeface="Clear Sans Regular Bold"/>
                  <a:cs typeface="Clear Sans Regular Bold"/>
                  <a:sym typeface="Clear Sans Regular Bold"/>
                </a:rPr>
                <a:t> </a:t>
              </a:r>
              <a:r>
                <a:rPr lang="en-US" sz="3999" b="1" dirty="0" err="1">
                  <a:solidFill>
                    <a:srgbClr val="2B4B82"/>
                  </a:solidFill>
                  <a:latin typeface="Clear Sans Regular Bold"/>
                  <a:ea typeface="Clear Sans Regular Bold"/>
                  <a:cs typeface="Clear Sans Regular Bold"/>
                  <a:sym typeface="Clear Sans Regular Bold"/>
                </a:rPr>
                <a:t>визуализации</a:t>
              </a:r>
              <a:r>
                <a:rPr lang="en-US" sz="3999" b="1" dirty="0">
                  <a:solidFill>
                    <a:srgbClr val="2B4B82"/>
                  </a:solidFill>
                  <a:latin typeface="Clear Sans Regular Bold"/>
                  <a:ea typeface="Clear Sans Regular Bold"/>
                  <a:cs typeface="Clear Sans Regular Bold"/>
                  <a:sym typeface="Clear Sans Regular Bold"/>
                </a:rPr>
                <a:t> и </a:t>
              </a:r>
              <a:r>
                <a:rPr lang="en-US" sz="3999" b="1" dirty="0" err="1">
                  <a:solidFill>
                    <a:srgbClr val="2B4B82"/>
                  </a:solidFill>
                  <a:latin typeface="Clear Sans Regular Bold"/>
                  <a:ea typeface="Clear Sans Regular Bold"/>
                  <a:cs typeface="Clear Sans Regular Bold"/>
                  <a:sym typeface="Clear Sans Regular Bold"/>
                </a:rPr>
                <a:t>практическому</a:t>
              </a:r>
              <a:r>
                <a:rPr lang="en-US" sz="3999" b="1" dirty="0">
                  <a:solidFill>
                    <a:srgbClr val="2B4B82"/>
                  </a:solidFill>
                  <a:latin typeface="Clear Sans Regular Bold"/>
                  <a:ea typeface="Clear Sans Regular Bold"/>
                  <a:cs typeface="Clear Sans Regular Bold"/>
                  <a:sym typeface="Clear Sans Regular Bold"/>
                </a:rPr>
                <a:t> </a:t>
              </a:r>
              <a:r>
                <a:rPr lang="en-US" sz="3999" b="1" dirty="0" err="1">
                  <a:solidFill>
                    <a:srgbClr val="2B4B82"/>
                  </a:solidFill>
                  <a:latin typeface="Clear Sans Regular Bold"/>
                  <a:ea typeface="Clear Sans Regular Bold"/>
                  <a:cs typeface="Clear Sans Regular Bold"/>
                  <a:sym typeface="Clear Sans Regular Bold"/>
                </a:rPr>
                <a:t>применению</a:t>
              </a:r>
              <a:r>
                <a:rPr lang="en-US" sz="3999" b="1" dirty="0">
                  <a:solidFill>
                    <a:srgbClr val="2B4B82"/>
                  </a:solidFill>
                  <a:latin typeface="Clear Sans Regular Bold"/>
                  <a:ea typeface="Clear Sans Regular Bold"/>
                  <a:cs typeface="Clear Sans Regular Bold"/>
                  <a:sym typeface="Clear Sans Regular Bold"/>
                </a:rPr>
                <a:t> </a:t>
              </a:r>
              <a:r>
                <a:rPr lang="en-US" sz="3999" b="1" dirty="0" err="1">
                  <a:solidFill>
                    <a:srgbClr val="2B4B82"/>
                  </a:solidFill>
                  <a:latin typeface="Clear Sans Regular Bold"/>
                  <a:ea typeface="Clear Sans Regular Bold"/>
                  <a:cs typeface="Clear Sans Regular Bold"/>
                  <a:sym typeface="Clear Sans Regular Bold"/>
                </a:rPr>
                <a:t>знаний</a:t>
              </a:r>
              <a:r>
                <a:rPr lang="en-US" sz="3999" b="1" dirty="0">
                  <a:solidFill>
                    <a:srgbClr val="2B4B82"/>
                  </a:solidFill>
                  <a:latin typeface="Clear Sans Regular Bold"/>
                  <a:ea typeface="Clear Sans Regular Bold"/>
                  <a:cs typeface="Clear Sans Regular Bold"/>
                  <a:sym typeface="Clear Sans Regular Bold"/>
                </a:rPr>
                <a:t>.</a:t>
              </a:r>
            </a:p>
            <a:p>
              <a:pPr algn="l">
                <a:lnSpc>
                  <a:spcPts val="5599"/>
                </a:lnSpc>
              </a:pPr>
              <a:endParaRPr lang="en-US" sz="3999" b="1" dirty="0">
                <a:solidFill>
                  <a:srgbClr val="2B4B82"/>
                </a:solidFill>
                <a:latin typeface="Clear Sans Regular Bold"/>
                <a:ea typeface="Clear Sans Regular Bold"/>
                <a:cs typeface="Clear Sans Regular Bold"/>
                <a:sym typeface="Clear Sans Regular Bold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7173562" y="1019175"/>
            <a:ext cx="3940876" cy="1381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800"/>
              </a:lnSpc>
            </a:pPr>
            <a:r>
              <a:rPr lang="en-US" sz="9000">
                <a:solidFill>
                  <a:srgbClr val="2B4B82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Вывод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24215" y="3985913"/>
            <a:ext cx="14439569" cy="2315173"/>
            <a:chOff x="0" y="0"/>
            <a:chExt cx="19252759" cy="3086897"/>
          </a:xfrm>
        </p:grpSpPr>
        <p:sp>
          <p:nvSpPr>
            <p:cNvPr id="3" name="TextBox 3"/>
            <p:cNvSpPr txBox="1"/>
            <p:nvPr/>
          </p:nvSpPr>
          <p:spPr>
            <a:xfrm>
              <a:off x="0" y="142875"/>
              <a:ext cx="19252759" cy="18764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499"/>
                </a:lnSpc>
              </a:pPr>
              <a:r>
                <a:rPr lang="en-US" sz="9999" b="1">
                  <a:solidFill>
                    <a:srgbClr val="F7B4A7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Спасибо за внимание!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442161"/>
              <a:ext cx="18719358" cy="644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06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31356E"/>
                </a:solidFill>
                <a:latin typeface="Clear Sans Regular"/>
                <a:ea typeface="Clear Sans Regular"/>
                <a:cs typeface="Clear Sans Regular"/>
                <a:sym typeface="Clear Sans Regular"/>
              </a:rPr>
              <a:t>14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7787245" y="875514"/>
          <a:ext cx="9986820" cy="8535973"/>
        </p:xfrm>
        <a:graphic>
          <a:graphicData uri="http://schemas.openxmlformats.org/drawingml/2006/table">
            <a:tbl>
              <a:tblPr/>
              <a:tblGrid>
                <a:gridCol w="9986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57617">
                <a:tc>
                  <a:txBody>
                    <a:bodyPr/>
                    <a:lstStyle/>
                    <a:p>
                      <a:pPr algn="l">
                        <a:lnSpc>
                          <a:spcPts val="5599"/>
                        </a:lnSpc>
                        <a:defRPr/>
                      </a:pPr>
                      <a:r>
                        <a:rPr lang="en-US" sz="3999" b="1">
                          <a:solidFill>
                            <a:srgbClr val="F7B4A7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Использование здоровьесберегающих методик на уроках информатики позволяет: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8356">
                <a:tc>
                  <a:txBody>
                    <a:bodyPr/>
                    <a:lstStyle/>
                    <a:p>
                      <a:pPr marL="690881" lvl="1" indent="-345440" algn="l">
                        <a:lnSpc>
                          <a:spcPts val="4480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3200" dirty="0" err="1">
                          <a:solidFill>
                            <a:srgbClr val="94DDDE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минимизировать</a:t>
                      </a:r>
                      <a:r>
                        <a:rPr lang="en-US" sz="3200" dirty="0">
                          <a:solidFill>
                            <a:srgbClr val="94DDDE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94DDDE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нагрузку</a:t>
                      </a:r>
                      <a:r>
                        <a:rPr lang="en-US" sz="3200" dirty="0">
                          <a:solidFill>
                            <a:srgbClr val="94DDDE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94DDDE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на</a:t>
                      </a:r>
                      <a:r>
                        <a:rPr lang="en-US" sz="3200" dirty="0">
                          <a:solidFill>
                            <a:srgbClr val="94DDDE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94DDDE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зрение</a:t>
                      </a:r>
                      <a:r>
                        <a:rPr lang="en-US" sz="3200" dirty="0">
                          <a:solidFill>
                            <a:srgbClr val="94DDDE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и </a:t>
                      </a:r>
                      <a:r>
                        <a:rPr lang="en-US" sz="3200" dirty="0" err="1">
                          <a:solidFill>
                            <a:srgbClr val="94DDDE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опорно-двигательный</a:t>
                      </a:r>
                      <a:r>
                        <a:rPr lang="en-US" sz="3200" dirty="0">
                          <a:solidFill>
                            <a:srgbClr val="94DDDE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94DDDE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аппарат</a:t>
                      </a:r>
                      <a:r>
                        <a:rPr lang="en-US" sz="3200" dirty="0">
                          <a:solidFill>
                            <a:srgbClr val="94DDDE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;</a:t>
                      </a:r>
                      <a:endParaRPr lang="en-US" sz="1100" dirty="0"/>
                    </a:p>
                    <a:p>
                      <a:pPr marL="690881" lvl="1" indent="-345440" algn="l">
                        <a:lnSpc>
                          <a:spcPts val="4480"/>
                        </a:lnSpc>
                        <a:buFont typeface="Arial"/>
                        <a:buChar char="•"/>
                      </a:pPr>
                      <a:r>
                        <a:rPr lang="en-US" sz="3200" dirty="0" err="1">
                          <a:solidFill>
                            <a:srgbClr val="94DDDE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повышать</a:t>
                      </a:r>
                      <a:r>
                        <a:rPr lang="en-US" sz="3200" dirty="0">
                          <a:solidFill>
                            <a:srgbClr val="94DDDE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94DDDE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уровень</a:t>
                      </a:r>
                      <a:r>
                        <a:rPr lang="en-US" sz="3200" dirty="0">
                          <a:solidFill>
                            <a:srgbClr val="94DDDE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94DDDE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учебной</a:t>
                      </a:r>
                      <a:r>
                        <a:rPr lang="en-US" sz="3200" dirty="0">
                          <a:solidFill>
                            <a:srgbClr val="94DDDE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94DDDE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мотивации</a:t>
                      </a:r>
                      <a:r>
                        <a:rPr lang="en-US" sz="3200" dirty="0">
                          <a:solidFill>
                            <a:srgbClr val="94DDDE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94DDDE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через</a:t>
                      </a:r>
                      <a:r>
                        <a:rPr lang="en-US" sz="3200" dirty="0">
                          <a:solidFill>
                            <a:srgbClr val="94DDDE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94DDDE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активные</a:t>
                      </a:r>
                      <a:r>
                        <a:rPr lang="en-US" sz="3200" dirty="0">
                          <a:solidFill>
                            <a:srgbClr val="94DDDE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и </a:t>
                      </a:r>
                      <a:r>
                        <a:rPr lang="en-US" sz="3200" dirty="0" err="1">
                          <a:solidFill>
                            <a:srgbClr val="94DDDE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разнообразные</a:t>
                      </a:r>
                      <a:r>
                        <a:rPr lang="en-US" sz="3200" dirty="0">
                          <a:solidFill>
                            <a:srgbClr val="94DDDE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94DDDE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формы</a:t>
                      </a:r>
                      <a:r>
                        <a:rPr lang="en-US" sz="3200" dirty="0">
                          <a:solidFill>
                            <a:srgbClr val="94DDDE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94DDDE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обучения</a:t>
                      </a:r>
                      <a:r>
                        <a:rPr lang="en-US" sz="3200" dirty="0">
                          <a:solidFill>
                            <a:srgbClr val="94DDDE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;</a:t>
                      </a:r>
                    </a:p>
                    <a:p>
                      <a:pPr marL="690881" lvl="1" indent="-345440" algn="l">
                        <a:lnSpc>
                          <a:spcPts val="4480"/>
                        </a:lnSpc>
                        <a:buFont typeface="Arial"/>
                        <a:buChar char="•"/>
                      </a:pPr>
                      <a:r>
                        <a:rPr lang="en-US" sz="3200" dirty="0" err="1">
                          <a:solidFill>
                            <a:srgbClr val="94DDDE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формировать</a:t>
                      </a:r>
                      <a:r>
                        <a:rPr lang="en-US" sz="3200" dirty="0">
                          <a:solidFill>
                            <a:srgbClr val="94DDDE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у </a:t>
                      </a:r>
                      <a:r>
                        <a:rPr lang="en-US" sz="3200" dirty="0" err="1">
                          <a:solidFill>
                            <a:srgbClr val="94DDDE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школьников</a:t>
                      </a:r>
                      <a:r>
                        <a:rPr lang="en-US" sz="3200" dirty="0">
                          <a:solidFill>
                            <a:srgbClr val="94DDDE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94DDDE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культуру</a:t>
                      </a:r>
                      <a:r>
                        <a:rPr lang="en-US" sz="3200" dirty="0">
                          <a:solidFill>
                            <a:srgbClr val="94DDDE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94DDDE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осознанного</a:t>
                      </a:r>
                      <a:r>
                        <a:rPr lang="en-US" sz="3200" dirty="0">
                          <a:solidFill>
                            <a:srgbClr val="94DDDE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и </a:t>
                      </a:r>
                      <a:r>
                        <a:rPr lang="en-US" sz="3200" dirty="0" err="1">
                          <a:solidFill>
                            <a:srgbClr val="94DDDE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безопасного</a:t>
                      </a:r>
                      <a:r>
                        <a:rPr lang="en-US" sz="3200" dirty="0">
                          <a:solidFill>
                            <a:srgbClr val="94DDDE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94DDDE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взаимодействия</a:t>
                      </a:r>
                      <a:r>
                        <a:rPr lang="en-US" sz="3200" dirty="0">
                          <a:solidFill>
                            <a:srgbClr val="94DDDE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с </a:t>
                      </a:r>
                      <a:r>
                        <a:rPr lang="en-US" sz="3200" dirty="0" err="1">
                          <a:solidFill>
                            <a:srgbClr val="94DDDE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цифровыми</a:t>
                      </a:r>
                      <a:r>
                        <a:rPr lang="en-US" sz="3200" dirty="0">
                          <a:solidFill>
                            <a:srgbClr val="94DDDE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94DDDE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технологиями</a:t>
                      </a:r>
                      <a:r>
                        <a:rPr lang="en-US" sz="3200" dirty="0">
                          <a:solidFill>
                            <a:srgbClr val="94DDDE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.</a:t>
                      </a:r>
                    </a:p>
                    <a:p>
                      <a:pPr algn="l">
                        <a:lnSpc>
                          <a:spcPts val="4480"/>
                        </a:lnSpc>
                      </a:pPr>
                      <a:endParaRPr lang="en-US" sz="3200" dirty="0">
                        <a:solidFill>
                          <a:srgbClr val="94DDDE"/>
                        </a:solidFill>
                        <a:latin typeface="Clear Sans Regular"/>
                        <a:ea typeface="Clear Sans Regular"/>
                        <a:cs typeface="Clear Sans Regular"/>
                        <a:sym typeface="Clear Sans Regular"/>
                      </a:endParaRPr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0" y="10239375"/>
            <a:ext cx="18288000" cy="47625"/>
            <a:chOff x="0" y="0"/>
            <a:chExt cx="13796730" cy="35929"/>
          </a:xfrm>
        </p:grpSpPr>
        <p:sp>
          <p:nvSpPr>
            <p:cNvPr id="4" name="Freeform 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3796730" cy="35929"/>
            </a:xfrm>
            <a:custGeom>
              <a:avLst/>
              <a:gdLst/>
              <a:ahLst/>
              <a:cxnLst/>
              <a:rect l="l" t="t" r="r" b="b"/>
              <a:pathLst>
                <a:path w="13796730" h="35929">
                  <a:moveTo>
                    <a:pt x="0" y="0"/>
                  </a:moveTo>
                  <a:lnTo>
                    <a:pt x="13796730" y="0"/>
                  </a:lnTo>
                  <a:lnTo>
                    <a:pt x="13796730" y="35929"/>
                  </a:lnTo>
                  <a:lnTo>
                    <a:pt x="0" y="35929"/>
                  </a:lnTo>
                  <a:close/>
                </a:path>
              </a:pathLst>
            </a:custGeom>
            <a:solidFill>
              <a:srgbClr val="FEFEFE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13796730" cy="64504"/>
            </a:xfrm>
            <a:prstGeom prst="rect">
              <a:avLst/>
            </a:prstGeom>
          </p:spPr>
          <p:txBody>
            <a:bodyPr lIns="127000" tIns="127000" rIns="127000" bIns="1270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513935" y="1562100"/>
            <a:ext cx="7024944" cy="7024944"/>
          </a:xfrm>
          <a:custGeom>
            <a:avLst/>
            <a:gdLst/>
            <a:ahLst/>
            <a:cxnLst/>
            <a:rect l="l" t="t" r="r" b="b"/>
            <a:pathLst>
              <a:path w="7024944" h="7024944">
                <a:moveTo>
                  <a:pt x="0" y="0"/>
                </a:moveTo>
                <a:lnTo>
                  <a:pt x="7024944" y="0"/>
                </a:lnTo>
                <a:lnTo>
                  <a:pt x="7024944" y="7024944"/>
                </a:lnTo>
                <a:lnTo>
                  <a:pt x="0" y="70249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D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699180" y="5143500"/>
            <a:ext cx="10889640" cy="5143500"/>
          </a:xfrm>
          <a:custGeom>
            <a:avLst/>
            <a:gdLst/>
            <a:ahLst/>
            <a:cxnLst/>
            <a:rect l="l" t="t" r="r" b="b"/>
            <a:pathLst>
              <a:path w="10889640" h="5143500">
                <a:moveTo>
                  <a:pt x="0" y="0"/>
                </a:moveTo>
                <a:lnTo>
                  <a:pt x="10889640" y="0"/>
                </a:lnTo>
                <a:lnTo>
                  <a:pt x="1088964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048" b="-7519"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3" name="Group 3"/>
          <p:cNvGrpSpPr/>
          <p:nvPr/>
        </p:nvGrpSpPr>
        <p:grpSpPr>
          <a:xfrm>
            <a:off x="1028700" y="569934"/>
            <a:ext cx="16878223" cy="4573566"/>
            <a:chOff x="0" y="0"/>
            <a:chExt cx="22504297" cy="6098088"/>
          </a:xfrm>
        </p:grpSpPr>
        <p:sp>
          <p:nvSpPr>
            <p:cNvPr id="4" name="TextBox 4"/>
            <p:cNvSpPr txBox="1"/>
            <p:nvPr/>
          </p:nvSpPr>
          <p:spPr>
            <a:xfrm>
              <a:off x="0" y="85725"/>
              <a:ext cx="22504297" cy="12071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719"/>
                </a:lnSpc>
              </a:pPr>
              <a:r>
                <a:rPr lang="en-US" sz="6399">
                  <a:solidFill>
                    <a:srgbClr val="31356E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Кубик Блума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012921"/>
              <a:ext cx="21561303" cy="40851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900"/>
                </a:lnSpc>
              </a:pPr>
              <a:r>
                <a:rPr lang="en-US" sz="3500">
                  <a:solidFill>
                    <a:srgbClr val="2B4B82"/>
                  </a:solidFill>
                  <a:latin typeface="Clear Sans Regular"/>
                  <a:ea typeface="Clear Sans Regular"/>
                  <a:cs typeface="Clear Sans Regular"/>
                  <a:sym typeface="Clear Sans Regular"/>
                </a:rPr>
                <a:t>Помогает:</a:t>
              </a:r>
            </a:p>
            <a:p>
              <a:pPr marL="755651" lvl="1" indent="-377825" algn="l">
                <a:lnSpc>
                  <a:spcPts val="4900"/>
                </a:lnSpc>
                <a:buFont typeface="Arial"/>
                <a:buChar char="•"/>
              </a:pPr>
              <a:r>
                <a:rPr lang="en-US" sz="3500">
                  <a:solidFill>
                    <a:srgbClr val="2B4B82"/>
                  </a:solidFill>
                  <a:latin typeface="Clear Sans Regular"/>
                  <a:ea typeface="Clear Sans Regular"/>
                  <a:cs typeface="Clear Sans Regular"/>
                  <a:sym typeface="Clear Sans Regular"/>
                </a:rPr>
                <a:t>активизировать мыслительную деятельность учащихся;</a:t>
              </a:r>
            </a:p>
            <a:p>
              <a:pPr marL="755651" lvl="1" indent="-377825" algn="l">
                <a:lnSpc>
                  <a:spcPts val="4900"/>
                </a:lnSpc>
                <a:buFont typeface="Arial"/>
                <a:buChar char="•"/>
              </a:pPr>
              <a:r>
                <a:rPr lang="en-US" sz="3500">
                  <a:solidFill>
                    <a:srgbClr val="2B4B82"/>
                  </a:solidFill>
                  <a:latin typeface="Clear Sans Regular"/>
                  <a:ea typeface="Clear Sans Regular"/>
                  <a:cs typeface="Clear Sans Regular"/>
                  <a:sym typeface="Clear Sans Regular"/>
                </a:rPr>
                <a:t>задавать вопросы, требующие анализа, синтеза и обобщения материала;</a:t>
              </a:r>
            </a:p>
            <a:p>
              <a:pPr marL="755651" lvl="1" indent="-377825" algn="l">
                <a:lnSpc>
                  <a:spcPts val="4900"/>
                </a:lnSpc>
                <a:buFont typeface="Arial"/>
                <a:buChar char="•"/>
              </a:pPr>
              <a:r>
                <a:rPr lang="en-US" sz="3500">
                  <a:solidFill>
                    <a:srgbClr val="2B4B82"/>
                  </a:solidFill>
                  <a:latin typeface="Clear Sans Regular"/>
                  <a:ea typeface="Clear Sans Regular"/>
                  <a:cs typeface="Clear Sans Regular"/>
                  <a:sym typeface="Clear Sans Regular"/>
                </a:rPr>
                <a:t>вовлекать учеников в конструктивный диалог</a:t>
              </a:r>
            </a:p>
            <a:p>
              <a:pPr algn="l">
                <a:lnSpc>
                  <a:spcPts val="4900"/>
                </a:lnSpc>
              </a:pPr>
              <a:endParaRPr lang="en-US" sz="3500">
                <a:solidFill>
                  <a:srgbClr val="2B4B82"/>
                </a:solidFill>
                <a:latin typeface="Clear Sans Regular"/>
                <a:ea typeface="Clear Sans Regular"/>
                <a:cs typeface="Clear Sans Regular"/>
                <a:sym typeface="Clear Sans Regular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31356E"/>
                </a:solidFill>
                <a:latin typeface="Clear Sans Regular"/>
                <a:ea typeface="Clear Sans Regular"/>
                <a:cs typeface="Clear Sans Regular"/>
                <a:sym typeface="Clear Sans Regular"/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an isometric lined open book"/>
          <p:cNvSpPr/>
          <p:nvPr/>
        </p:nvSpPr>
        <p:spPr>
          <a:xfrm>
            <a:off x="655666" y="-963412"/>
            <a:ext cx="4597438" cy="2842053"/>
          </a:xfrm>
          <a:custGeom>
            <a:avLst/>
            <a:gdLst/>
            <a:ahLst/>
            <a:cxnLst/>
            <a:rect l="l" t="t" r="r" b="b"/>
            <a:pathLst>
              <a:path w="4597438" h="2842053">
                <a:moveTo>
                  <a:pt x="0" y="0"/>
                </a:moveTo>
                <a:lnTo>
                  <a:pt x="4597439" y="0"/>
                </a:lnTo>
                <a:lnTo>
                  <a:pt x="4597439" y="2842052"/>
                </a:lnTo>
                <a:lnTo>
                  <a:pt x="0" y="28420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" name="Freeform 3" descr="an isometric lined mobile phone"/>
          <p:cNvSpPr/>
          <p:nvPr/>
        </p:nvSpPr>
        <p:spPr>
          <a:xfrm flipH="1">
            <a:off x="11207503" y="390596"/>
            <a:ext cx="2076668" cy="1276207"/>
          </a:xfrm>
          <a:custGeom>
            <a:avLst/>
            <a:gdLst/>
            <a:ahLst/>
            <a:cxnLst/>
            <a:rect l="l" t="t" r="r" b="b"/>
            <a:pathLst>
              <a:path w="2076668" h="1276207">
                <a:moveTo>
                  <a:pt x="2076669" y="0"/>
                </a:moveTo>
                <a:lnTo>
                  <a:pt x="0" y="0"/>
                </a:lnTo>
                <a:lnTo>
                  <a:pt x="0" y="1276208"/>
                </a:lnTo>
                <a:lnTo>
                  <a:pt x="2076669" y="1276208"/>
                </a:lnTo>
                <a:lnTo>
                  <a:pt x="207666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4" name="Freeform 4" descr="an isometric lined package"/>
          <p:cNvSpPr/>
          <p:nvPr/>
        </p:nvSpPr>
        <p:spPr>
          <a:xfrm>
            <a:off x="13794348" y="-2447996"/>
            <a:ext cx="3837986" cy="4114800"/>
          </a:xfrm>
          <a:custGeom>
            <a:avLst/>
            <a:gdLst/>
            <a:ahLst/>
            <a:cxnLst/>
            <a:rect l="l" t="t" r="r" b="b"/>
            <a:pathLst>
              <a:path w="3837986" h="4114800">
                <a:moveTo>
                  <a:pt x="0" y="0"/>
                </a:moveTo>
                <a:lnTo>
                  <a:pt x="3837986" y="0"/>
                </a:lnTo>
                <a:lnTo>
                  <a:pt x="38379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5" name="Freeform 5" descr="an isometric lined laptop"/>
          <p:cNvSpPr/>
          <p:nvPr/>
        </p:nvSpPr>
        <p:spPr>
          <a:xfrm>
            <a:off x="5649912" y="-3759204"/>
            <a:ext cx="5357753" cy="5591583"/>
          </a:xfrm>
          <a:custGeom>
            <a:avLst/>
            <a:gdLst/>
            <a:ahLst/>
            <a:cxnLst/>
            <a:rect l="l" t="t" r="r" b="b"/>
            <a:pathLst>
              <a:path w="5357753" h="5591583">
                <a:moveTo>
                  <a:pt x="0" y="0"/>
                </a:moveTo>
                <a:lnTo>
                  <a:pt x="5357753" y="0"/>
                </a:lnTo>
                <a:lnTo>
                  <a:pt x="5357753" y="5591583"/>
                </a:lnTo>
                <a:lnTo>
                  <a:pt x="0" y="55915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graphicFrame>
        <p:nvGraphicFramePr>
          <p:cNvPr id="6" name="Table 6"/>
          <p:cNvGraphicFramePr>
            <a:graphicFrameLocks noGrp="1"/>
          </p:cNvGraphicFramePr>
          <p:nvPr/>
        </p:nvGraphicFramePr>
        <p:xfrm>
          <a:off x="1028700" y="2299044"/>
          <a:ext cx="16230600" cy="7716877"/>
        </p:xfrm>
        <a:graphic>
          <a:graphicData uri="http://schemas.openxmlformats.org/drawingml/2006/table">
            <a:tbl>
              <a:tblPr/>
              <a:tblGrid>
                <a:gridCol w="811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1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19335">
                <a:tc>
                  <a:txBody>
                    <a:bodyPr/>
                    <a:lstStyle/>
                    <a:p>
                      <a:pPr algn="l">
                        <a:lnSpc>
                          <a:spcPts val="6600"/>
                        </a:lnSpc>
                        <a:defRPr/>
                      </a:pPr>
                      <a:r>
                        <a:rPr lang="en-US" sz="5500" b="1">
                          <a:solidFill>
                            <a:srgbClr val="2B4B82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Преимущества:</a:t>
                      </a:r>
                      <a:endParaRPr lang="en-US" sz="1100"/>
                    </a:p>
                  </a:txBody>
                  <a:tcPr marL="190500" marR="190500" marT="190500" marB="190500">
                    <a:lnL w="5715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6720"/>
                        </a:lnSpc>
                        <a:defRPr/>
                      </a:pPr>
                      <a:r>
                        <a:rPr lang="en-US" sz="5600" b="1">
                          <a:solidFill>
                            <a:srgbClr val="2B4B82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Как использовать:</a:t>
                      </a:r>
                      <a:endParaRPr lang="en-US" sz="1100"/>
                    </a:p>
                  </a:txBody>
                  <a:tcPr marL="190500" marR="190500" marT="190500" marB="190500">
                    <a:lnL w="5715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7542">
                <a:tc>
                  <a:txBody>
                    <a:bodyPr/>
                    <a:lstStyle/>
                    <a:p>
                      <a:pPr marL="604519" lvl="1" indent="-302260" algn="l">
                        <a:lnSpc>
                          <a:spcPts val="3919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2799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Не требует сложной подготовки: достаточно распечатать шаблон кубика и собрать его.</a:t>
                      </a:r>
                      <a:endParaRPr lang="en-US" sz="1100"/>
                    </a:p>
                    <a:p>
                      <a:pPr marL="604519" lvl="1" indent="-302260" algn="l">
                        <a:lnSpc>
                          <a:spcPts val="3919"/>
                        </a:lnSpc>
                        <a:buFont typeface="Arial"/>
                        <a:buChar char="•"/>
                      </a:pPr>
                      <a:r>
                        <a:rPr lang="en-US" sz="2799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Позволяет разнообразить урок и улучшить запоминание учебного материала.</a:t>
                      </a:r>
                    </a:p>
                    <a:p>
                      <a:pPr marL="604519" lvl="1" indent="-302260" algn="l">
                        <a:lnSpc>
                          <a:spcPts val="3919"/>
                        </a:lnSpc>
                        <a:buFont typeface="Arial"/>
                        <a:buChar char="•"/>
                      </a:pPr>
                      <a:r>
                        <a:rPr lang="en-US" sz="2799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Предоставляет возможность выбора подходящих шаблонов для конкретной темы урока.</a:t>
                      </a:r>
                    </a:p>
                    <a:p>
                      <a:pPr algn="l">
                        <a:lnSpc>
                          <a:spcPts val="3919"/>
                        </a:lnSpc>
                      </a:pPr>
                      <a:endParaRPr lang="en-US" sz="2799">
                        <a:solidFill>
                          <a:srgbClr val="2B4B82"/>
                        </a:solidFill>
                        <a:latin typeface="Clear Sans Regular"/>
                        <a:ea typeface="Clear Sans Regular"/>
                        <a:cs typeface="Clear Sans Regular"/>
                        <a:sym typeface="Clear Sans Regular"/>
                      </a:endParaRPr>
                    </a:p>
                  </a:txBody>
                  <a:tcPr marL="190500" marR="190500" marT="190500" marB="190500">
                    <a:lnL w="5715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4519" lvl="1" indent="-302260" algn="l">
                        <a:lnSpc>
                          <a:spcPts val="3919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2799" dirty="0" err="1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Подготовьте</a:t>
                      </a:r>
                      <a:r>
                        <a:rPr lang="en-US" sz="2799" dirty="0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</a:t>
                      </a:r>
                      <a:r>
                        <a:rPr lang="en-US" sz="2799" dirty="0" err="1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кубик</a:t>
                      </a:r>
                      <a:r>
                        <a:rPr lang="en-US" sz="2799" dirty="0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с </a:t>
                      </a:r>
                      <a:r>
                        <a:rPr lang="en-US" sz="2799" dirty="0" err="1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заданиями</a:t>
                      </a:r>
                      <a:r>
                        <a:rPr lang="en-US" sz="2799" dirty="0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, </a:t>
                      </a:r>
                      <a:r>
                        <a:rPr lang="en-US" sz="2799" dirty="0" err="1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разделёнными</a:t>
                      </a:r>
                      <a:r>
                        <a:rPr lang="en-US" sz="2799" dirty="0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</a:t>
                      </a:r>
                      <a:r>
                        <a:rPr lang="en-US" sz="2799" dirty="0" err="1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по</a:t>
                      </a:r>
                      <a:r>
                        <a:rPr lang="en-US" sz="2799" dirty="0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</a:t>
                      </a:r>
                      <a:r>
                        <a:rPr lang="en-US" sz="2799" dirty="0" err="1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уровням</a:t>
                      </a:r>
                      <a:r>
                        <a:rPr lang="en-US" sz="2799" dirty="0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</a:t>
                      </a:r>
                      <a:r>
                        <a:rPr lang="en-US" sz="2799" dirty="0" err="1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познания</a:t>
                      </a:r>
                      <a:r>
                        <a:rPr lang="en-US" sz="2799" dirty="0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(</a:t>
                      </a:r>
                      <a:r>
                        <a:rPr lang="en-US" sz="2799" dirty="0" err="1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назови</a:t>
                      </a:r>
                      <a:r>
                        <a:rPr lang="en-US" sz="2799" dirty="0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, </a:t>
                      </a:r>
                      <a:r>
                        <a:rPr lang="en-US" sz="2799" dirty="0" err="1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почему</a:t>
                      </a:r>
                      <a:r>
                        <a:rPr lang="en-US" sz="2799" dirty="0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, </a:t>
                      </a:r>
                      <a:r>
                        <a:rPr lang="en-US" sz="2799" dirty="0" err="1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предложи</a:t>
                      </a:r>
                      <a:r>
                        <a:rPr lang="en-US" sz="2799" dirty="0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, </a:t>
                      </a:r>
                      <a:r>
                        <a:rPr lang="en-US" sz="2799" dirty="0" err="1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поделись</a:t>
                      </a:r>
                      <a:r>
                        <a:rPr lang="en-US" sz="2799" dirty="0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, </a:t>
                      </a:r>
                      <a:r>
                        <a:rPr lang="en-US" sz="2799" dirty="0" err="1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объясни</a:t>
                      </a:r>
                      <a:r>
                        <a:rPr lang="en-US" sz="2799" dirty="0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, </a:t>
                      </a:r>
                      <a:r>
                        <a:rPr lang="en-US" sz="2799" dirty="0" err="1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придумай</a:t>
                      </a:r>
                      <a:r>
                        <a:rPr lang="en-US" sz="2799" dirty="0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).</a:t>
                      </a:r>
                      <a:endParaRPr lang="en-US" sz="1100" dirty="0"/>
                    </a:p>
                    <a:p>
                      <a:pPr marL="604519" lvl="1" indent="-302260" algn="l">
                        <a:lnSpc>
                          <a:spcPts val="3919"/>
                        </a:lnSpc>
                        <a:buFont typeface="Arial"/>
                        <a:buChar char="•"/>
                      </a:pPr>
                      <a:r>
                        <a:rPr lang="en-US" sz="2799" dirty="0" err="1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На</a:t>
                      </a:r>
                      <a:r>
                        <a:rPr lang="en-US" sz="2799" dirty="0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</a:t>
                      </a:r>
                      <a:r>
                        <a:rPr lang="en-US" sz="2799" dirty="0" err="1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уроке</a:t>
                      </a:r>
                      <a:r>
                        <a:rPr lang="en-US" sz="2799" dirty="0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</a:t>
                      </a:r>
                      <a:r>
                        <a:rPr lang="en-US" sz="2799" dirty="0" err="1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предложите</a:t>
                      </a:r>
                      <a:r>
                        <a:rPr lang="en-US" sz="2799" dirty="0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</a:t>
                      </a:r>
                      <a:r>
                        <a:rPr lang="en-US" sz="2799" dirty="0" err="1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ученикам</a:t>
                      </a:r>
                      <a:r>
                        <a:rPr lang="en-US" sz="2799" dirty="0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</a:t>
                      </a:r>
                      <a:r>
                        <a:rPr lang="en-US" sz="2799" dirty="0" err="1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бросать</a:t>
                      </a:r>
                      <a:r>
                        <a:rPr lang="en-US" sz="2799" dirty="0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</a:t>
                      </a:r>
                      <a:r>
                        <a:rPr lang="en-US" sz="2799" dirty="0" err="1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кубик</a:t>
                      </a:r>
                      <a:r>
                        <a:rPr lang="en-US" sz="2799" dirty="0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и </a:t>
                      </a:r>
                      <a:r>
                        <a:rPr lang="en-US" sz="2799" dirty="0" err="1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отвечать</a:t>
                      </a:r>
                      <a:r>
                        <a:rPr lang="en-US" sz="2799" dirty="0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</a:t>
                      </a:r>
                      <a:r>
                        <a:rPr lang="en-US" sz="2799" dirty="0" err="1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на</a:t>
                      </a:r>
                      <a:r>
                        <a:rPr lang="en-US" sz="2799" dirty="0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</a:t>
                      </a:r>
                      <a:r>
                        <a:rPr lang="en-US" sz="2799" dirty="0" err="1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вопросы</a:t>
                      </a:r>
                      <a:r>
                        <a:rPr lang="en-US" sz="2799" dirty="0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, </a:t>
                      </a:r>
                      <a:r>
                        <a:rPr lang="en-US" sz="2799" dirty="0" err="1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соответствующие</a:t>
                      </a:r>
                      <a:r>
                        <a:rPr lang="en-US" sz="2799" dirty="0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</a:t>
                      </a:r>
                      <a:r>
                        <a:rPr lang="en-US" sz="2799" dirty="0" err="1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выпавшей</a:t>
                      </a:r>
                      <a:r>
                        <a:rPr lang="en-US" sz="2799" dirty="0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</a:t>
                      </a:r>
                      <a:r>
                        <a:rPr lang="en-US" sz="2799" dirty="0" err="1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грани</a:t>
                      </a:r>
                      <a:r>
                        <a:rPr lang="en-US" sz="2799" dirty="0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.</a:t>
                      </a:r>
                    </a:p>
                    <a:p>
                      <a:pPr marL="604519" lvl="1" indent="-302260" algn="l">
                        <a:lnSpc>
                          <a:spcPts val="3919"/>
                        </a:lnSpc>
                        <a:buFont typeface="Arial"/>
                        <a:buChar char="•"/>
                      </a:pPr>
                      <a:r>
                        <a:rPr lang="en-US" sz="2799" dirty="0" err="1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Используйте</a:t>
                      </a:r>
                      <a:r>
                        <a:rPr lang="en-US" sz="2799" dirty="0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</a:t>
                      </a:r>
                      <a:r>
                        <a:rPr lang="en-US" sz="2799" dirty="0" err="1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кубик</a:t>
                      </a:r>
                      <a:r>
                        <a:rPr lang="en-US" sz="2799" dirty="0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</a:t>
                      </a:r>
                      <a:r>
                        <a:rPr lang="en-US" sz="2799" dirty="0" err="1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для</a:t>
                      </a:r>
                      <a:r>
                        <a:rPr lang="en-US" sz="2799" dirty="0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</a:t>
                      </a:r>
                      <a:r>
                        <a:rPr lang="en-US" sz="2799" dirty="0" err="1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проверки</a:t>
                      </a:r>
                      <a:r>
                        <a:rPr lang="en-US" sz="2799" dirty="0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</a:t>
                      </a:r>
                      <a:r>
                        <a:rPr lang="en-US" sz="2799" dirty="0" err="1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знаний</a:t>
                      </a:r>
                      <a:r>
                        <a:rPr lang="en-US" sz="2799" dirty="0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, </a:t>
                      </a:r>
                      <a:r>
                        <a:rPr lang="en-US" sz="2799" dirty="0" err="1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обсуждения</a:t>
                      </a:r>
                      <a:r>
                        <a:rPr lang="en-US" sz="2799" dirty="0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</a:t>
                      </a:r>
                      <a:r>
                        <a:rPr lang="en-US" sz="2799" dirty="0" err="1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темы</a:t>
                      </a:r>
                      <a:r>
                        <a:rPr lang="en-US" sz="2799" dirty="0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</a:t>
                      </a:r>
                      <a:r>
                        <a:rPr lang="en-US" sz="2799" dirty="0" err="1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или</a:t>
                      </a:r>
                      <a:r>
                        <a:rPr lang="en-US" sz="2799" dirty="0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</a:t>
                      </a:r>
                      <a:r>
                        <a:rPr lang="en-US" sz="2799" dirty="0" err="1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закрепления</a:t>
                      </a:r>
                      <a:r>
                        <a:rPr lang="en-US" sz="2799" dirty="0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</a:t>
                      </a:r>
                      <a:r>
                        <a:rPr lang="en-US" sz="2799" dirty="0" err="1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материала</a:t>
                      </a:r>
                      <a:r>
                        <a:rPr lang="en-US" sz="2799" dirty="0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.</a:t>
                      </a:r>
                    </a:p>
                    <a:p>
                      <a:pPr algn="l">
                        <a:lnSpc>
                          <a:spcPts val="3919"/>
                        </a:lnSpc>
                      </a:pPr>
                      <a:endParaRPr lang="en-US" sz="2799" dirty="0">
                        <a:solidFill>
                          <a:srgbClr val="2B4B82"/>
                        </a:solidFill>
                        <a:latin typeface="Clear Sans Regular"/>
                        <a:ea typeface="Clear Sans Regular"/>
                        <a:cs typeface="Clear Sans Regular"/>
                        <a:sym typeface="Clear Sans Regular"/>
                      </a:endParaRPr>
                    </a:p>
                  </a:txBody>
                  <a:tcPr marL="190500" marR="190500" marT="190500" marB="190500">
                    <a:lnL w="5715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7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31356E"/>
                </a:solidFill>
                <a:latin typeface="Clear Sans Regular"/>
                <a:ea typeface="Clear Sans Regular"/>
                <a:cs typeface="Clear Sans Regular"/>
                <a:sym typeface="Clear Sans Regular"/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D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04241" y="2532820"/>
            <a:ext cx="900712" cy="884024"/>
            <a:chOff x="0" y="0"/>
            <a:chExt cx="825825" cy="810524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825825" cy="810524"/>
            </a:xfrm>
            <a:custGeom>
              <a:avLst/>
              <a:gdLst/>
              <a:ahLst/>
              <a:cxnLst/>
              <a:rect l="l" t="t" r="r" b="b"/>
              <a:pathLst>
                <a:path w="825825" h="810524">
                  <a:moveTo>
                    <a:pt x="0" y="0"/>
                  </a:moveTo>
                  <a:lnTo>
                    <a:pt x="825825" y="0"/>
                  </a:lnTo>
                  <a:lnTo>
                    <a:pt x="825825" y="810524"/>
                  </a:lnTo>
                  <a:lnTo>
                    <a:pt x="0" y="810524"/>
                  </a:lnTo>
                  <a:close/>
                </a:path>
              </a:pathLst>
            </a:custGeom>
            <a:solidFill>
              <a:srgbClr val="94DDDE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825825" cy="88672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6160"/>
                </a:lnSpc>
                <a:spcBef>
                  <a:spcPct val="0"/>
                </a:spcBef>
              </a:pPr>
              <a:r>
                <a:rPr lang="en-US" sz="4400" b="1" u="none" spc="752">
                  <a:solidFill>
                    <a:srgbClr val="2B4B82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1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755959" y="2532820"/>
            <a:ext cx="900712" cy="884024"/>
            <a:chOff x="0" y="0"/>
            <a:chExt cx="825825" cy="810524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825825" cy="810524"/>
            </a:xfrm>
            <a:custGeom>
              <a:avLst/>
              <a:gdLst/>
              <a:ahLst/>
              <a:cxnLst/>
              <a:rect l="l" t="t" r="r" b="b"/>
              <a:pathLst>
                <a:path w="825825" h="810524">
                  <a:moveTo>
                    <a:pt x="0" y="0"/>
                  </a:moveTo>
                  <a:lnTo>
                    <a:pt x="825825" y="0"/>
                  </a:lnTo>
                  <a:lnTo>
                    <a:pt x="825825" y="810524"/>
                  </a:lnTo>
                  <a:lnTo>
                    <a:pt x="0" y="810524"/>
                  </a:lnTo>
                  <a:close/>
                </a:path>
              </a:pathLst>
            </a:custGeom>
            <a:solidFill>
              <a:srgbClr val="94DDDE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825825" cy="88672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6160"/>
                </a:lnSpc>
                <a:spcBef>
                  <a:spcPct val="0"/>
                </a:spcBef>
              </a:pPr>
              <a:r>
                <a:rPr lang="en-US" sz="4400" b="1" spc="752">
                  <a:solidFill>
                    <a:srgbClr val="2B4B82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2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596073" y="2561395"/>
            <a:ext cx="900712" cy="884024"/>
            <a:chOff x="0" y="0"/>
            <a:chExt cx="825825" cy="810524"/>
          </a:xfrm>
        </p:grpSpPr>
        <p:sp>
          <p:nvSpPr>
            <p:cNvPr id="9" name="Freeform 9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825825" cy="810524"/>
            </a:xfrm>
            <a:custGeom>
              <a:avLst/>
              <a:gdLst/>
              <a:ahLst/>
              <a:cxnLst/>
              <a:rect l="l" t="t" r="r" b="b"/>
              <a:pathLst>
                <a:path w="825825" h="810524">
                  <a:moveTo>
                    <a:pt x="0" y="0"/>
                  </a:moveTo>
                  <a:lnTo>
                    <a:pt x="825825" y="0"/>
                  </a:lnTo>
                  <a:lnTo>
                    <a:pt x="825825" y="810524"/>
                  </a:lnTo>
                  <a:lnTo>
                    <a:pt x="0" y="810524"/>
                  </a:lnTo>
                  <a:close/>
                </a:path>
              </a:pathLst>
            </a:custGeom>
            <a:solidFill>
              <a:srgbClr val="94DDDE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825825" cy="88672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6160"/>
                </a:lnSpc>
                <a:spcBef>
                  <a:spcPct val="0"/>
                </a:spcBef>
              </a:pPr>
              <a:r>
                <a:rPr lang="en-US" sz="4400" spc="752">
                  <a:solidFill>
                    <a:srgbClr val="2B4B82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3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487273" y="2561395"/>
            <a:ext cx="900712" cy="884024"/>
            <a:chOff x="0" y="0"/>
            <a:chExt cx="825825" cy="810524"/>
          </a:xfrm>
        </p:grpSpPr>
        <p:sp>
          <p:nvSpPr>
            <p:cNvPr id="12" name="Freeform 12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825825" cy="810524"/>
            </a:xfrm>
            <a:custGeom>
              <a:avLst/>
              <a:gdLst/>
              <a:ahLst/>
              <a:cxnLst/>
              <a:rect l="l" t="t" r="r" b="b"/>
              <a:pathLst>
                <a:path w="825825" h="810524">
                  <a:moveTo>
                    <a:pt x="0" y="0"/>
                  </a:moveTo>
                  <a:lnTo>
                    <a:pt x="825825" y="0"/>
                  </a:lnTo>
                  <a:lnTo>
                    <a:pt x="825825" y="810524"/>
                  </a:lnTo>
                  <a:lnTo>
                    <a:pt x="0" y="810524"/>
                  </a:lnTo>
                  <a:close/>
                </a:path>
              </a:pathLst>
            </a:custGeom>
            <a:solidFill>
              <a:srgbClr val="94DDDE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825825" cy="88672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6160"/>
                </a:lnSpc>
                <a:spcBef>
                  <a:spcPct val="0"/>
                </a:spcBef>
              </a:pPr>
              <a:r>
                <a:rPr lang="en-US" sz="4400" spc="752">
                  <a:solidFill>
                    <a:srgbClr val="2B4B82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4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484069" y="2532820"/>
            <a:ext cx="900712" cy="884024"/>
            <a:chOff x="0" y="0"/>
            <a:chExt cx="825825" cy="810524"/>
          </a:xfrm>
        </p:grpSpPr>
        <p:sp>
          <p:nvSpPr>
            <p:cNvPr id="15" name="Freeform 1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825825" cy="810524"/>
            </a:xfrm>
            <a:custGeom>
              <a:avLst/>
              <a:gdLst/>
              <a:ahLst/>
              <a:cxnLst/>
              <a:rect l="l" t="t" r="r" b="b"/>
              <a:pathLst>
                <a:path w="825825" h="810524">
                  <a:moveTo>
                    <a:pt x="0" y="0"/>
                  </a:moveTo>
                  <a:lnTo>
                    <a:pt x="825825" y="0"/>
                  </a:lnTo>
                  <a:lnTo>
                    <a:pt x="825825" y="810524"/>
                  </a:lnTo>
                  <a:lnTo>
                    <a:pt x="0" y="810524"/>
                  </a:lnTo>
                  <a:close/>
                </a:path>
              </a:pathLst>
            </a:custGeom>
            <a:solidFill>
              <a:srgbClr val="94DDDE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76200"/>
              <a:ext cx="825825" cy="88672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6160"/>
                </a:lnSpc>
                <a:spcBef>
                  <a:spcPct val="0"/>
                </a:spcBef>
              </a:pPr>
              <a:r>
                <a:rPr lang="en-US" sz="4400" spc="752">
                  <a:solidFill>
                    <a:srgbClr val="2B4B82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5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31356E"/>
                </a:solidFill>
                <a:latin typeface="Clear Sans Regular"/>
                <a:ea typeface="Clear Sans Regular"/>
                <a:cs typeface="Clear Sans Regular"/>
                <a:sym typeface="Clear Sans Regular"/>
              </a:rPr>
              <a:t>5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5825593" y="2532820"/>
            <a:ext cx="900712" cy="884024"/>
            <a:chOff x="0" y="0"/>
            <a:chExt cx="825825" cy="810524"/>
          </a:xfrm>
        </p:grpSpPr>
        <p:sp>
          <p:nvSpPr>
            <p:cNvPr id="19" name="Freeform 19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825825" cy="810524"/>
            </a:xfrm>
            <a:custGeom>
              <a:avLst/>
              <a:gdLst/>
              <a:ahLst/>
              <a:cxnLst/>
              <a:rect l="l" t="t" r="r" b="b"/>
              <a:pathLst>
                <a:path w="825825" h="810524">
                  <a:moveTo>
                    <a:pt x="0" y="0"/>
                  </a:moveTo>
                  <a:lnTo>
                    <a:pt x="825825" y="0"/>
                  </a:lnTo>
                  <a:lnTo>
                    <a:pt x="825825" y="810524"/>
                  </a:lnTo>
                  <a:lnTo>
                    <a:pt x="0" y="810524"/>
                  </a:lnTo>
                  <a:close/>
                </a:path>
              </a:pathLst>
            </a:custGeom>
            <a:solidFill>
              <a:srgbClr val="94DDDE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76200"/>
              <a:ext cx="825825" cy="88672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6160"/>
                </a:lnSpc>
                <a:spcBef>
                  <a:spcPct val="0"/>
                </a:spcBef>
              </a:pPr>
              <a:r>
                <a:rPr lang="en-US" sz="4400" spc="752">
                  <a:solidFill>
                    <a:srgbClr val="2B4B82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6</a:t>
              </a:r>
            </a:p>
          </p:txBody>
        </p:sp>
      </p:grpSp>
      <p:sp>
        <p:nvSpPr>
          <p:cNvPr id="21" name="Freeform 21" descr="an isometric lined plug"/>
          <p:cNvSpPr/>
          <p:nvPr/>
        </p:nvSpPr>
        <p:spPr>
          <a:xfrm>
            <a:off x="14760452" y="7326569"/>
            <a:ext cx="3349990" cy="2686082"/>
          </a:xfrm>
          <a:custGeom>
            <a:avLst/>
            <a:gdLst/>
            <a:ahLst/>
            <a:cxnLst/>
            <a:rect l="l" t="t" r="r" b="b"/>
            <a:pathLst>
              <a:path w="3349990" h="2686082">
                <a:moveTo>
                  <a:pt x="0" y="0"/>
                </a:moveTo>
                <a:lnTo>
                  <a:pt x="3349989" y="0"/>
                </a:lnTo>
                <a:lnTo>
                  <a:pt x="3349989" y="2686083"/>
                </a:lnTo>
                <a:lnTo>
                  <a:pt x="0" y="26860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22" name="Freeform 22"/>
          <p:cNvSpPr/>
          <p:nvPr/>
        </p:nvSpPr>
        <p:spPr>
          <a:xfrm>
            <a:off x="360830" y="5801005"/>
            <a:ext cx="2187535" cy="4485995"/>
          </a:xfrm>
          <a:custGeom>
            <a:avLst/>
            <a:gdLst/>
            <a:ahLst/>
            <a:cxnLst/>
            <a:rect l="l" t="t" r="r" b="b"/>
            <a:pathLst>
              <a:path w="2187535" h="4485995">
                <a:moveTo>
                  <a:pt x="0" y="0"/>
                </a:moveTo>
                <a:lnTo>
                  <a:pt x="2187535" y="0"/>
                </a:lnTo>
                <a:lnTo>
                  <a:pt x="2187535" y="4485995"/>
                </a:lnTo>
                <a:lnTo>
                  <a:pt x="0" y="448599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1380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23" name="TextBox 23"/>
          <p:cNvSpPr txBox="1"/>
          <p:nvPr/>
        </p:nvSpPr>
        <p:spPr>
          <a:xfrm>
            <a:off x="1076325" y="1104900"/>
            <a:ext cx="16135350" cy="838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6000" b="1">
                <a:solidFill>
                  <a:srgbClr val="2B4B82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Тема: Алгоритмы и исполнители (6 класс)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3005481" y="3572427"/>
            <a:ext cx="2401669" cy="4049160"/>
            <a:chOff x="0" y="0"/>
            <a:chExt cx="3202226" cy="5398880"/>
          </a:xfrm>
        </p:grpSpPr>
        <p:sp>
          <p:nvSpPr>
            <p:cNvPr id="25" name="TextBox 25"/>
            <p:cNvSpPr txBox="1"/>
            <p:nvPr/>
          </p:nvSpPr>
          <p:spPr>
            <a:xfrm>
              <a:off x="0" y="-57150"/>
              <a:ext cx="3202226" cy="6162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919"/>
                </a:lnSpc>
              </a:pPr>
              <a:r>
                <a:rPr lang="en-US" sz="2799" b="1" spc="279">
                  <a:solidFill>
                    <a:srgbClr val="2B4B82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ПРИДУМАЙ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925271"/>
              <a:ext cx="3202226" cy="44736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2400" b="1">
                  <a:solidFill>
                    <a:srgbClr val="2B4B82"/>
                  </a:solidFill>
                  <a:latin typeface="Clear Sans Regular Bold"/>
                  <a:ea typeface="Clear Sans Regular Bold"/>
                  <a:cs typeface="Clear Sans Regular Bold"/>
                  <a:sym typeface="Clear Sans Regular Bold"/>
                </a:rPr>
                <a:t>Придумай свой алгоритм, который выполняет исполнитель «Робот» для переноса предметов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224893" y="3572427"/>
            <a:ext cx="2459408" cy="2354744"/>
            <a:chOff x="0" y="0"/>
            <a:chExt cx="3279211" cy="3139658"/>
          </a:xfrm>
        </p:grpSpPr>
        <p:sp>
          <p:nvSpPr>
            <p:cNvPr id="28" name="TextBox 28"/>
            <p:cNvSpPr txBox="1"/>
            <p:nvPr/>
          </p:nvSpPr>
          <p:spPr>
            <a:xfrm>
              <a:off x="0" y="-57150"/>
              <a:ext cx="3279211" cy="6227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2799" b="1" spc="279">
                  <a:solidFill>
                    <a:srgbClr val="2B4B82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НАЗОВИ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919681"/>
              <a:ext cx="3279211" cy="22199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2400" b="1">
                  <a:solidFill>
                    <a:srgbClr val="2B4B82"/>
                  </a:solidFill>
                  <a:latin typeface="Clear Sans Regular Bold"/>
                  <a:ea typeface="Clear Sans Regular Bold"/>
                  <a:cs typeface="Clear Sans Regular Bold"/>
                  <a:sym typeface="Clear Sans Regular Bold"/>
                </a:rPr>
                <a:t>Назови основные этапы построения алгоритма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5816725" y="3572427"/>
            <a:ext cx="2459408" cy="2781492"/>
            <a:chOff x="0" y="0"/>
            <a:chExt cx="3279211" cy="3708656"/>
          </a:xfrm>
        </p:grpSpPr>
        <p:sp>
          <p:nvSpPr>
            <p:cNvPr id="31" name="TextBox 31"/>
            <p:cNvSpPr txBox="1"/>
            <p:nvPr/>
          </p:nvSpPr>
          <p:spPr>
            <a:xfrm>
              <a:off x="0" y="-57150"/>
              <a:ext cx="3279211" cy="6162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919"/>
                </a:lnSpc>
              </a:pPr>
              <a:r>
                <a:rPr lang="en-US" sz="2799" b="1" spc="279">
                  <a:solidFill>
                    <a:srgbClr val="2B4B82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ПОЧЕМУ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925271"/>
              <a:ext cx="3279211" cy="27833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2400" b="1">
                  <a:solidFill>
                    <a:srgbClr val="2B4B82"/>
                  </a:solidFill>
                  <a:latin typeface="Clear Sans Regular Bold"/>
                  <a:ea typeface="Clear Sans Regular Bold"/>
                  <a:cs typeface="Clear Sans Regular Bold"/>
                  <a:sym typeface="Clear Sans Regular Bold"/>
                </a:rPr>
                <a:t>Почему важно соблюдать последовательность шагов в алгоритме?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8597312" y="3560321"/>
            <a:ext cx="2680634" cy="2781492"/>
            <a:chOff x="0" y="0"/>
            <a:chExt cx="3574179" cy="3708656"/>
          </a:xfrm>
        </p:grpSpPr>
        <p:sp>
          <p:nvSpPr>
            <p:cNvPr id="34" name="TextBox 34"/>
            <p:cNvSpPr txBox="1"/>
            <p:nvPr/>
          </p:nvSpPr>
          <p:spPr>
            <a:xfrm>
              <a:off x="0" y="-57150"/>
              <a:ext cx="3574179" cy="6162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919"/>
                </a:lnSpc>
              </a:pPr>
              <a:r>
                <a:rPr lang="en-US" sz="2799" b="1" spc="279">
                  <a:solidFill>
                    <a:srgbClr val="2B4B82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ОБЪЯСНИ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925271"/>
              <a:ext cx="3574179" cy="27833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2400" b="1">
                  <a:solidFill>
                    <a:srgbClr val="2B4B82"/>
                  </a:solidFill>
                  <a:latin typeface="Clear Sans Regular Bold"/>
                  <a:ea typeface="Clear Sans Regular Bold"/>
                  <a:cs typeface="Clear Sans Regular Bold"/>
                  <a:sym typeface="Clear Sans Regular Bold"/>
                </a:rPr>
                <a:t>Объясни, что произойдёт, если в алгоритме пропустить один из шагов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1521637" y="3572427"/>
            <a:ext cx="2825576" cy="2781492"/>
            <a:chOff x="0" y="0"/>
            <a:chExt cx="3767435" cy="3708656"/>
          </a:xfrm>
        </p:grpSpPr>
        <p:sp>
          <p:nvSpPr>
            <p:cNvPr id="37" name="TextBox 37"/>
            <p:cNvSpPr txBox="1"/>
            <p:nvPr/>
          </p:nvSpPr>
          <p:spPr>
            <a:xfrm>
              <a:off x="0" y="-57150"/>
              <a:ext cx="3767435" cy="6162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919"/>
                </a:lnSpc>
              </a:pPr>
              <a:r>
                <a:rPr lang="en-US" sz="2799" b="1" spc="279">
                  <a:solidFill>
                    <a:srgbClr val="2B4B82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ПРЕДЛОЖИ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925271"/>
              <a:ext cx="3767435" cy="27833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2400" b="1">
                  <a:solidFill>
                    <a:srgbClr val="2B4B82"/>
                  </a:solidFill>
                  <a:latin typeface="Clear Sans Regular Bold"/>
                  <a:ea typeface="Clear Sans Regular Bold"/>
                  <a:cs typeface="Clear Sans Regular Bold"/>
                  <a:sym typeface="Clear Sans Regular Bold"/>
                </a:rPr>
                <a:t>Предложи, как можно оптимизировать алгоритм для экономии времени</a:t>
              </a:r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14760452" y="3515277"/>
            <a:ext cx="2825576" cy="476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19"/>
              </a:lnSpc>
            </a:pPr>
            <a:r>
              <a:rPr lang="en-US" sz="2799" b="1" spc="279">
                <a:solidFill>
                  <a:srgbClr val="2B4B82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ПОДЕЛИСЬ</a:t>
            </a:r>
          </a:p>
        </p:txBody>
      </p:sp>
      <p:grpSp>
        <p:nvGrpSpPr>
          <p:cNvPr id="40" name="Group 40"/>
          <p:cNvGrpSpPr/>
          <p:nvPr/>
        </p:nvGrpSpPr>
        <p:grpSpPr>
          <a:xfrm>
            <a:off x="14760452" y="3560321"/>
            <a:ext cx="3030995" cy="2358936"/>
            <a:chOff x="0" y="0"/>
            <a:chExt cx="4041327" cy="3145248"/>
          </a:xfrm>
        </p:grpSpPr>
        <p:sp>
          <p:nvSpPr>
            <p:cNvPr id="41" name="TextBox 41"/>
            <p:cNvSpPr txBox="1"/>
            <p:nvPr/>
          </p:nvSpPr>
          <p:spPr>
            <a:xfrm>
              <a:off x="0" y="-57150"/>
              <a:ext cx="4041327" cy="6162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919"/>
                </a:lnSpc>
              </a:pPr>
              <a:endParaRPr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0" y="925271"/>
              <a:ext cx="4041327" cy="22199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2400" b="1">
                  <a:solidFill>
                    <a:srgbClr val="2B4B82"/>
                  </a:solidFill>
                  <a:latin typeface="Clear Sans Regular Bold"/>
                  <a:ea typeface="Clear Sans Regular Bold"/>
                  <a:cs typeface="Clear Sans Regular Bold"/>
                  <a:sym typeface="Clear Sans Regular Bold"/>
                </a:rPr>
                <a:t>Поделись примером алгоритма, который ты создавал на предыдущих уроках.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B4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946160" y="6091059"/>
          <a:ext cx="16313139" cy="3907903"/>
        </p:xfrm>
        <a:graphic>
          <a:graphicData uri="http://schemas.openxmlformats.org/drawingml/2006/table">
            <a:tbl>
              <a:tblPr/>
              <a:tblGrid>
                <a:gridCol w="5437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7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77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19053"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r>
                        <a:rPr lang="en-US" sz="2799" b="1" u="sng">
                          <a:solidFill>
                            <a:srgbClr val="2B4B82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Диагностика понимания</a:t>
                      </a:r>
                      <a:endParaRPr lang="en-US" sz="1100"/>
                    </a:p>
                  </a:txBody>
                  <a:tcPr marL="190500" marR="190500" marT="190500" marB="190500" anchor="b">
                    <a:lnL w="47625" cap="flat" cmpd="sng" algn="ctr">
                      <a:solidFill>
                        <a:srgbClr val="F7B4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F7B4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F7B4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F7B4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r>
                        <a:rPr lang="en-US" sz="2799" b="1" u="sng">
                          <a:solidFill>
                            <a:srgbClr val="2B4B82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Здоровьесберегающий эффект</a:t>
                      </a:r>
                      <a:endParaRPr lang="en-US" sz="1100"/>
                    </a:p>
                  </a:txBody>
                  <a:tcPr marL="190500" marR="190500" marT="190500" marB="190500" anchor="b">
                    <a:lnL w="47625" cap="flat" cmpd="sng" algn="ctr">
                      <a:solidFill>
                        <a:srgbClr val="F7B4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F7B4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F7B4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F7B4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r>
                        <a:rPr lang="en-US" sz="2799" b="1" u="sng" dirty="0" err="1">
                          <a:solidFill>
                            <a:srgbClr val="2B4B82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Индивидуальный</a:t>
                      </a:r>
                      <a:r>
                        <a:rPr lang="en-US" sz="2799" b="1" u="sng" dirty="0">
                          <a:solidFill>
                            <a:srgbClr val="2B4B82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 </a:t>
                      </a:r>
                      <a:r>
                        <a:rPr lang="en-US" sz="2799" b="1" u="sng" dirty="0" err="1">
                          <a:solidFill>
                            <a:srgbClr val="2B4B82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подход</a:t>
                      </a:r>
                      <a:endParaRPr lang="en-US" sz="1100" dirty="0"/>
                    </a:p>
                  </a:txBody>
                  <a:tcPr marL="190500" marR="190500" marT="190500" marB="190500" anchor="b">
                    <a:lnL w="47625" cap="flat" cmpd="sng" algn="ctr">
                      <a:solidFill>
                        <a:srgbClr val="F7B4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F7B4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F7B4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F7B4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8850">
                <a:tc>
                  <a:txBody>
                    <a:bodyPr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r>
                        <a:rPr lang="en-US" sz="2400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Учитель в реальном времени оценивает уровень усвоения материала.</a:t>
                      </a:r>
                      <a:endParaRPr lang="en-US" sz="1100"/>
                    </a:p>
                  </a:txBody>
                  <a:tcPr marL="190500" marR="190500" marT="190500" marB="190500" anchor="b">
                    <a:lnL w="47625" cap="flat" cmpd="sng" algn="ctr">
                      <a:solidFill>
                        <a:srgbClr val="F7B4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F7B4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F7B4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F7B4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r>
                        <a:rPr lang="en-US" sz="2400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Обсуждение в свободной форме снижает стресс, позволяя учащимся комфортно выражать мнение</a:t>
                      </a:r>
                      <a:endParaRPr lang="en-US" sz="1100"/>
                    </a:p>
                  </a:txBody>
                  <a:tcPr marL="190500" marR="190500" marT="190500" marB="190500" anchor="b">
                    <a:lnL w="47625" cap="flat" cmpd="sng" algn="ctr">
                      <a:solidFill>
                        <a:srgbClr val="F7B4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F7B4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F7B4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F7B4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r>
                        <a:rPr lang="en-US" sz="2400" dirty="0" err="1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Метод</a:t>
                      </a:r>
                      <a:r>
                        <a:rPr lang="en-US" sz="2400" dirty="0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подчёркивает</a:t>
                      </a:r>
                      <a:r>
                        <a:rPr lang="en-US" sz="2400" dirty="0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значимость</a:t>
                      </a:r>
                      <a:r>
                        <a:rPr lang="en-US" sz="2400" dirty="0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точки</a:t>
                      </a:r>
                      <a:r>
                        <a:rPr lang="en-US" sz="2400" dirty="0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зрения</a:t>
                      </a:r>
                      <a:r>
                        <a:rPr lang="en-US" sz="2400" dirty="0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каждого</a:t>
                      </a:r>
                      <a:r>
                        <a:rPr lang="en-US" sz="2400" dirty="0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ученика</a:t>
                      </a:r>
                      <a:r>
                        <a:rPr lang="en-US" sz="2400" dirty="0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создавая</a:t>
                      </a:r>
                      <a:r>
                        <a:rPr lang="en-US" sz="2400" dirty="0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атмосферу</a:t>
                      </a:r>
                      <a:r>
                        <a:rPr lang="en-US" sz="2400" dirty="0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поддержки</a:t>
                      </a:r>
                      <a:r>
                        <a:rPr lang="en-US" sz="2400" dirty="0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и </a:t>
                      </a:r>
                      <a:r>
                        <a:rPr lang="en-US" sz="2400" dirty="0" err="1">
                          <a:solidFill>
                            <a:srgbClr val="2B4B82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уважения</a:t>
                      </a:r>
                      <a:endParaRPr lang="en-US" sz="1100" dirty="0"/>
                    </a:p>
                  </a:txBody>
                  <a:tcPr marL="190500" marR="190500" marT="190500" marB="190500" anchor="b">
                    <a:lnL w="47625" cap="flat" cmpd="sng" algn="ctr">
                      <a:solidFill>
                        <a:srgbClr val="F7B4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F7B4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F7B4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F7B4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>
            <a:off x="11395061" y="415111"/>
            <a:ext cx="5864239" cy="5864239"/>
          </a:xfrm>
          <a:custGeom>
            <a:avLst/>
            <a:gdLst/>
            <a:ahLst/>
            <a:cxnLst/>
            <a:rect l="l" t="t" r="r" b="b"/>
            <a:pathLst>
              <a:path w="5864239" h="5864239">
                <a:moveTo>
                  <a:pt x="0" y="0"/>
                </a:moveTo>
                <a:lnTo>
                  <a:pt x="5864239" y="0"/>
                </a:lnTo>
                <a:lnTo>
                  <a:pt x="5864239" y="5864238"/>
                </a:lnTo>
                <a:lnTo>
                  <a:pt x="0" y="58642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4" name="Group 4"/>
          <p:cNvGrpSpPr/>
          <p:nvPr/>
        </p:nvGrpSpPr>
        <p:grpSpPr>
          <a:xfrm>
            <a:off x="946160" y="415111"/>
            <a:ext cx="9569415" cy="6633390"/>
            <a:chOff x="0" y="0"/>
            <a:chExt cx="12759220" cy="6337563"/>
          </a:xfrm>
        </p:grpSpPr>
        <p:sp>
          <p:nvSpPr>
            <p:cNvPr id="5" name="TextBox 5"/>
            <p:cNvSpPr txBox="1"/>
            <p:nvPr/>
          </p:nvSpPr>
          <p:spPr>
            <a:xfrm>
              <a:off x="0" y="85725"/>
              <a:ext cx="12759220" cy="12071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19"/>
                </a:lnSpc>
              </a:pPr>
              <a:r>
                <a:rPr lang="en-US" sz="6399" b="1" dirty="0" err="1">
                  <a:solidFill>
                    <a:srgbClr val="2B4B82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Метод</a:t>
              </a:r>
              <a:r>
                <a:rPr lang="en-US" sz="6399" b="1" dirty="0">
                  <a:solidFill>
                    <a:srgbClr val="2B4B82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 "</a:t>
              </a:r>
              <a:r>
                <a:rPr lang="en-US" sz="6399" b="1" dirty="0" err="1">
                  <a:solidFill>
                    <a:srgbClr val="2B4B82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Светофор</a:t>
              </a:r>
              <a:r>
                <a:rPr lang="en-US" sz="6399" b="1" dirty="0">
                  <a:solidFill>
                    <a:srgbClr val="2B4B82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"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578026"/>
              <a:ext cx="12759220" cy="47595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26111" lvl="1" indent="-313055" algn="l">
                <a:lnSpc>
                  <a:spcPts val="4060"/>
                </a:lnSpc>
                <a:buFont typeface="Arial"/>
                <a:buChar char="•"/>
              </a:pPr>
              <a:r>
                <a:rPr lang="en-US" sz="2900" dirty="0">
                  <a:solidFill>
                    <a:srgbClr val="2B4B82"/>
                  </a:solidFill>
                  <a:latin typeface="Clear Sans Regular"/>
                  <a:ea typeface="Clear Sans Regular"/>
                  <a:cs typeface="Clear Sans Regular"/>
                  <a:sym typeface="Clear Sans Regular"/>
                </a:rPr>
                <a:t>КРАСНАЯ КАРТОЧКА — СИГНАЛИЗИРУЕТ О НЕПОНИМАНИИ ИЛИ НЕСОГЛАСИИ.</a:t>
              </a:r>
            </a:p>
            <a:p>
              <a:pPr marL="626111" lvl="1" indent="-313055" algn="l">
                <a:lnSpc>
                  <a:spcPts val="4060"/>
                </a:lnSpc>
                <a:buFont typeface="Arial"/>
                <a:buChar char="•"/>
              </a:pPr>
              <a:r>
                <a:rPr lang="en-US" sz="2900" dirty="0">
                  <a:solidFill>
                    <a:srgbClr val="2B4B82"/>
                  </a:solidFill>
                  <a:latin typeface="Clear Sans Regular"/>
                  <a:ea typeface="Clear Sans Regular"/>
                  <a:cs typeface="Clear Sans Regular"/>
                  <a:sym typeface="Clear Sans Regular"/>
                </a:rPr>
                <a:t>ЖЁЛТАЯ КАРТОЧКА — УКАЗЫВАЕТ НА СОМНЕНИЯ ИЛИ ЧАСТИЧНОЕ ПОНИМАНИЕ.</a:t>
              </a:r>
            </a:p>
            <a:p>
              <a:pPr marL="626111" lvl="1" indent="-313055" algn="l">
                <a:lnSpc>
                  <a:spcPts val="4060"/>
                </a:lnSpc>
                <a:buFont typeface="Arial"/>
                <a:buChar char="•"/>
              </a:pPr>
              <a:r>
                <a:rPr lang="en-US" sz="2900" dirty="0">
                  <a:solidFill>
                    <a:srgbClr val="2B4B82"/>
                  </a:solidFill>
                  <a:latin typeface="Clear Sans Regular"/>
                  <a:ea typeface="Clear Sans Regular"/>
                  <a:cs typeface="Clear Sans Regular"/>
                  <a:sym typeface="Clear Sans Regular"/>
                </a:rPr>
                <a:t>ЗЕЛЁНАЯ КАРТОЧКА — ОЗНАЧАЕТ ПОЛНОЕ СОГЛАСИЕ ИЛИ УВЕРЕННОСТЬ В ОТВЕТЕ.</a:t>
              </a:r>
            </a:p>
            <a:p>
              <a:pPr algn="l">
                <a:lnSpc>
                  <a:spcPts val="4060"/>
                </a:lnSpc>
              </a:pPr>
              <a:endParaRPr lang="en-US" sz="2900" dirty="0">
                <a:solidFill>
                  <a:srgbClr val="2B4B82"/>
                </a:solidFill>
                <a:latin typeface="Clear Sans Regular"/>
                <a:ea typeface="Clear Sans Regular"/>
                <a:cs typeface="Clear Sans Regular"/>
                <a:sym typeface="Clear Sans Regular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820400" y="1997477"/>
            <a:ext cx="6716860" cy="6716860"/>
          </a:xfrm>
          <a:custGeom>
            <a:avLst/>
            <a:gdLst/>
            <a:ahLst/>
            <a:cxnLst/>
            <a:rect l="l" t="t" r="r" b="b"/>
            <a:pathLst>
              <a:path w="6716860" h="6716860">
                <a:moveTo>
                  <a:pt x="0" y="0"/>
                </a:moveTo>
                <a:lnTo>
                  <a:pt x="6716860" y="0"/>
                </a:lnTo>
                <a:lnTo>
                  <a:pt x="6716860" y="6716860"/>
                </a:lnTo>
                <a:lnTo>
                  <a:pt x="0" y="67168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3" name="Group 3"/>
          <p:cNvGrpSpPr/>
          <p:nvPr/>
        </p:nvGrpSpPr>
        <p:grpSpPr>
          <a:xfrm>
            <a:off x="142868" y="782360"/>
            <a:ext cx="10677532" cy="6478547"/>
            <a:chOff x="-348441" y="162297"/>
            <a:chExt cx="14236709" cy="8638063"/>
          </a:xfrm>
        </p:grpSpPr>
        <p:sp>
          <p:nvSpPr>
            <p:cNvPr id="4" name="TextBox 4"/>
            <p:cNvSpPr txBox="1"/>
            <p:nvPr/>
          </p:nvSpPr>
          <p:spPr>
            <a:xfrm>
              <a:off x="-348441" y="162297"/>
              <a:ext cx="14236709" cy="19167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87"/>
                </a:lnSpc>
              </a:pPr>
              <a:r>
                <a:rPr lang="en-US" sz="4739" dirty="0" err="1">
                  <a:solidFill>
                    <a:srgbClr val="94DDDE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Тема</a:t>
              </a:r>
              <a:r>
                <a:rPr lang="en-US" sz="4739" dirty="0">
                  <a:solidFill>
                    <a:srgbClr val="94DDDE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: </a:t>
              </a:r>
              <a:r>
                <a:rPr lang="en-US" sz="4739" dirty="0" err="1">
                  <a:solidFill>
                    <a:srgbClr val="94DDDE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Значение</a:t>
              </a:r>
              <a:r>
                <a:rPr lang="en-US" sz="4739" dirty="0">
                  <a:solidFill>
                    <a:srgbClr val="94DDDE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 </a:t>
              </a:r>
              <a:r>
                <a:rPr lang="en-US" sz="4739" dirty="0" err="1">
                  <a:solidFill>
                    <a:srgbClr val="94DDDE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логического</a:t>
              </a:r>
              <a:r>
                <a:rPr lang="en-US" sz="4739" dirty="0">
                  <a:solidFill>
                    <a:srgbClr val="94DDDE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 </a:t>
              </a:r>
              <a:r>
                <a:rPr lang="en-US" sz="4739" dirty="0" err="1">
                  <a:solidFill>
                    <a:srgbClr val="94DDDE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выражения</a:t>
              </a:r>
              <a:r>
                <a:rPr lang="en-US" sz="4739" dirty="0">
                  <a:solidFill>
                    <a:srgbClr val="94DDDE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 (</a:t>
              </a:r>
              <a:r>
                <a:rPr lang="en-US" sz="4739" dirty="0" err="1">
                  <a:solidFill>
                    <a:srgbClr val="94DDDE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подготовка</a:t>
              </a:r>
              <a:r>
                <a:rPr lang="en-US" sz="4739" dirty="0">
                  <a:solidFill>
                    <a:srgbClr val="94DDDE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 к ОГЭ)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273868" y="3153941"/>
              <a:ext cx="12770668" cy="564641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716"/>
                </a:lnSpc>
              </a:pPr>
              <a:r>
                <a:rPr lang="ru-RU" sz="2654" spc="265" dirty="0">
                  <a:solidFill>
                    <a:srgbClr val="FEFEFE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У</a:t>
              </a:r>
              <a:r>
                <a:rPr lang="en-US" sz="2654" spc="265" dirty="0" err="1">
                  <a:solidFill>
                    <a:srgbClr val="FEFEFE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ченик</a:t>
              </a:r>
              <a:r>
                <a:rPr lang="en-US" sz="2654" spc="265" dirty="0">
                  <a:solidFill>
                    <a:srgbClr val="FEFEFE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 </a:t>
              </a:r>
              <a:r>
                <a:rPr lang="en-US" sz="2654" spc="265" dirty="0" err="1">
                  <a:solidFill>
                    <a:srgbClr val="FEFEFE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выходит</a:t>
              </a:r>
              <a:r>
                <a:rPr lang="en-US" sz="2654" spc="265" dirty="0">
                  <a:solidFill>
                    <a:srgbClr val="FEFEFE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 к </a:t>
              </a:r>
              <a:r>
                <a:rPr lang="en-US" sz="2654" spc="265" dirty="0" err="1">
                  <a:solidFill>
                    <a:srgbClr val="FEFEFE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доске</a:t>
              </a:r>
              <a:r>
                <a:rPr lang="en-US" sz="2654" spc="265" dirty="0">
                  <a:solidFill>
                    <a:srgbClr val="FEFEFE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 и </a:t>
              </a:r>
              <a:r>
                <a:rPr lang="en-US" sz="2654" spc="265" dirty="0" err="1">
                  <a:solidFill>
                    <a:srgbClr val="FEFEFE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решает</a:t>
              </a:r>
              <a:r>
                <a:rPr lang="en-US" sz="2654" spc="265" dirty="0">
                  <a:solidFill>
                    <a:srgbClr val="FEFEFE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 </a:t>
              </a:r>
              <a:r>
                <a:rPr lang="en-US" sz="2654" spc="265" dirty="0" err="1">
                  <a:solidFill>
                    <a:srgbClr val="FEFEFE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задание</a:t>
              </a:r>
              <a:r>
                <a:rPr lang="en-US" sz="2654" spc="265" dirty="0">
                  <a:solidFill>
                    <a:srgbClr val="FEFEFE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: "</a:t>
              </a:r>
              <a:r>
                <a:rPr lang="en-US" sz="2654" spc="265" dirty="0" err="1">
                  <a:solidFill>
                    <a:srgbClr val="FEFEFE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Определите</a:t>
              </a:r>
              <a:r>
                <a:rPr lang="en-US" sz="2654" spc="265" dirty="0">
                  <a:solidFill>
                    <a:srgbClr val="FEFEFE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 </a:t>
              </a:r>
              <a:r>
                <a:rPr lang="en-US" sz="2654" spc="265" dirty="0" err="1">
                  <a:solidFill>
                    <a:srgbClr val="FEFEFE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значение</a:t>
              </a:r>
              <a:r>
                <a:rPr lang="en-US" sz="2654" spc="265" dirty="0">
                  <a:solidFill>
                    <a:srgbClr val="FEFEFE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 </a:t>
              </a:r>
              <a:r>
                <a:rPr lang="en-US" sz="2654" spc="265" dirty="0" err="1">
                  <a:solidFill>
                    <a:srgbClr val="FEFEFE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логического</a:t>
              </a:r>
              <a:r>
                <a:rPr lang="en-US" sz="2654" spc="265" dirty="0">
                  <a:solidFill>
                    <a:srgbClr val="FEFEFE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 </a:t>
              </a:r>
              <a:r>
                <a:rPr lang="en-US" sz="2654" spc="265" dirty="0" err="1">
                  <a:solidFill>
                    <a:srgbClr val="FEFEFE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выражения</a:t>
              </a:r>
              <a:r>
                <a:rPr lang="en-US" sz="2654" spc="265" dirty="0">
                  <a:solidFill>
                    <a:srgbClr val="FEFEFE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: (A ∧ B) ∨ ¬C </a:t>
              </a:r>
              <a:r>
                <a:rPr lang="en-US" sz="2654" spc="265" dirty="0" err="1">
                  <a:solidFill>
                    <a:srgbClr val="FEFEFE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при</a:t>
              </a:r>
              <a:r>
                <a:rPr lang="en-US" sz="2654" spc="265" dirty="0">
                  <a:solidFill>
                    <a:srgbClr val="FEFEFE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 A=1, B=0, C=1."</a:t>
              </a:r>
            </a:p>
            <a:p>
              <a:pPr algn="l">
                <a:lnSpc>
                  <a:spcPts val="3716"/>
                </a:lnSpc>
              </a:pPr>
              <a:endParaRPr lang="en-US" sz="2654" spc="265" dirty="0">
                <a:solidFill>
                  <a:srgbClr val="FEFEFE"/>
                </a:solidFill>
                <a:latin typeface="Clear Sans Bold"/>
                <a:ea typeface="Clear Sans Bold"/>
                <a:cs typeface="Clear Sans Bold"/>
                <a:sym typeface="Clear Sans Bold"/>
              </a:endParaRPr>
            </a:p>
            <a:p>
              <a:pPr algn="l">
                <a:lnSpc>
                  <a:spcPts val="3716"/>
                </a:lnSpc>
              </a:pPr>
              <a:r>
                <a:rPr lang="ru-RU" sz="2654" spc="265" dirty="0">
                  <a:solidFill>
                    <a:srgbClr val="FEFEFE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Здоровьесберегающие элементы</a:t>
              </a:r>
              <a:r>
                <a:rPr lang="en-US" sz="2654" spc="265" dirty="0">
                  <a:solidFill>
                    <a:srgbClr val="FEFEFE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:</a:t>
              </a:r>
            </a:p>
            <a:p>
              <a:pPr marL="573064" lvl="1" indent="-286532" algn="l">
                <a:lnSpc>
                  <a:spcPts val="3716"/>
                </a:lnSpc>
                <a:buFont typeface="Arial"/>
                <a:buChar char="•"/>
              </a:pPr>
              <a:r>
                <a:rPr lang="ru-RU" sz="2654" spc="265" dirty="0">
                  <a:solidFill>
                    <a:srgbClr val="F7B4A7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Учитель добавляет элемент движения, предлагая ученикам, выбравшим разные цвета карточек, поменяться местами  классе, обсудить свои ответы в группах.</a:t>
              </a:r>
              <a:endParaRPr lang="en-US" sz="2654" spc="265" dirty="0">
                <a:solidFill>
                  <a:srgbClr val="F7B4A7"/>
                </a:solidFill>
                <a:latin typeface="Clear Sans Bold"/>
                <a:ea typeface="Clear Sans Bold"/>
                <a:cs typeface="Clear Sans Bold"/>
                <a:sym typeface="Clear Sans Bold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EFEFE"/>
                </a:solidFill>
                <a:latin typeface="Clear Sans Regular"/>
                <a:ea typeface="Clear Sans Regular"/>
                <a:cs typeface="Clear Sans Regular"/>
                <a:sym typeface="Clear Sans Regular"/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15529" y="1848660"/>
            <a:ext cx="7560453" cy="7560453"/>
          </a:xfrm>
          <a:custGeom>
            <a:avLst/>
            <a:gdLst/>
            <a:ahLst/>
            <a:cxnLst/>
            <a:rect l="l" t="t" r="r" b="b"/>
            <a:pathLst>
              <a:path w="7560453" h="7560453">
                <a:moveTo>
                  <a:pt x="0" y="0"/>
                </a:moveTo>
                <a:lnTo>
                  <a:pt x="7560452" y="0"/>
                </a:lnTo>
                <a:lnTo>
                  <a:pt x="7560452" y="7560452"/>
                </a:lnTo>
                <a:lnTo>
                  <a:pt x="0" y="75604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" name="TextBox 3"/>
          <p:cNvSpPr txBox="1"/>
          <p:nvPr/>
        </p:nvSpPr>
        <p:spPr>
          <a:xfrm>
            <a:off x="3276621" y="561975"/>
            <a:ext cx="10818082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1">
                <a:solidFill>
                  <a:srgbClr val="F7B4A7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Метод "Опроси и обменяйся"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EFEFE"/>
                </a:solidFill>
                <a:latin typeface="Clear Sans Regular"/>
                <a:ea typeface="Clear Sans Regular"/>
                <a:cs typeface="Clear Sans Regular"/>
                <a:sym typeface="Clear Sans Regular"/>
              </a:rPr>
              <a:t>8</a:t>
            </a:r>
          </a:p>
        </p:txBody>
      </p:sp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8685662" y="1848660"/>
          <a:ext cx="8938201" cy="7560453"/>
        </p:xfrm>
        <a:graphic>
          <a:graphicData uri="http://schemas.openxmlformats.org/drawingml/2006/table">
            <a:tbl>
              <a:tblPr/>
              <a:tblGrid>
                <a:gridCol w="8938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0611">
                <a:tc>
                  <a:txBody>
                    <a:bodyPr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r>
                        <a:rPr lang="en-US" sz="2400" b="1">
                          <a:solidFill>
                            <a:srgbClr val="F7B4A7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Подготовка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7687">
                <a:tc>
                  <a:txBody>
                    <a:bodyPr/>
                    <a:lstStyle/>
                    <a:p>
                      <a:pPr marL="474979" lvl="1" indent="-237490" algn="l">
                        <a:lnSpc>
                          <a:spcPts val="3079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2199">
                          <a:solidFill>
                            <a:srgbClr val="FEFEFE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Учитель заранее готовит карточки с вопросами по теме. На одной стороне карточки пишется вопрос, а на другой — ответ.</a:t>
                      </a:r>
                      <a:endParaRPr lang="en-US" sz="1100"/>
                    </a:p>
                    <a:p>
                      <a:pPr marL="474979" lvl="1" indent="-237490" algn="l">
                        <a:lnSpc>
                          <a:spcPts val="3079"/>
                        </a:lnSpc>
                        <a:buFont typeface="Arial"/>
                        <a:buChar char="•"/>
                      </a:pPr>
                      <a:r>
                        <a:rPr lang="en-US" sz="2199">
                          <a:solidFill>
                            <a:srgbClr val="FEFEFE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Карточки раздаются каждому ученику перед началом задания.</a:t>
                      </a:r>
                    </a:p>
                    <a:p>
                      <a:pPr algn="l">
                        <a:lnSpc>
                          <a:spcPts val="3079"/>
                        </a:lnSpc>
                      </a:pPr>
                      <a:endParaRPr lang="en-US" sz="2199">
                        <a:solidFill>
                          <a:srgbClr val="FEFEFE"/>
                        </a:solidFill>
                        <a:latin typeface="Clear Sans Regular"/>
                        <a:ea typeface="Clear Sans Regular"/>
                        <a:cs typeface="Clear Sans Regular"/>
                        <a:sym typeface="Clear Sans Regular"/>
                      </a:endParaRPr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1026">
                <a:tc>
                  <a:txBody>
                    <a:bodyPr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r>
                        <a:rPr lang="en-US" sz="2400" b="1">
                          <a:solidFill>
                            <a:srgbClr val="F7B4A7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Результат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1129">
                <a:tc>
                  <a:txBody>
                    <a:bodyPr/>
                    <a:lstStyle/>
                    <a:p>
                      <a:pPr marL="474979" lvl="1" indent="-237490" algn="l">
                        <a:lnSpc>
                          <a:spcPts val="3079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2199" dirty="0" err="1">
                          <a:solidFill>
                            <a:srgbClr val="FEFEFE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Ученики</a:t>
                      </a:r>
                      <a:r>
                        <a:rPr lang="en-US" sz="2199" dirty="0">
                          <a:solidFill>
                            <a:srgbClr val="FEFEFE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</a:t>
                      </a:r>
                      <a:r>
                        <a:rPr lang="en-US" sz="2199" dirty="0" err="1">
                          <a:solidFill>
                            <a:srgbClr val="FEFEFE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повторяют</a:t>
                      </a:r>
                      <a:r>
                        <a:rPr lang="en-US" sz="2199" dirty="0">
                          <a:solidFill>
                            <a:srgbClr val="FEFEFE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</a:t>
                      </a:r>
                      <a:r>
                        <a:rPr lang="en-US" sz="2199" dirty="0" err="1">
                          <a:solidFill>
                            <a:srgbClr val="FEFEFE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материал</a:t>
                      </a:r>
                      <a:r>
                        <a:rPr lang="en-US" sz="2199" dirty="0">
                          <a:solidFill>
                            <a:srgbClr val="FEFEFE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</a:t>
                      </a:r>
                      <a:r>
                        <a:rPr lang="en-US" sz="2199" dirty="0" err="1">
                          <a:solidFill>
                            <a:srgbClr val="FEFEFE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несколько</a:t>
                      </a:r>
                      <a:r>
                        <a:rPr lang="en-US" sz="2199" dirty="0">
                          <a:solidFill>
                            <a:srgbClr val="FEFEFE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</a:t>
                      </a:r>
                      <a:r>
                        <a:rPr lang="en-US" sz="2199" dirty="0" err="1">
                          <a:solidFill>
                            <a:srgbClr val="FEFEFE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раз</a:t>
                      </a:r>
                      <a:r>
                        <a:rPr lang="en-US" sz="2199" dirty="0">
                          <a:solidFill>
                            <a:srgbClr val="FEFEFE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, </a:t>
                      </a:r>
                      <a:r>
                        <a:rPr lang="en-US" sz="2199" dirty="0" err="1">
                          <a:solidFill>
                            <a:srgbClr val="FEFEFE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закрепляют</a:t>
                      </a:r>
                      <a:r>
                        <a:rPr lang="en-US" sz="2199" dirty="0">
                          <a:solidFill>
                            <a:srgbClr val="FEFEFE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</a:t>
                      </a:r>
                      <a:r>
                        <a:rPr lang="en-US" sz="2199" dirty="0" err="1">
                          <a:solidFill>
                            <a:srgbClr val="FEFEFE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знания</a:t>
                      </a:r>
                      <a:r>
                        <a:rPr lang="en-US" sz="2199" dirty="0">
                          <a:solidFill>
                            <a:srgbClr val="FEFEFE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и </a:t>
                      </a:r>
                      <a:r>
                        <a:rPr lang="en-US" sz="2199" dirty="0" err="1">
                          <a:solidFill>
                            <a:srgbClr val="FEFEFE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получают</a:t>
                      </a:r>
                      <a:r>
                        <a:rPr lang="en-US" sz="2199" dirty="0">
                          <a:solidFill>
                            <a:srgbClr val="FEFEFE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</a:t>
                      </a:r>
                      <a:r>
                        <a:rPr lang="en-US" sz="2199" dirty="0" err="1">
                          <a:solidFill>
                            <a:srgbClr val="FEFEFE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возможность</a:t>
                      </a:r>
                      <a:r>
                        <a:rPr lang="en-US" sz="2199" dirty="0">
                          <a:solidFill>
                            <a:srgbClr val="FEFEFE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</a:t>
                      </a:r>
                      <a:r>
                        <a:rPr lang="en-US" sz="2199" dirty="0" err="1">
                          <a:solidFill>
                            <a:srgbClr val="FEFEFE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устранить</a:t>
                      </a:r>
                      <a:r>
                        <a:rPr lang="en-US" sz="2199" dirty="0">
                          <a:solidFill>
                            <a:srgbClr val="FEFEFE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</a:t>
                      </a:r>
                      <a:r>
                        <a:rPr lang="en-US" sz="2199" dirty="0" err="1">
                          <a:solidFill>
                            <a:srgbClr val="FEFEFE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пробелы</a:t>
                      </a:r>
                      <a:r>
                        <a:rPr lang="en-US" sz="2199" dirty="0">
                          <a:solidFill>
                            <a:srgbClr val="FEFEFE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в </a:t>
                      </a:r>
                      <a:r>
                        <a:rPr lang="en-US" sz="2199" dirty="0" err="1">
                          <a:solidFill>
                            <a:srgbClr val="FEFEFE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понимании</a:t>
                      </a:r>
                      <a:r>
                        <a:rPr lang="en-US" sz="2199" dirty="0">
                          <a:solidFill>
                            <a:srgbClr val="FEFEFE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.</a:t>
                      </a:r>
                      <a:endParaRPr lang="en-US" sz="1100" dirty="0"/>
                    </a:p>
                    <a:p>
                      <a:pPr marL="474979" lvl="1" indent="-237490" algn="l">
                        <a:lnSpc>
                          <a:spcPts val="3079"/>
                        </a:lnSpc>
                        <a:buFont typeface="Arial"/>
                        <a:buChar char="•"/>
                      </a:pPr>
                      <a:r>
                        <a:rPr lang="en-US" sz="2199" dirty="0" err="1">
                          <a:solidFill>
                            <a:srgbClr val="FEFEFE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Активное</a:t>
                      </a:r>
                      <a:r>
                        <a:rPr lang="en-US" sz="2199" dirty="0">
                          <a:solidFill>
                            <a:srgbClr val="FEFEFE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</a:t>
                      </a:r>
                      <a:r>
                        <a:rPr lang="en-US" sz="2199" dirty="0" err="1">
                          <a:solidFill>
                            <a:srgbClr val="FEFEFE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движение</a:t>
                      </a:r>
                      <a:r>
                        <a:rPr lang="en-US" sz="2199" dirty="0">
                          <a:solidFill>
                            <a:srgbClr val="FEFEFE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и </a:t>
                      </a:r>
                      <a:r>
                        <a:rPr lang="en-US" sz="2199" dirty="0" err="1">
                          <a:solidFill>
                            <a:srgbClr val="FEFEFE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общение</a:t>
                      </a:r>
                      <a:r>
                        <a:rPr lang="en-US" sz="2199" dirty="0">
                          <a:solidFill>
                            <a:srgbClr val="FEFEFE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</a:t>
                      </a:r>
                      <a:r>
                        <a:rPr lang="en-US" sz="2199" dirty="0" err="1">
                          <a:solidFill>
                            <a:srgbClr val="FEFEFE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делают</a:t>
                      </a:r>
                      <a:r>
                        <a:rPr lang="en-US" sz="2199" dirty="0">
                          <a:solidFill>
                            <a:srgbClr val="FEFEFE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</a:t>
                      </a:r>
                      <a:r>
                        <a:rPr lang="en-US" sz="2199" dirty="0" err="1">
                          <a:solidFill>
                            <a:srgbClr val="FEFEFE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процесс</a:t>
                      </a:r>
                      <a:r>
                        <a:rPr lang="en-US" sz="2199" dirty="0">
                          <a:solidFill>
                            <a:srgbClr val="FEFEFE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</a:t>
                      </a:r>
                      <a:r>
                        <a:rPr lang="en-US" sz="2199" dirty="0" err="1">
                          <a:solidFill>
                            <a:srgbClr val="FEFEFE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обучения</a:t>
                      </a:r>
                      <a:r>
                        <a:rPr lang="en-US" sz="2199" dirty="0">
                          <a:solidFill>
                            <a:srgbClr val="FEFEFE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</a:t>
                      </a:r>
                      <a:r>
                        <a:rPr lang="en-US" sz="2199" dirty="0" err="1">
                          <a:solidFill>
                            <a:srgbClr val="FEFEFE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динамичным</a:t>
                      </a:r>
                      <a:r>
                        <a:rPr lang="en-US" sz="2199" dirty="0">
                          <a:solidFill>
                            <a:srgbClr val="FEFEFE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 и </a:t>
                      </a:r>
                      <a:r>
                        <a:rPr lang="en-US" sz="2199" dirty="0" err="1">
                          <a:solidFill>
                            <a:srgbClr val="FEFEFE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увлекательным</a:t>
                      </a:r>
                      <a:r>
                        <a:rPr lang="en-US" sz="2199" dirty="0">
                          <a:solidFill>
                            <a:srgbClr val="FEFEFE"/>
                          </a:solidFill>
                          <a:latin typeface="Clear Sans Regular"/>
                          <a:ea typeface="Clear Sans Regular"/>
                          <a:cs typeface="Clear Sans Regular"/>
                          <a:sym typeface="Clear Sans Regular"/>
                        </a:rPr>
                        <a:t>.</a:t>
                      </a:r>
                    </a:p>
                    <a:p>
                      <a:pPr algn="l">
                        <a:lnSpc>
                          <a:spcPts val="3079"/>
                        </a:lnSpc>
                      </a:pPr>
                      <a:endParaRPr lang="en-US" sz="2199" dirty="0">
                        <a:solidFill>
                          <a:srgbClr val="FEFEFE"/>
                        </a:solidFill>
                        <a:latin typeface="Clear Sans Regular"/>
                        <a:ea typeface="Clear Sans Regular"/>
                        <a:cs typeface="Clear Sans Regular"/>
                        <a:sym typeface="Clear Sans Regular"/>
                      </a:endParaRPr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D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an isometric lined paper airplane"/>
          <p:cNvSpPr/>
          <p:nvPr/>
        </p:nvSpPr>
        <p:spPr>
          <a:xfrm>
            <a:off x="-289912" y="8735193"/>
            <a:ext cx="2637224" cy="1649464"/>
          </a:xfrm>
          <a:custGeom>
            <a:avLst/>
            <a:gdLst/>
            <a:ahLst/>
            <a:cxnLst/>
            <a:rect l="l" t="t" r="r" b="b"/>
            <a:pathLst>
              <a:path w="2637224" h="1649464">
                <a:moveTo>
                  <a:pt x="0" y="0"/>
                </a:moveTo>
                <a:lnTo>
                  <a:pt x="2637224" y="0"/>
                </a:lnTo>
                <a:lnTo>
                  <a:pt x="2637224" y="1649464"/>
                </a:lnTo>
                <a:lnTo>
                  <a:pt x="0" y="16494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" name="Freeform 3"/>
          <p:cNvSpPr/>
          <p:nvPr/>
        </p:nvSpPr>
        <p:spPr>
          <a:xfrm>
            <a:off x="11050206" y="2524061"/>
            <a:ext cx="6574921" cy="6716860"/>
          </a:xfrm>
          <a:custGeom>
            <a:avLst/>
            <a:gdLst/>
            <a:ahLst/>
            <a:cxnLst/>
            <a:rect l="l" t="t" r="r" b="b"/>
            <a:pathLst>
              <a:path w="6574921" h="6716860">
                <a:moveTo>
                  <a:pt x="0" y="0"/>
                </a:moveTo>
                <a:lnTo>
                  <a:pt x="6574921" y="0"/>
                </a:lnTo>
                <a:lnTo>
                  <a:pt x="6574921" y="6716860"/>
                </a:lnTo>
                <a:lnTo>
                  <a:pt x="0" y="67168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158"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4" name="Group 4"/>
          <p:cNvGrpSpPr/>
          <p:nvPr/>
        </p:nvGrpSpPr>
        <p:grpSpPr>
          <a:xfrm>
            <a:off x="702989" y="797557"/>
            <a:ext cx="16703710" cy="2228749"/>
            <a:chOff x="0" y="0"/>
            <a:chExt cx="22271614" cy="2971665"/>
          </a:xfrm>
        </p:grpSpPr>
        <p:sp>
          <p:nvSpPr>
            <p:cNvPr id="5" name="TextBox 5"/>
            <p:cNvSpPr txBox="1"/>
            <p:nvPr/>
          </p:nvSpPr>
          <p:spPr>
            <a:xfrm>
              <a:off x="0" y="190500"/>
              <a:ext cx="22271614" cy="1431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520"/>
                </a:lnSpc>
              </a:pPr>
              <a:r>
                <a:rPr lang="en-US" sz="8000" spc="-88">
                  <a:solidFill>
                    <a:srgbClr val="2B4B82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Тема: Системы счисления 8 класс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220037"/>
              <a:ext cx="22271614" cy="751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31356E"/>
                </a:solidFill>
                <a:latin typeface="Clear Sans Regular"/>
                <a:ea typeface="Clear Sans Regular"/>
                <a:cs typeface="Clear Sans Regular"/>
                <a:sym typeface="Clear Sans Regular"/>
              </a:rPr>
              <a:t>9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02989" y="3001079"/>
            <a:ext cx="10157219" cy="5345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6"/>
              </a:lnSpc>
            </a:pPr>
            <a:r>
              <a:rPr lang="en-US" sz="2997" dirty="0">
                <a:solidFill>
                  <a:srgbClr val="2B4B82"/>
                </a:solidFill>
                <a:latin typeface="Clear Sans Regular"/>
                <a:ea typeface="Clear Sans Regular"/>
                <a:cs typeface="Clear Sans Regular"/>
                <a:sym typeface="Clear Sans Regular"/>
              </a:rPr>
              <a:t>ПРИМЕР ВОПРОСОВ НА КАРТОЧКАХ:</a:t>
            </a:r>
          </a:p>
          <a:p>
            <a:pPr marL="1294312" lvl="2" indent="-431437" algn="l">
              <a:lnSpc>
                <a:spcPts val="4196"/>
              </a:lnSpc>
              <a:buFont typeface="Arial"/>
              <a:buChar char="⚬"/>
            </a:pPr>
            <a:r>
              <a:rPr lang="en-US" sz="2997" dirty="0">
                <a:solidFill>
                  <a:srgbClr val="2B4B82"/>
                </a:solidFill>
                <a:latin typeface="Clear Sans Regular"/>
                <a:ea typeface="Clear Sans Regular"/>
                <a:cs typeface="Clear Sans Regular"/>
                <a:sym typeface="Clear Sans Regular"/>
              </a:rPr>
              <a:t>ВОПРОС: «</a:t>
            </a:r>
            <a:r>
              <a:rPr lang="ru-RU" sz="2997">
                <a:solidFill>
                  <a:srgbClr val="2B4B82"/>
                </a:solidFill>
                <a:latin typeface="Clear Sans Regular"/>
                <a:ea typeface="Clear Sans Regular"/>
                <a:cs typeface="Clear Sans Regular"/>
                <a:sym typeface="Clear Sans Regular"/>
              </a:rPr>
              <a:t>Какое</a:t>
            </a:r>
            <a:r>
              <a:rPr lang="en-US" sz="2997">
                <a:solidFill>
                  <a:srgbClr val="2B4B82"/>
                </a:solidFill>
                <a:latin typeface="Clear Sans Regular"/>
                <a:ea typeface="Clear Sans Regular"/>
                <a:cs typeface="Clear Sans Regular"/>
                <a:sym typeface="Clear Sans Regular"/>
              </a:rPr>
              <a:t> </a:t>
            </a:r>
            <a:r>
              <a:rPr lang="en-US" sz="2997" dirty="0" err="1">
                <a:solidFill>
                  <a:srgbClr val="2B4B82"/>
                </a:solidFill>
                <a:latin typeface="Clear Sans Regular"/>
                <a:ea typeface="Clear Sans Regular"/>
                <a:cs typeface="Clear Sans Regular"/>
                <a:sym typeface="Clear Sans Regular"/>
              </a:rPr>
              <a:t>число</a:t>
            </a:r>
            <a:r>
              <a:rPr lang="en-US" sz="2997" dirty="0">
                <a:solidFill>
                  <a:srgbClr val="2B4B82"/>
                </a:solidFill>
                <a:latin typeface="Clear Sans Regular"/>
                <a:ea typeface="Clear Sans Regular"/>
                <a:cs typeface="Clear Sans Regular"/>
                <a:sym typeface="Clear Sans Regular"/>
              </a:rPr>
              <a:t> в </a:t>
            </a:r>
            <a:r>
              <a:rPr lang="en-US" sz="2997" dirty="0" err="1">
                <a:solidFill>
                  <a:srgbClr val="2B4B82"/>
                </a:solidFill>
                <a:latin typeface="Clear Sans Regular"/>
                <a:ea typeface="Clear Sans Regular"/>
                <a:cs typeface="Clear Sans Regular"/>
                <a:sym typeface="Clear Sans Regular"/>
              </a:rPr>
              <a:t>двоичной</a:t>
            </a:r>
            <a:r>
              <a:rPr lang="en-US" sz="2997" dirty="0">
                <a:solidFill>
                  <a:srgbClr val="2B4B82"/>
                </a:solidFill>
                <a:latin typeface="Clear Sans Regular"/>
                <a:ea typeface="Clear Sans Regular"/>
                <a:cs typeface="Clear Sans Regular"/>
                <a:sym typeface="Clear Sans Regular"/>
              </a:rPr>
              <a:t> </a:t>
            </a:r>
            <a:r>
              <a:rPr lang="en-US" sz="2997" dirty="0" err="1">
                <a:solidFill>
                  <a:srgbClr val="2B4B82"/>
                </a:solidFill>
                <a:latin typeface="Clear Sans Regular"/>
                <a:ea typeface="Clear Sans Regular"/>
                <a:cs typeface="Clear Sans Regular"/>
                <a:sym typeface="Clear Sans Regular"/>
              </a:rPr>
              <a:t>системе</a:t>
            </a:r>
            <a:r>
              <a:rPr lang="en-US" sz="2997" dirty="0">
                <a:solidFill>
                  <a:srgbClr val="2B4B82"/>
                </a:solidFill>
                <a:latin typeface="Clear Sans Regular"/>
                <a:ea typeface="Clear Sans Regular"/>
                <a:cs typeface="Clear Sans Regular"/>
                <a:sym typeface="Clear Sans Regular"/>
              </a:rPr>
              <a:t> </a:t>
            </a:r>
            <a:r>
              <a:rPr lang="en-US" sz="2997" dirty="0" err="1">
                <a:solidFill>
                  <a:srgbClr val="2B4B82"/>
                </a:solidFill>
                <a:latin typeface="Clear Sans Regular"/>
                <a:ea typeface="Clear Sans Regular"/>
                <a:cs typeface="Clear Sans Regular"/>
                <a:sym typeface="Clear Sans Regular"/>
              </a:rPr>
              <a:t>соответствует</a:t>
            </a:r>
            <a:r>
              <a:rPr lang="en-US" sz="2997" dirty="0">
                <a:solidFill>
                  <a:srgbClr val="2B4B82"/>
                </a:solidFill>
                <a:latin typeface="Clear Sans Regular"/>
                <a:ea typeface="Clear Sans Regular"/>
                <a:cs typeface="Clear Sans Regular"/>
                <a:sym typeface="Clear Sans Regular"/>
              </a:rPr>
              <a:t> </a:t>
            </a:r>
            <a:r>
              <a:rPr lang="en-US" sz="2997" dirty="0" err="1">
                <a:solidFill>
                  <a:srgbClr val="2B4B82"/>
                </a:solidFill>
                <a:latin typeface="Clear Sans Regular"/>
                <a:ea typeface="Clear Sans Regular"/>
                <a:cs typeface="Clear Sans Regular"/>
                <a:sym typeface="Clear Sans Regular"/>
              </a:rPr>
              <a:t>десятичному</a:t>
            </a:r>
            <a:r>
              <a:rPr lang="en-US" sz="2997" dirty="0">
                <a:solidFill>
                  <a:srgbClr val="2B4B82"/>
                </a:solidFill>
                <a:latin typeface="Clear Sans Regular"/>
                <a:ea typeface="Clear Sans Regular"/>
                <a:cs typeface="Clear Sans Regular"/>
                <a:sym typeface="Clear Sans Regular"/>
              </a:rPr>
              <a:t> </a:t>
            </a:r>
            <a:r>
              <a:rPr lang="en-US" sz="2997" dirty="0" err="1">
                <a:solidFill>
                  <a:srgbClr val="2B4B82"/>
                </a:solidFill>
                <a:latin typeface="Clear Sans Regular"/>
                <a:ea typeface="Clear Sans Regular"/>
                <a:cs typeface="Clear Sans Regular"/>
                <a:sym typeface="Clear Sans Regular"/>
              </a:rPr>
              <a:t>числу</a:t>
            </a:r>
            <a:r>
              <a:rPr lang="en-US" sz="2997" dirty="0">
                <a:solidFill>
                  <a:srgbClr val="2B4B82"/>
                </a:solidFill>
                <a:latin typeface="Clear Sans Regular"/>
                <a:ea typeface="Clear Sans Regular"/>
                <a:cs typeface="Clear Sans Regular"/>
                <a:sym typeface="Clear Sans Regular"/>
              </a:rPr>
              <a:t> 5?"</a:t>
            </a:r>
          </a:p>
          <a:p>
            <a:pPr marL="1941468" lvl="3" indent="-485367" algn="l">
              <a:lnSpc>
                <a:spcPts val="4196"/>
              </a:lnSpc>
              <a:buFont typeface="Arial"/>
              <a:buChar char="￭"/>
            </a:pPr>
            <a:r>
              <a:rPr lang="en-US" sz="2997" dirty="0" err="1">
                <a:solidFill>
                  <a:srgbClr val="2B4B82"/>
                </a:solidFill>
                <a:latin typeface="Clear Sans Regular"/>
                <a:ea typeface="Clear Sans Regular"/>
                <a:cs typeface="Clear Sans Regular"/>
                <a:sym typeface="Clear Sans Regular"/>
              </a:rPr>
              <a:t>Ответ</a:t>
            </a:r>
            <a:r>
              <a:rPr lang="en-US" sz="2997" dirty="0">
                <a:solidFill>
                  <a:srgbClr val="2B4B82"/>
                </a:solidFill>
                <a:latin typeface="Clear Sans Regular"/>
                <a:ea typeface="Clear Sans Regular"/>
                <a:cs typeface="Clear Sans Regular"/>
                <a:sym typeface="Clear Sans Regular"/>
              </a:rPr>
              <a:t>: "101."</a:t>
            </a:r>
          </a:p>
          <a:p>
            <a:pPr algn="l">
              <a:lnSpc>
                <a:spcPts val="4196"/>
              </a:lnSpc>
            </a:pPr>
            <a:endParaRPr lang="en-US" sz="2997" dirty="0">
              <a:solidFill>
                <a:srgbClr val="2B4B82"/>
              </a:solidFill>
              <a:latin typeface="Clear Sans Regular"/>
              <a:ea typeface="Clear Sans Regular"/>
              <a:cs typeface="Clear Sans Regular"/>
              <a:sym typeface="Clear Sans Regular"/>
            </a:endParaRPr>
          </a:p>
          <a:p>
            <a:pPr marL="1294312" lvl="2" indent="-431437" algn="l">
              <a:lnSpc>
                <a:spcPts val="4196"/>
              </a:lnSpc>
              <a:buFont typeface="Arial"/>
              <a:buChar char="⚬"/>
            </a:pPr>
            <a:r>
              <a:rPr lang="en-US" sz="2997" dirty="0" err="1">
                <a:solidFill>
                  <a:srgbClr val="2B4B82"/>
                </a:solidFill>
                <a:latin typeface="Clear Sans Regular"/>
                <a:ea typeface="Clear Sans Regular"/>
                <a:cs typeface="Clear Sans Regular"/>
                <a:sym typeface="Clear Sans Regular"/>
              </a:rPr>
              <a:t>Вопрос</a:t>
            </a:r>
            <a:r>
              <a:rPr lang="en-US" sz="2997" dirty="0">
                <a:solidFill>
                  <a:srgbClr val="2B4B82"/>
                </a:solidFill>
                <a:latin typeface="Clear Sans Regular"/>
                <a:ea typeface="Clear Sans Regular"/>
                <a:cs typeface="Clear Sans Regular"/>
                <a:sym typeface="Clear Sans Regular"/>
              </a:rPr>
              <a:t>: "</a:t>
            </a:r>
            <a:r>
              <a:rPr lang="en-US" sz="2997" dirty="0" err="1">
                <a:solidFill>
                  <a:srgbClr val="2B4B82"/>
                </a:solidFill>
                <a:latin typeface="Clear Sans Regular"/>
                <a:ea typeface="Clear Sans Regular"/>
                <a:cs typeface="Clear Sans Regular"/>
                <a:sym typeface="Clear Sans Regular"/>
              </a:rPr>
              <a:t>Переведи</a:t>
            </a:r>
            <a:r>
              <a:rPr lang="en-US" sz="2997" dirty="0">
                <a:solidFill>
                  <a:srgbClr val="2B4B82"/>
                </a:solidFill>
                <a:latin typeface="Clear Sans Regular"/>
                <a:ea typeface="Clear Sans Regular"/>
                <a:cs typeface="Clear Sans Regular"/>
                <a:sym typeface="Clear Sans Regular"/>
              </a:rPr>
              <a:t> </a:t>
            </a:r>
            <a:r>
              <a:rPr lang="en-US" sz="2997" dirty="0" err="1">
                <a:solidFill>
                  <a:srgbClr val="2B4B82"/>
                </a:solidFill>
                <a:latin typeface="Clear Sans Regular"/>
                <a:ea typeface="Clear Sans Regular"/>
                <a:cs typeface="Clear Sans Regular"/>
                <a:sym typeface="Clear Sans Regular"/>
              </a:rPr>
              <a:t>число</a:t>
            </a:r>
            <a:r>
              <a:rPr lang="en-US" sz="2997" dirty="0">
                <a:solidFill>
                  <a:srgbClr val="2B4B82"/>
                </a:solidFill>
                <a:latin typeface="Clear Sans Regular"/>
                <a:ea typeface="Clear Sans Regular"/>
                <a:cs typeface="Clear Sans Regular"/>
                <a:sym typeface="Clear Sans Regular"/>
              </a:rPr>
              <a:t> 2F </a:t>
            </a:r>
            <a:r>
              <a:rPr lang="en-US" sz="2997" dirty="0" err="1">
                <a:solidFill>
                  <a:srgbClr val="2B4B82"/>
                </a:solidFill>
                <a:latin typeface="Clear Sans Regular"/>
                <a:ea typeface="Clear Sans Regular"/>
                <a:cs typeface="Clear Sans Regular"/>
                <a:sym typeface="Clear Sans Regular"/>
              </a:rPr>
              <a:t>из</a:t>
            </a:r>
            <a:r>
              <a:rPr lang="en-US" sz="2997" dirty="0">
                <a:solidFill>
                  <a:srgbClr val="2B4B82"/>
                </a:solidFill>
                <a:latin typeface="Clear Sans Regular"/>
                <a:ea typeface="Clear Sans Regular"/>
                <a:cs typeface="Clear Sans Regular"/>
                <a:sym typeface="Clear Sans Regular"/>
              </a:rPr>
              <a:t> </a:t>
            </a:r>
            <a:r>
              <a:rPr lang="en-US" sz="2997" dirty="0" err="1">
                <a:solidFill>
                  <a:srgbClr val="2B4B82"/>
                </a:solidFill>
                <a:latin typeface="Clear Sans Regular"/>
                <a:ea typeface="Clear Sans Regular"/>
                <a:cs typeface="Clear Sans Regular"/>
                <a:sym typeface="Clear Sans Regular"/>
              </a:rPr>
              <a:t>шестнадцатеричной</a:t>
            </a:r>
            <a:r>
              <a:rPr lang="en-US" sz="2997" dirty="0">
                <a:solidFill>
                  <a:srgbClr val="2B4B82"/>
                </a:solidFill>
                <a:latin typeface="Clear Sans Regular"/>
                <a:ea typeface="Clear Sans Regular"/>
                <a:cs typeface="Clear Sans Regular"/>
                <a:sym typeface="Clear Sans Regular"/>
              </a:rPr>
              <a:t> </a:t>
            </a:r>
            <a:r>
              <a:rPr lang="en-US" sz="2997" dirty="0" err="1">
                <a:solidFill>
                  <a:srgbClr val="2B4B82"/>
                </a:solidFill>
                <a:latin typeface="Clear Sans Regular"/>
                <a:ea typeface="Clear Sans Regular"/>
                <a:cs typeface="Clear Sans Regular"/>
                <a:sym typeface="Clear Sans Regular"/>
              </a:rPr>
              <a:t>системы</a:t>
            </a:r>
            <a:r>
              <a:rPr lang="en-US" sz="2997" dirty="0">
                <a:solidFill>
                  <a:srgbClr val="2B4B82"/>
                </a:solidFill>
                <a:latin typeface="Clear Sans Regular"/>
                <a:ea typeface="Clear Sans Regular"/>
                <a:cs typeface="Clear Sans Regular"/>
                <a:sym typeface="Clear Sans Regular"/>
              </a:rPr>
              <a:t> в </a:t>
            </a:r>
            <a:r>
              <a:rPr lang="en-US" sz="2997" dirty="0" err="1">
                <a:solidFill>
                  <a:srgbClr val="2B4B82"/>
                </a:solidFill>
                <a:latin typeface="Clear Sans Regular"/>
                <a:ea typeface="Clear Sans Regular"/>
                <a:cs typeface="Clear Sans Regular"/>
                <a:sym typeface="Clear Sans Regular"/>
              </a:rPr>
              <a:t>десятичную</a:t>
            </a:r>
            <a:r>
              <a:rPr lang="en-US" sz="2997" dirty="0">
                <a:solidFill>
                  <a:srgbClr val="2B4B82"/>
                </a:solidFill>
                <a:latin typeface="Clear Sans Regular"/>
                <a:ea typeface="Clear Sans Regular"/>
                <a:cs typeface="Clear Sans Regular"/>
                <a:sym typeface="Clear Sans Regular"/>
              </a:rPr>
              <a:t>."</a:t>
            </a:r>
          </a:p>
          <a:p>
            <a:pPr marL="1941468" lvl="3" indent="-485367" algn="l">
              <a:lnSpc>
                <a:spcPts val="4196"/>
              </a:lnSpc>
              <a:buFont typeface="Arial"/>
              <a:buChar char="￭"/>
            </a:pPr>
            <a:r>
              <a:rPr lang="en-US" sz="2997" dirty="0">
                <a:solidFill>
                  <a:srgbClr val="2B4B82"/>
                </a:solidFill>
                <a:latin typeface="Clear Sans Regular"/>
                <a:ea typeface="Clear Sans Regular"/>
                <a:cs typeface="Clear Sans Regular"/>
                <a:sym typeface="Clear Sans Regular"/>
              </a:rPr>
              <a:t>ОТВЕТ: "47."</a:t>
            </a:r>
          </a:p>
          <a:p>
            <a:pPr algn="l">
              <a:lnSpc>
                <a:spcPts val="4196"/>
              </a:lnSpc>
            </a:pPr>
            <a:endParaRPr lang="en-US" sz="2997" dirty="0">
              <a:solidFill>
                <a:srgbClr val="2B4B82"/>
              </a:solidFill>
              <a:latin typeface="Clear Sans Regular"/>
              <a:ea typeface="Clear Sans Regular"/>
              <a:cs typeface="Clear Sans Regular"/>
              <a:sym typeface="Clear Sans Regular"/>
            </a:endParaRPr>
          </a:p>
          <a:p>
            <a:pPr algn="l">
              <a:lnSpc>
                <a:spcPts val="4196"/>
              </a:lnSpc>
            </a:pPr>
            <a:endParaRPr lang="en-US" sz="2997" dirty="0">
              <a:solidFill>
                <a:srgbClr val="2B4B82"/>
              </a:solidFill>
              <a:latin typeface="Clear Sans Regular"/>
              <a:ea typeface="Clear Sans Regular"/>
              <a:cs typeface="Clear Sans Regular"/>
              <a:sym typeface="Clear Sans Regula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790</Words>
  <Application>Microsoft Office PowerPoint</Application>
  <PresentationFormat>Произвольный</PresentationFormat>
  <Paragraphs>104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Clear Sans Bold</vt:lpstr>
      <vt:lpstr>Clear Sans Regular</vt:lpstr>
      <vt:lpstr>Calibri</vt:lpstr>
      <vt:lpstr>Arial</vt:lpstr>
      <vt:lpstr>Clear Sans Regular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created xsi:type="dcterms:W3CDTF">2025-02-02T20:05:03Z</dcterms:created>
  <dcterms:modified xsi:type="dcterms:W3CDTF">2025-02-02T20:06:46Z</dcterms:modified>
  <dc:identifier/>
</cp:coreProperties>
</file>