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72" r:id="rId10"/>
    <p:sldId id="264" r:id="rId11"/>
    <p:sldId id="265" r:id="rId12"/>
    <p:sldId id="266" r:id="rId13"/>
    <p:sldId id="267" r:id="rId14"/>
    <p:sldId id="268" r:id="rId15"/>
    <p:sldId id="269" r:id="rId16"/>
    <p:sldId id="270" r:id="rId17"/>
    <p:sldId id="271"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591ADE2-8516-4DDE-976F-F54A33E40373}" type="datetimeFigureOut">
              <a:rPr lang="ru-RU" smtClean="0"/>
              <a:t>16.10.2024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883887C-EC95-404C-9761-8E3A9D97E65D}" type="slidenum">
              <a:rPr lang="ru-RU" smtClean="0"/>
              <a:t>‹#›</a:t>
            </a:fld>
            <a:endParaRPr lang="ru-RU"/>
          </a:p>
        </p:txBody>
      </p:sp>
    </p:spTree>
    <p:extLst>
      <p:ext uri="{BB962C8B-B14F-4D97-AF65-F5344CB8AC3E}">
        <p14:creationId xmlns:p14="http://schemas.microsoft.com/office/powerpoint/2010/main" val="2734034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591ADE2-8516-4DDE-976F-F54A33E40373}" type="datetimeFigureOut">
              <a:rPr lang="ru-RU" smtClean="0"/>
              <a:t>16.10.2024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883887C-EC95-404C-9761-8E3A9D97E65D}" type="slidenum">
              <a:rPr lang="ru-RU" smtClean="0"/>
              <a:t>‹#›</a:t>
            </a:fld>
            <a:endParaRPr lang="ru-RU"/>
          </a:p>
        </p:txBody>
      </p:sp>
    </p:spTree>
    <p:extLst>
      <p:ext uri="{BB962C8B-B14F-4D97-AF65-F5344CB8AC3E}">
        <p14:creationId xmlns:p14="http://schemas.microsoft.com/office/powerpoint/2010/main" val="1014318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591ADE2-8516-4DDE-976F-F54A33E40373}" type="datetimeFigureOut">
              <a:rPr lang="ru-RU" smtClean="0"/>
              <a:t>16.10.2024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883887C-EC95-404C-9761-8E3A9D97E65D}" type="slidenum">
              <a:rPr lang="ru-RU" smtClean="0"/>
              <a:t>‹#›</a:t>
            </a:fld>
            <a:endParaRPr lang="ru-RU"/>
          </a:p>
        </p:txBody>
      </p:sp>
    </p:spTree>
    <p:extLst>
      <p:ext uri="{BB962C8B-B14F-4D97-AF65-F5344CB8AC3E}">
        <p14:creationId xmlns:p14="http://schemas.microsoft.com/office/powerpoint/2010/main" val="313376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591ADE2-8516-4DDE-976F-F54A33E40373}" type="datetimeFigureOut">
              <a:rPr lang="ru-RU" smtClean="0"/>
              <a:t>16.10.2024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883887C-EC95-404C-9761-8E3A9D97E65D}" type="slidenum">
              <a:rPr lang="ru-RU" smtClean="0"/>
              <a:t>‹#›</a:t>
            </a:fld>
            <a:endParaRPr lang="ru-RU"/>
          </a:p>
        </p:txBody>
      </p:sp>
    </p:spTree>
    <p:extLst>
      <p:ext uri="{BB962C8B-B14F-4D97-AF65-F5344CB8AC3E}">
        <p14:creationId xmlns:p14="http://schemas.microsoft.com/office/powerpoint/2010/main" val="29304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591ADE2-8516-4DDE-976F-F54A33E40373}" type="datetimeFigureOut">
              <a:rPr lang="ru-RU" smtClean="0"/>
              <a:t>16.10.2024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883887C-EC95-404C-9761-8E3A9D97E65D}" type="slidenum">
              <a:rPr lang="ru-RU" smtClean="0"/>
              <a:t>‹#›</a:t>
            </a:fld>
            <a:endParaRPr lang="ru-RU"/>
          </a:p>
        </p:txBody>
      </p:sp>
    </p:spTree>
    <p:extLst>
      <p:ext uri="{BB962C8B-B14F-4D97-AF65-F5344CB8AC3E}">
        <p14:creationId xmlns:p14="http://schemas.microsoft.com/office/powerpoint/2010/main" val="3632267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591ADE2-8516-4DDE-976F-F54A33E40373}" type="datetimeFigureOut">
              <a:rPr lang="ru-RU" smtClean="0"/>
              <a:t>16.10.2024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883887C-EC95-404C-9761-8E3A9D97E65D}" type="slidenum">
              <a:rPr lang="ru-RU" smtClean="0"/>
              <a:t>‹#›</a:t>
            </a:fld>
            <a:endParaRPr lang="ru-RU"/>
          </a:p>
        </p:txBody>
      </p:sp>
    </p:spTree>
    <p:extLst>
      <p:ext uri="{BB962C8B-B14F-4D97-AF65-F5344CB8AC3E}">
        <p14:creationId xmlns:p14="http://schemas.microsoft.com/office/powerpoint/2010/main" val="2790085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591ADE2-8516-4DDE-976F-F54A33E40373}" type="datetimeFigureOut">
              <a:rPr lang="ru-RU" smtClean="0"/>
              <a:t>16.10.2024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883887C-EC95-404C-9761-8E3A9D97E65D}" type="slidenum">
              <a:rPr lang="ru-RU" smtClean="0"/>
              <a:t>‹#›</a:t>
            </a:fld>
            <a:endParaRPr lang="ru-RU"/>
          </a:p>
        </p:txBody>
      </p:sp>
    </p:spTree>
    <p:extLst>
      <p:ext uri="{BB962C8B-B14F-4D97-AF65-F5344CB8AC3E}">
        <p14:creationId xmlns:p14="http://schemas.microsoft.com/office/powerpoint/2010/main" val="2783966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591ADE2-8516-4DDE-976F-F54A33E40373}" type="datetimeFigureOut">
              <a:rPr lang="ru-RU" smtClean="0"/>
              <a:t>16.10.2024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883887C-EC95-404C-9761-8E3A9D97E65D}" type="slidenum">
              <a:rPr lang="ru-RU" smtClean="0"/>
              <a:t>‹#›</a:t>
            </a:fld>
            <a:endParaRPr lang="ru-RU"/>
          </a:p>
        </p:txBody>
      </p:sp>
    </p:spTree>
    <p:extLst>
      <p:ext uri="{BB962C8B-B14F-4D97-AF65-F5344CB8AC3E}">
        <p14:creationId xmlns:p14="http://schemas.microsoft.com/office/powerpoint/2010/main" val="207776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591ADE2-8516-4DDE-976F-F54A33E40373}" type="datetimeFigureOut">
              <a:rPr lang="ru-RU" smtClean="0"/>
              <a:t>16.10.2024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883887C-EC95-404C-9761-8E3A9D97E65D}" type="slidenum">
              <a:rPr lang="ru-RU" smtClean="0"/>
              <a:t>‹#›</a:t>
            </a:fld>
            <a:endParaRPr lang="ru-RU"/>
          </a:p>
        </p:txBody>
      </p:sp>
    </p:spTree>
    <p:extLst>
      <p:ext uri="{BB962C8B-B14F-4D97-AF65-F5344CB8AC3E}">
        <p14:creationId xmlns:p14="http://schemas.microsoft.com/office/powerpoint/2010/main" val="1434296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591ADE2-8516-4DDE-976F-F54A33E40373}" type="datetimeFigureOut">
              <a:rPr lang="ru-RU" smtClean="0"/>
              <a:t>16.10.2024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883887C-EC95-404C-9761-8E3A9D97E65D}" type="slidenum">
              <a:rPr lang="ru-RU" smtClean="0"/>
              <a:t>‹#›</a:t>
            </a:fld>
            <a:endParaRPr lang="ru-RU"/>
          </a:p>
        </p:txBody>
      </p:sp>
    </p:spTree>
    <p:extLst>
      <p:ext uri="{BB962C8B-B14F-4D97-AF65-F5344CB8AC3E}">
        <p14:creationId xmlns:p14="http://schemas.microsoft.com/office/powerpoint/2010/main" val="3989536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591ADE2-8516-4DDE-976F-F54A33E40373}" type="datetimeFigureOut">
              <a:rPr lang="ru-RU" smtClean="0"/>
              <a:t>16.10.2024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883887C-EC95-404C-9761-8E3A9D97E65D}" type="slidenum">
              <a:rPr lang="ru-RU" smtClean="0"/>
              <a:t>‹#›</a:t>
            </a:fld>
            <a:endParaRPr lang="ru-RU"/>
          </a:p>
        </p:txBody>
      </p:sp>
    </p:spTree>
    <p:extLst>
      <p:ext uri="{BB962C8B-B14F-4D97-AF65-F5344CB8AC3E}">
        <p14:creationId xmlns:p14="http://schemas.microsoft.com/office/powerpoint/2010/main" val="2436941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91ADE2-8516-4DDE-976F-F54A33E40373}" type="datetimeFigureOut">
              <a:rPr lang="ru-RU" smtClean="0"/>
              <a:t>16.10.2024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83887C-EC95-404C-9761-8E3A9D97E65D}" type="slidenum">
              <a:rPr lang="ru-RU" smtClean="0"/>
              <a:t>‹#›</a:t>
            </a:fld>
            <a:endParaRPr lang="ru-RU"/>
          </a:p>
        </p:txBody>
      </p:sp>
    </p:spTree>
    <p:extLst>
      <p:ext uri="{BB962C8B-B14F-4D97-AF65-F5344CB8AC3E}">
        <p14:creationId xmlns:p14="http://schemas.microsoft.com/office/powerpoint/2010/main" val="1793556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Наталья\Desktop\normal_1969_-SLAVA-VELIKOMU-OKTYABRYU-O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980728"/>
            <a:ext cx="8331630" cy="4909093"/>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467544" y="2130425"/>
            <a:ext cx="8280920" cy="1470025"/>
          </a:xfrm>
        </p:spPr>
        <p:txBody>
          <a:bodyPr>
            <a:noAutofit/>
          </a:bodyPr>
          <a:lstStyle/>
          <a:p>
            <a:r>
              <a:rPr lang="ru-RU" sz="3200" b="1" dirty="0" smtClean="0"/>
              <a:t>Великая </a:t>
            </a:r>
            <a:r>
              <a:rPr lang="ru-RU" sz="3200" b="1" dirty="0"/>
              <a:t>российская революция в литературных произведениях</a:t>
            </a:r>
            <a:br>
              <a:rPr lang="ru-RU" sz="3200" b="1" dirty="0"/>
            </a:br>
            <a:r>
              <a:rPr lang="ru-RU" sz="3200" b="1" dirty="0"/>
              <a:t>(на примере </a:t>
            </a:r>
            <a:r>
              <a:rPr lang="ru-RU" sz="3200" b="1" dirty="0" smtClean="0"/>
              <a:t>поэмы </a:t>
            </a:r>
            <a:r>
              <a:rPr lang="ru-RU" sz="3200" b="1" dirty="0" err="1" smtClean="0"/>
              <a:t>А.Блока</a:t>
            </a:r>
            <a:r>
              <a:rPr lang="ru-RU" sz="3200" b="1" dirty="0" smtClean="0"/>
              <a:t> «Двенадцать»)</a:t>
            </a:r>
            <a:endParaRPr lang="ru-RU" sz="3200" dirty="0"/>
          </a:p>
        </p:txBody>
      </p:sp>
      <p:sp>
        <p:nvSpPr>
          <p:cNvPr id="3" name="Подзаголовок 2"/>
          <p:cNvSpPr>
            <a:spLocks noGrp="1"/>
          </p:cNvSpPr>
          <p:nvPr>
            <p:ph type="subTitle" idx="1"/>
          </p:nvPr>
        </p:nvSpPr>
        <p:spPr/>
        <p:txBody>
          <a:bodyPr/>
          <a:lstStyle/>
          <a:p>
            <a:pPr lvl="0">
              <a:spcBef>
                <a:spcPts val="0"/>
              </a:spcBef>
            </a:pPr>
            <a:r>
              <a:rPr lang="ru-RU" sz="2000" dirty="0">
                <a:solidFill>
                  <a:prstClr val="black"/>
                </a:solidFill>
              </a:rPr>
              <a:t>Кашина Наталья Валентиновна, </a:t>
            </a:r>
          </a:p>
          <a:p>
            <a:pPr lvl="0">
              <a:spcBef>
                <a:spcPts val="0"/>
              </a:spcBef>
            </a:pPr>
            <a:r>
              <a:rPr lang="ru-RU" sz="2000" dirty="0">
                <a:solidFill>
                  <a:prstClr val="black"/>
                </a:solidFill>
              </a:rPr>
              <a:t>учитель русского языка и литературы </a:t>
            </a:r>
          </a:p>
          <a:p>
            <a:pPr lvl="0">
              <a:spcBef>
                <a:spcPts val="0"/>
              </a:spcBef>
            </a:pPr>
            <a:r>
              <a:rPr lang="ru-RU" sz="2000" dirty="0">
                <a:solidFill>
                  <a:prstClr val="black"/>
                </a:solidFill>
              </a:rPr>
              <a:t>МКОУ «Троицкая СОШ № 5» </a:t>
            </a:r>
            <a:r>
              <a:rPr lang="ru-RU" sz="2000" dirty="0" err="1">
                <a:solidFill>
                  <a:prstClr val="black"/>
                </a:solidFill>
              </a:rPr>
              <a:t>Талицкий</a:t>
            </a:r>
            <a:r>
              <a:rPr lang="ru-RU" sz="2000" dirty="0">
                <a:solidFill>
                  <a:prstClr val="black"/>
                </a:solidFill>
              </a:rPr>
              <a:t> ГО</a:t>
            </a:r>
          </a:p>
        </p:txBody>
      </p:sp>
      <p:sp>
        <p:nvSpPr>
          <p:cNvPr id="4" name="TextBox 3"/>
          <p:cNvSpPr txBox="1"/>
          <p:nvPr/>
        </p:nvSpPr>
        <p:spPr>
          <a:xfrm>
            <a:off x="2051720" y="1474215"/>
            <a:ext cx="4968552" cy="461665"/>
          </a:xfrm>
          <a:prstGeom prst="rect">
            <a:avLst/>
          </a:prstGeom>
          <a:noFill/>
        </p:spPr>
        <p:txBody>
          <a:bodyPr wrap="square" rtlCol="0">
            <a:spAutoFit/>
          </a:bodyPr>
          <a:lstStyle/>
          <a:p>
            <a:pPr algn="ctr"/>
            <a:r>
              <a:rPr lang="ru-RU" sz="2400" dirty="0" smtClean="0"/>
              <a:t>Урок – версия</a:t>
            </a:r>
            <a:endParaRPr lang="ru-RU" sz="2400" dirty="0"/>
          </a:p>
        </p:txBody>
      </p:sp>
    </p:spTree>
    <p:extLst>
      <p:ext uri="{BB962C8B-B14F-4D97-AF65-F5344CB8AC3E}">
        <p14:creationId xmlns:p14="http://schemas.microsoft.com/office/powerpoint/2010/main" val="9236114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1720" y="620688"/>
            <a:ext cx="5112568" cy="707886"/>
          </a:xfrm>
          <a:prstGeom prst="rect">
            <a:avLst/>
          </a:prstGeom>
          <a:noFill/>
        </p:spPr>
        <p:txBody>
          <a:bodyPr wrap="square" rtlCol="0">
            <a:spAutoFit/>
          </a:bodyPr>
          <a:lstStyle/>
          <a:p>
            <a:pPr lvl="0" algn="ctr"/>
            <a:r>
              <a:rPr lang="ru-RU" sz="4000" dirty="0">
                <a:solidFill>
                  <a:srgbClr val="C00000"/>
                </a:solidFill>
              </a:rPr>
              <a:t>«Двенадцать»</a:t>
            </a:r>
          </a:p>
        </p:txBody>
      </p:sp>
      <p:sp>
        <p:nvSpPr>
          <p:cNvPr id="3" name="TextBox 2"/>
          <p:cNvSpPr txBox="1"/>
          <p:nvPr/>
        </p:nvSpPr>
        <p:spPr>
          <a:xfrm>
            <a:off x="539552" y="1484784"/>
            <a:ext cx="3888432" cy="2862322"/>
          </a:xfrm>
          <a:prstGeom prst="rect">
            <a:avLst/>
          </a:prstGeom>
          <a:noFill/>
        </p:spPr>
        <p:txBody>
          <a:bodyPr wrap="square" rtlCol="0">
            <a:spAutoFit/>
          </a:bodyPr>
          <a:lstStyle/>
          <a:p>
            <a:pPr algn="just"/>
            <a:r>
              <a:rPr lang="ru-RU" b="1" dirty="0" smtClean="0"/>
              <a:t>Со скуки убита Катька…и…со скуки собрались «пальнуть» в …Святую Русь! </a:t>
            </a:r>
            <a:r>
              <a:rPr lang="ru-RU" b="1" dirty="0" smtClean="0">
                <a:solidFill>
                  <a:srgbClr val="C00000"/>
                </a:solidFill>
              </a:rPr>
              <a:t>А что для Блока Россия?</a:t>
            </a:r>
          </a:p>
          <a:p>
            <a:pPr algn="just"/>
            <a:r>
              <a:rPr lang="ru-RU" dirty="0"/>
              <a:t> </a:t>
            </a:r>
            <a:endParaRPr lang="ru-RU" dirty="0" smtClean="0"/>
          </a:p>
          <a:p>
            <a:pPr algn="just"/>
            <a:r>
              <a:rPr lang="ru-RU" dirty="0" smtClean="0"/>
              <a:t>«Твои мне песни ветровые, - </a:t>
            </a:r>
          </a:p>
          <a:p>
            <a:pPr algn="just"/>
            <a:r>
              <a:rPr lang="ru-RU" dirty="0" smtClean="0"/>
              <a:t>Как слёзы первые любви!»</a:t>
            </a:r>
          </a:p>
          <a:p>
            <a:pPr algn="just"/>
            <a:endParaRPr lang="ru-RU" dirty="0"/>
          </a:p>
          <a:p>
            <a:pPr algn="just"/>
            <a:r>
              <a:rPr lang="ru-RU" dirty="0" smtClean="0"/>
              <a:t>«О, Русь моя! Жена моя!»</a:t>
            </a:r>
          </a:p>
          <a:p>
            <a:pPr algn="just"/>
            <a:endParaRPr lang="ru-RU" dirty="0"/>
          </a:p>
          <a:p>
            <a:pPr algn="just"/>
            <a:r>
              <a:rPr lang="ru-RU" dirty="0" smtClean="0"/>
              <a:t>«Как жить и плакать без тебя!»</a:t>
            </a:r>
            <a:endParaRPr lang="ru-RU" dirty="0"/>
          </a:p>
        </p:txBody>
      </p:sp>
      <p:pic>
        <p:nvPicPr>
          <p:cNvPr id="8194" name="Picture 2" descr="C:\Users\Наталья\Desktop\Mikhail+Nesterov+-+On+the+Hil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628800"/>
            <a:ext cx="3168352" cy="2954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2227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27784" y="476672"/>
            <a:ext cx="3672408" cy="707886"/>
          </a:xfrm>
          <a:prstGeom prst="rect">
            <a:avLst/>
          </a:prstGeom>
          <a:noFill/>
        </p:spPr>
        <p:txBody>
          <a:bodyPr wrap="square" rtlCol="0">
            <a:spAutoFit/>
          </a:bodyPr>
          <a:lstStyle/>
          <a:p>
            <a:pPr lvl="0" algn="ctr"/>
            <a:r>
              <a:rPr lang="ru-RU" sz="4000" dirty="0">
                <a:solidFill>
                  <a:srgbClr val="C00000"/>
                </a:solidFill>
              </a:rPr>
              <a:t>«Двенадцать»</a:t>
            </a:r>
          </a:p>
        </p:txBody>
      </p:sp>
      <p:sp>
        <p:nvSpPr>
          <p:cNvPr id="4" name="TextBox 3"/>
          <p:cNvSpPr txBox="1"/>
          <p:nvPr/>
        </p:nvSpPr>
        <p:spPr>
          <a:xfrm>
            <a:off x="611560" y="1484784"/>
            <a:ext cx="7776864" cy="646331"/>
          </a:xfrm>
          <a:prstGeom prst="rect">
            <a:avLst/>
          </a:prstGeom>
          <a:noFill/>
        </p:spPr>
        <p:txBody>
          <a:bodyPr wrap="square" rtlCol="0">
            <a:spAutoFit/>
          </a:bodyPr>
          <a:lstStyle/>
          <a:p>
            <a:pPr algn="just"/>
            <a:r>
              <a:rPr lang="ru-RU" b="1" dirty="0" smtClean="0"/>
              <a:t>Есть ли Бог в душе этих двенадцати, если они собираются «пальнуть пулей в Святую Русь»?</a:t>
            </a:r>
            <a:endParaRPr lang="ru-RU" b="1" dirty="0"/>
          </a:p>
        </p:txBody>
      </p:sp>
      <p:sp>
        <p:nvSpPr>
          <p:cNvPr id="5" name="TextBox 4"/>
          <p:cNvSpPr txBox="1"/>
          <p:nvPr/>
        </p:nvSpPr>
        <p:spPr>
          <a:xfrm>
            <a:off x="3995223" y="2420888"/>
            <a:ext cx="4536504" cy="3416320"/>
          </a:xfrm>
          <a:prstGeom prst="rect">
            <a:avLst/>
          </a:prstGeom>
          <a:noFill/>
        </p:spPr>
        <p:txBody>
          <a:bodyPr wrap="square" rtlCol="0">
            <a:spAutoFit/>
          </a:bodyPr>
          <a:lstStyle/>
          <a:p>
            <a:pPr algn="just"/>
            <a:r>
              <a:rPr lang="ru-RU" dirty="0" smtClean="0"/>
              <a:t>Во второй главе рефреном звучат строки: «Эх, эх, без креста!» – то есть без сдерживающих нравственных начал. В одиннадцатой главе авторская позиция усиливается: «…без имени святого…», «Ко всему готовы, Ничего не жаль…». Вот он ключ к разгадке этих образов – они полны упоения безграничной свободой, крест – двухтысячелетний символ отброшен за ненадобностью, им «ничего не жаль: ни Катьку, ни Русь, ни имени святого». И убита не только Катька, но и Святая Русь.</a:t>
            </a:r>
            <a:endParaRPr lang="ru-RU" dirty="0"/>
          </a:p>
        </p:txBody>
      </p:sp>
      <p:pic>
        <p:nvPicPr>
          <p:cNvPr id="9218" name="Picture 2" descr="C:\Users\Наталья\Desktop\81916_1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037008"/>
            <a:ext cx="3225240" cy="180020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Наталья\Desktop\75565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124" y="2335133"/>
            <a:ext cx="3081224" cy="1677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8383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548680"/>
            <a:ext cx="6696744" cy="646331"/>
          </a:xfrm>
          <a:prstGeom prst="rect">
            <a:avLst/>
          </a:prstGeom>
          <a:noFill/>
        </p:spPr>
        <p:txBody>
          <a:bodyPr wrap="square" rtlCol="0">
            <a:spAutoFit/>
          </a:bodyPr>
          <a:lstStyle/>
          <a:p>
            <a:r>
              <a:rPr lang="ru-RU" sz="3600" dirty="0" smtClean="0">
                <a:solidFill>
                  <a:srgbClr val="C00000"/>
                </a:solidFill>
              </a:rPr>
              <a:t>Может ли убийц вести Христос?</a:t>
            </a:r>
            <a:endParaRPr lang="ru-RU" sz="3600" dirty="0">
              <a:solidFill>
                <a:srgbClr val="C00000"/>
              </a:solidFill>
            </a:endParaRPr>
          </a:p>
        </p:txBody>
      </p:sp>
      <p:sp>
        <p:nvSpPr>
          <p:cNvPr id="3" name="TextBox 2"/>
          <p:cNvSpPr txBox="1"/>
          <p:nvPr/>
        </p:nvSpPr>
        <p:spPr>
          <a:xfrm>
            <a:off x="4499992" y="1484784"/>
            <a:ext cx="4320480" cy="2523768"/>
          </a:xfrm>
          <a:prstGeom prst="rect">
            <a:avLst/>
          </a:prstGeom>
          <a:noFill/>
        </p:spPr>
        <p:txBody>
          <a:bodyPr wrap="square" rtlCol="0">
            <a:spAutoFit/>
          </a:bodyPr>
          <a:lstStyle/>
          <a:p>
            <a:pPr algn="just"/>
            <a:r>
              <a:rPr lang="ru-RU" sz="2000" dirty="0" smtClean="0"/>
              <a:t>В конце поэмы возникает парадоксальная ситуация: идут убийцы, которые убили девушку, ничем не угрожающую спокойствию революционного города, собирались стрелять в Русь… А «Впереди Иисус Христос» в «белом венчике из роз»?!</a:t>
            </a:r>
          </a:p>
          <a:p>
            <a:pPr algn="just"/>
            <a:endParaRPr lang="ru-RU" dirty="0"/>
          </a:p>
        </p:txBody>
      </p:sp>
      <p:sp>
        <p:nvSpPr>
          <p:cNvPr id="4" name="TextBox 3"/>
          <p:cNvSpPr txBox="1"/>
          <p:nvPr/>
        </p:nvSpPr>
        <p:spPr>
          <a:xfrm>
            <a:off x="549501" y="5085184"/>
            <a:ext cx="8136904" cy="1077218"/>
          </a:xfrm>
          <a:prstGeom prst="rect">
            <a:avLst/>
          </a:prstGeom>
          <a:noFill/>
        </p:spPr>
        <p:txBody>
          <a:bodyPr wrap="square" rtlCol="0">
            <a:spAutoFit/>
          </a:bodyPr>
          <a:lstStyle/>
          <a:p>
            <a:pPr lvl="0" algn="just"/>
            <a:r>
              <a:rPr lang="ru-RU" sz="3200" dirty="0">
                <a:solidFill>
                  <a:srgbClr val="C00000"/>
                </a:solidFill>
              </a:rPr>
              <a:t>Что именно символизирует появляющийся в конце поэмы Иисус Христос?</a:t>
            </a:r>
          </a:p>
        </p:txBody>
      </p:sp>
      <p:pic>
        <p:nvPicPr>
          <p:cNvPr id="1026" name="Picture 2" descr="C:\Users\Наталья\Desktop\main_693509_orig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1464716"/>
            <a:ext cx="2363429" cy="3332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3443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76672"/>
            <a:ext cx="8280920" cy="2123658"/>
          </a:xfrm>
          <a:prstGeom prst="rect">
            <a:avLst/>
          </a:prstGeom>
          <a:noFill/>
        </p:spPr>
        <p:txBody>
          <a:bodyPr wrap="square" rtlCol="0">
            <a:spAutoFit/>
          </a:bodyPr>
          <a:lstStyle/>
          <a:p>
            <a:pPr algn="just"/>
            <a:r>
              <a:rPr lang="ru-RU" sz="2000" dirty="0" smtClean="0"/>
              <a:t>Существовала версия, что двенадцать апостолов Христа были прообразом двенадцати красногвардейцев. Чтобы проверить эту версию, сравним, что несут людям те и другие.</a:t>
            </a:r>
          </a:p>
          <a:p>
            <a:pPr algn="just"/>
            <a:endParaRPr lang="ru-RU" dirty="0"/>
          </a:p>
          <a:p>
            <a:pPr algn="just"/>
            <a:endParaRPr lang="ru-RU" dirty="0" smtClean="0"/>
          </a:p>
          <a:p>
            <a:pPr algn="just"/>
            <a:endParaRPr lang="ru-RU" dirty="0" smtClean="0"/>
          </a:p>
          <a:p>
            <a:pPr algn="just"/>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3032823931"/>
              </p:ext>
            </p:extLst>
          </p:nvPr>
        </p:nvGraphicFramePr>
        <p:xfrm>
          <a:off x="647564" y="1772816"/>
          <a:ext cx="7920880" cy="3200400"/>
        </p:xfrm>
        <a:graphic>
          <a:graphicData uri="http://schemas.openxmlformats.org/drawingml/2006/table">
            <a:tbl>
              <a:tblPr firstRow="1" bandRow="1">
                <a:tableStyleId>{5940675A-B579-460E-94D1-54222C63F5DA}</a:tableStyleId>
              </a:tblPr>
              <a:tblGrid>
                <a:gridCol w="3960440"/>
                <a:gridCol w="3960440"/>
              </a:tblGrid>
              <a:tr h="211048">
                <a:tc>
                  <a:txBody>
                    <a:bodyPr/>
                    <a:lstStyle/>
                    <a:p>
                      <a:endParaRPr lang="ru-RU" dirty="0" smtClean="0"/>
                    </a:p>
                    <a:p>
                      <a:endParaRPr lang="ru-RU" dirty="0" smtClean="0"/>
                    </a:p>
                    <a:p>
                      <a:endParaRPr lang="ru-RU" dirty="0" smtClean="0"/>
                    </a:p>
                    <a:p>
                      <a:endParaRPr lang="ru-RU" dirty="0" smtClean="0"/>
                    </a:p>
                    <a:p>
                      <a:endParaRPr lang="ru-RU" dirty="0" smtClean="0"/>
                    </a:p>
                    <a:p>
                      <a:endParaRPr lang="ru-RU" dirty="0"/>
                    </a:p>
                  </a:txBody>
                  <a:tcPr/>
                </a:tc>
                <a:tc>
                  <a:txBody>
                    <a:bodyPr/>
                    <a:lstStyle/>
                    <a:p>
                      <a:endParaRPr lang="ru-RU" dirty="0"/>
                    </a:p>
                  </a:txBody>
                  <a:tcPr/>
                </a:tc>
              </a:tr>
              <a:tr h="370840">
                <a:tc>
                  <a:txBody>
                    <a:bodyPr/>
                    <a:lstStyle/>
                    <a:p>
                      <a:r>
                        <a:rPr lang="ru-RU" dirty="0" smtClean="0"/>
                        <a:t>Не убий!</a:t>
                      </a:r>
                    </a:p>
                    <a:p>
                      <a:r>
                        <a:rPr lang="ru-RU" dirty="0" smtClean="0"/>
                        <a:t>Люби ближнего своего</a:t>
                      </a:r>
                    </a:p>
                    <a:p>
                      <a:r>
                        <a:rPr lang="ru-RU" dirty="0" smtClean="0"/>
                        <a:t>Мир </a:t>
                      </a:r>
                    </a:p>
                    <a:p>
                      <a:r>
                        <a:rPr lang="ru-RU" dirty="0" smtClean="0"/>
                        <a:t>Прощение </a:t>
                      </a:r>
                    </a:p>
                    <a:p>
                      <a:r>
                        <a:rPr lang="ru-RU" dirty="0" smtClean="0"/>
                        <a:t>Свет </a:t>
                      </a:r>
                      <a:endParaRPr lang="ru-RU" dirty="0"/>
                    </a:p>
                  </a:txBody>
                  <a:tcPr/>
                </a:tc>
                <a:tc>
                  <a:txBody>
                    <a:bodyPr/>
                    <a:lstStyle/>
                    <a:p>
                      <a:r>
                        <a:rPr lang="ru-RU" dirty="0" smtClean="0"/>
                        <a:t>Смерть</a:t>
                      </a:r>
                    </a:p>
                    <a:p>
                      <a:r>
                        <a:rPr lang="ru-RU" dirty="0" smtClean="0"/>
                        <a:t>Ненависть</a:t>
                      </a:r>
                    </a:p>
                    <a:p>
                      <a:r>
                        <a:rPr lang="ru-RU" dirty="0" smtClean="0"/>
                        <a:t>Злоба</a:t>
                      </a:r>
                    </a:p>
                    <a:p>
                      <a:r>
                        <a:rPr lang="ru-RU" dirty="0" smtClean="0"/>
                        <a:t>Месть </a:t>
                      </a:r>
                    </a:p>
                    <a:p>
                      <a:r>
                        <a:rPr lang="ru-RU" dirty="0" smtClean="0"/>
                        <a:t>Тьма</a:t>
                      </a:r>
                      <a:endParaRPr lang="ru-RU" dirty="0"/>
                    </a:p>
                  </a:txBody>
                  <a:tcPr/>
                </a:tc>
              </a:tr>
            </a:tbl>
          </a:graphicData>
        </a:graphic>
      </p:graphicFrame>
      <p:pic>
        <p:nvPicPr>
          <p:cNvPr id="2052" name="Picture 4" descr="C:\Users\Наталья\Desktop\doc6u36zo8ylk1uogd8ncc_800_48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1825083"/>
            <a:ext cx="2153816" cy="1634208"/>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Наталья\Desktop\196512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827415"/>
            <a:ext cx="2095128" cy="1629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55576" y="5085184"/>
            <a:ext cx="7632848" cy="707886"/>
          </a:xfrm>
          <a:prstGeom prst="rect">
            <a:avLst/>
          </a:prstGeom>
          <a:noFill/>
        </p:spPr>
        <p:txBody>
          <a:bodyPr wrap="square" rtlCol="0">
            <a:spAutoFit/>
          </a:bodyPr>
          <a:lstStyle/>
          <a:p>
            <a:r>
              <a:rPr lang="ru-RU" sz="2000" dirty="0" smtClean="0"/>
              <a:t>Двенадцать апостолов </a:t>
            </a:r>
            <a:r>
              <a:rPr lang="ru-RU" sz="2000" dirty="0" smtClean="0">
                <a:solidFill>
                  <a:srgbClr val="C00000"/>
                </a:solidFill>
              </a:rPr>
              <a:t>созидают</a:t>
            </a:r>
            <a:r>
              <a:rPr lang="ru-RU" sz="2000" dirty="0" smtClean="0"/>
              <a:t>, </a:t>
            </a:r>
          </a:p>
          <a:p>
            <a:r>
              <a:rPr lang="ru-RU" sz="2000" dirty="0"/>
              <a:t> </a:t>
            </a:r>
            <a:r>
              <a:rPr lang="ru-RU" sz="2000" dirty="0" smtClean="0"/>
              <a:t>                                                 двенадцать красногвардейцев </a:t>
            </a:r>
            <a:r>
              <a:rPr lang="ru-RU" sz="2000" dirty="0" smtClean="0">
                <a:solidFill>
                  <a:srgbClr val="C00000"/>
                </a:solidFill>
              </a:rPr>
              <a:t>разрушают</a:t>
            </a:r>
            <a:endParaRPr lang="ru-RU" sz="2000" dirty="0">
              <a:solidFill>
                <a:srgbClr val="C00000"/>
              </a:solidFill>
            </a:endParaRPr>
          </a:p>
        </p:txBody>
      </p:sp>
    </p:spTree>
    <p:extLst>
      <p:ext uri="{BB962C8B-B14F-4D97-AF65-F5344CB8AC3E}">
        <p14:creationId xmlns:p14="http://schemas.microsoft.com/office/powerpoint/2010/main" val="9771540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548680"/>
            <a:ext cx="4536504" cy="2862322"/>
          </a:xfrm>
          <a:prstGeom prst="rect">
            <a:avLst/>
          </a:prstGeom>
          <a:noFill/>
        </p:spPr>
        <p:txBody>
          <a:bodyPr wrap="square" rtlCol="0">
            <a:spAutoFit/>
          </a:bodyPr>
          <a:lstStyle/>
          <a:p>
            <a:pPr algn="just"/>
            <a:r>
              <a:rPr lang="ru-RU" dirty="0" smtClean="0"/>
              <a:t>Спасти от этого разрушения может только обращение к общечеловеческим нравственным ценностям – вот одна из главных мыслей поэмы. А «белый венчик» – это символ нравственной чистоты, это ореол святости, приобщение к духовности. Таким образом, Блок ведёт своих героев из одного мира в другой и с болью о России указывает им путь к добру, к нравственной чистоте, к Иисусу. </a:t>
            </a:r>
            <a:endParaRPr lang="ru-RU" dirty="0"/>
          </a:p>
        </p:txBody>
      </p:sp>
      <p:sp>
        <p:nvSpPr>
          <p:cNvPr id="3" name="TextBox 2"/>
          <p:cNvSpPr txBox="1"/>
          <p:nvPr/>
        </p:nvSpPr>
        <p:spPr>
          <a:xfrm>
            <a:off x="4572000" y="4077072"/>
            <a:ext cx="3816424" cy="1477328"/>
          </a:xfrm>
          <a:prstGeom prst="rect">
            <a:avLst/>
          </a:prstGeom>
          <a:noFill/>
        </p:spPr>
        <p:txBody>
          <a:bodyPr wrap="square" rtlCol="0">
            <a:spAutoFit/>
          </a:bodyPr>
          <a:lstStyle/>
          <a:p>
            <a:pPr algn="just"/>
            <a:r>
              <a:rPr lang="ru-RU" dirty="0" smtClean="0"/>
              <a:t>Христос и красногвардейцы никогда не встретятся, потому что они существуют в разных нравственных измерениях. Не может Христос вести убийц.</a:t>
            </a:r>
            <a:endParaRPr lang="ru-RU" dirty="0"/>
          </a:p>
        </p:txBody>
      </p:sp>
      <p:pic>
        <p:nvPicPr>
          <p:cNvPr id="3074" name="Picture 2" descr="C:\Users\Наталья\Desktop\img6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645024"/>
            <a:ext cx="1977578" cy="247173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Наталья\Desktop\hello_html_736b850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5343" y="764704"/>
            <a:ext cx="2986261" cy="2248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6082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620688"/>
            <a:ext cx="7488832" cy="461665"/>
          </a:xfrm>
          <a:prstGeom prst="rect">
            <a:avLst/>
          </a:prstGeom>
          <a:noFill/>
        </p:spPr>
        <p:txBody>
          <a:bodyPr wrap="square" rtlCol="0">
            <a:spAutoFit/>
          </a:bodyPr>
          <a:lstStyle/>
          <a:p>
            <a:pPr lvl="0" algn="just"/>
            <a:r>
              <a:rPr lang="ru-RU" sz="2400" dirty="0" smtClean="0">
                <a:solidFill>
                  <a:srgbClr val="C00000"/>
                </a:solidFill>
              </a:rPr>
              <a:t>Вернёмся к вопросу: продался </a:t>
            </a:r>
            <a:r>
              <a:rPr lang="ru-RU" sz="2400" dirty="0">
                <a:solidFill>
                  <a:srgbClr val="C00000"/>
                </a:solidFill>
              </a:rPr>
              <a:t>ли Блок новой власти?</a:t>
            </a:r>
          </a:p>
        </p:txBody>
      </p:sp>
      <p:sp>
        <p:nvSpPr>
          <p:cNvPr id="3" name="TextBox 2"/>
          <p:cNvSpPr txBox="1"/>
          <p:nvPr/>
        </p:nvSpPr>
        <p:spPr>
          <a:xfrm>
            <a:off x="755576" y="1484784"/>
            <a:ext cx="4032448" cy="3970318"/>
          </a:xfrm>
          <a:prstGeom prst="rect">
            <a:avLst/>
          </a:prstGeom>
          <a:noFill/>
        </p:spPr>
        <p:txBody>
          <a:bodyPr wrap="square" rtlCol="0">
            <a:spAutoFit/>
          </a:bodyPr>
          <a:lstStyle/>
          <a:p>
            <a:pPr algn="just"/>
            <a:r>
              <a:rPr lang="ru-RU" dirty="0" smtClean="0"/>
              <a:t>НЕТ! Он пел в поэме «Двенадцать» не революцию, «но и тогда Россию пел он» (</a:t>
            </a:r>
            <a:r>
              <a:rPr lang="ru-RU" dirty="0" err="1" smtClean="0"/>
              <a:t>Е.Евтушенко</a:t>
            </a:r>
            <a:r>
              <a:rPr lang="ru-RU" dirty="0" smtClean="0"/>
              <a:t>). Он пел её не с ликованием, а с болью, с печалью, с «тоской у глаз», потому что она (Россия), «бедная жена», «красавица», «подруга». Он боится за неё. В такое страшное время он боится отпускать её одну на улицу, где идут…двенадцать. Они могут её, как Катьку… Он не хочет, чтобы она была «любовью, грязью или колёсами раздавлена…»</a:t>
            </a:r>
          </a:p>
          <a:p>
            <a:endParaRPr lang="ru-RU" dirty="0"/>
          </a:p>
        </p:txBody>
      </p:sp>
      <p:pic>
        <p:nvPicPr>
          <p:cNvPr id="4098" name="Picture 2" descr="C:\Users\Наталья\Desktop\129858580_4498623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628799"/>
            <a:ext cx="2592288" cy="3477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4395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Наталья\Desktop\hq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48680"/>
            <a:ext cx="4248472" cy="27336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932040" y="548680"/>
            <a:ext cx="3816424" cy="3139321"/>
          </a:xfrm>
          <a:prstGeom prst="rect">
            <a:avLst/>
          </a:prstGeom>
          <a:noFill/>
        </p:spPr>
        <p:txBody>
          <a:bodyPr wrap="square" rtlCol="0">
            <a:spAutoFit/>
          </a:bodyPr>
          <a:lstStyle/>
          <a:p>
            <a:pPr algn="just"/>
            <a:r>
              <a:rPr lang="ru-RU" dirty="0" smtClean="0"/>
              <a:t>Блок вслушался, всмотрелся в современность – и ужаснулся. Он так мечтал о переменах – и они пришли. Власть теперь у тех, кто «ко всему готовы», которым «ничего не жаль», они готовы пальнуть «в кондовую, избяную, толстозадую», «святую» Русь. В его, блоковскую Русь, окутанную синими туманами, воспетую, любимую, и опять – несчастную.</a:t>
            </a:r>
            <a:endParaRPr lang="ru-RU" dirty="0"/>
          </a:p>
        </p:txBody>
      </p:sp>
      <p:sp>
        <p:nvSpPr>
          <p:cNvPr id="3" name="TextBox 2"/>
          <p:cNvSpPr txBox="1"/>
          <p:nvPr/>
        </p:nvSpPr>
        <p:spPr>
          <a:xfrm>
            <a:off x="460369" y="3688001"/>
            <a:ext cx="8136904" cy="2862322"/>
          </a:xfrm>
          <a:prstGeom prst="rect">
            <a:avLst/>
          </a:prstGeom>
          <a:noFill/>
        </p:spPr>
        <p:txBody>
          <a:bodyPr wrap="square" rtlCol="0">
            <a:spAutoFit/>
          </a:bodyPr>
          <a:lstStyle/>
          <a:p>
            <a:pPr algn="just"/>
            <a:r>
              <a:rPr lang="ru-RU" dirty="0" smtClean="0"/>
              <a:t>После поэмы «Двенадцать» Блок замолчал. «А когда началась Красная Армия и социалистическое строительство, я больше не мог… И с тех пор не пишу», так, по воспоминаниям современников, сказал поэт. Да и о чём он, «дитя добра и света», мог написать? О тифе, о голоде, о реках крови, о злобе? Его надежды ушли вместе с Христом в январскую ночь под аккомпанемент выстрелов двенадцати. Таким же трагическим смыслом, как и поэма «Двенадцать», наполнено письмо Блока Н.А. </a:t>
            </a:r>
            <a:r>
              <a:rPr lang="ru-RU" dirty="0" err="1" smtClean="0"/>
              <a:t>Нолле</a:t>
            </a:r>
            <a:r>
              <a:rPr lang="ru-RU" dirty="0" smtClean="0"/>
              <a:t>-Коган, написанное в 1921 году: «Жалейте и лелейте своего будущего ребёнка; если он будет хороший, какой он будет мученик, он будет расплачиваться за всё, что мы наделали, за каждую минуту наших дней…»</a:t>
            </a:r>
            <a:endParaRPr lang="ru-RU" dirty="0"/>
          </a:p>
        </p:txBody>
      </p:sp>
    </p:spTree>
    <p:extLst>
      <p:ext uri="{BB962C8B-B14F-4D97-AF65-F5344CB8AC3E}">
        <p14:creationId xmlns:p14="http://schemas.microsoft.com/office/powerpoint/2010/main" val="28833927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Наталья\Desktop\normal_1969_-SLAVA-VELIKOMU-OKTYABRYU-O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08720"/>
            <a:ext cx="8525849" cy="502352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15616" y="1484784"/>
            <a:ext cx="6768752" cy="3354765"/>
          </a:xfrm>
          <a:prstGeom prst="rect">
            <a:avLst/>
          </a:prstGeom>
          <a:noFill/>
        </p:spPr>
        <p:txBody>
          <a:bodyPr wrap="square" rtlCol="0">
            <a:spAutoFit/>
          </a:bodyPr>
          <a:lstStyle/>
          <a:p>
            <a:endParaRPr lang="ru-RU" sz="4800" dirty="0" smtClean="0">
              <a:solidFill>
                <a:srgbClr val="C00000"/>
              </a:solidFill>
            </a:endParaRPr>
          </a:p>
          <a:p>
            <a:r>
              <a:rPr lang="ru-RU" sz="4800" dirty="0" smtClean="0">
                <a:solidFill>
                  <a:srgbClr val="C00000"/>
                </a:solidFill>
              </a:rPr>
              <a:t>Воскреснем?</a:t>
            </a:r>
          </a:p>
          <a:p>
            <a:r>
              <a:rPr lang="ru-RU" sz="4800" dirty="0" smtClean="0">
                <a:solidFill>
                  <a:srgbClr val="C00000"/>
                </a:solidFill>
              </a:rPr>
              <a:t>                Погибнем? </a:t>
            </a:r>
          </a:p>
          <a:p>
            <a:r>
              <a:rPr lang="ru-RU" sz="4800" dirty="0" smtClean="0">
                <a:solidFill>
                  <a:srgbClr val="C00000"/>
                </a:solidFill>
              </a:rPr>
              <a:t>                                 Умрём?</a:t>
            </a:r>
          </a:p>
          <a:p>
            <a:endParaRPr lang="ru-RU" sz="2000" dirty="0">
              <a:solidFill>
                <a:srgbClr val="C00000"/>
              </a:solidFill>
            </a:endParaRPr>
          </a:p>
        </p:txBody>
      </p:sp>
    </p:spTree>
    <p:extLst>
      <p:ext uri="{BB962C8B-B14F-4D97-AF65-F5344CB8AC3E}">
        <p14:creationId xmlns:p14="http://schemas.microsoft.com/office/powerpoint/2010/main" val="41658015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19872" y="980728"/>
            <a:ext cx="4968552" cy="1692771"/>
          </a:xfrm>
          <a:prstGeom prst="rect">
            <a:avLst/>
          </a:prstGeom>
          <a:noFill/>
        </p:spPr>
        <p:txBody>
          <a:bodyPr wrap="square" rtlCol="0">
            <a:spAutoFit/>
          </a:bodyPr>
          <a:lstStyle/>
          <a:p>
            <a:r>
              <a:rPr lang="ru-RU" sz="3200" b="1" dirty="0" smtClean="0"/>
              <a:t>Поэт – политик поневоле.</a:t>
            </a:r>
          </a:p>
          <a:p>
            <a:endParaRPr lang="ru-RU" sz="2400" dirty="0"/>
          </a:p>
          <a:p>
            <a:r>
              <a:rPr lang="ru-RU" sz="2400" dirty="0" smtClean="0"/>
              <a:t>(Е. Евтушенко, ст. «Вам, кто руки не подал Блоку…»)</a:t>
            </a:r>
            <a:endParaRPr lang="ru-RU" sz="2400" dirty="0"/>
          </a:p>
        </p:txBody>
      </p:sp>
      <p:pic>
        <p:nvPicPr>
          <p:cNvPr id="2050" name="Picture 2" descr="C:\Users\Наталья\Desktop\1079012_html_616b74f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764704"/>
            <a:ext cx="2381250"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99592" y="4077072"/>
            <a:ext cx="7488832" cy="1754326"/>
          </a:xfrm>
          <a:prstGeom prst="rect">
            <a:avLst/>
          </a:prstGeom>
          <a:noFill/>
        </p:spPr>
        <p:txBody>
          <a:bodyPr wrap="square" rtlCol="0">
            <a:spAutoFit/>
          </a:bodyPr>
          <a:lstStyle/>
          <a:p>
            <a:pPr algn="just"/>
            <a:r>
              <a:rPr lang="ru-RU" dirty="0" smtClean="0"/>
              <a:t>Блок шёл в своём творчестве к «</a:t>
            </a:r>
            <a:r>
              <a:rPr lang="ru-RU" dirty="0" err="1" smtClean="0"/>
              <a:t>вочеловечиванию</a:t>
            </a:r>
            <a:r>
              <a:rPr lang="ru-RU" dirty="0" smtClean="0"/>
              <a:t>», то есть к человеку общественному, к народу:</a:t>
            </a:r>
          </a:p>
          <a:p>
            <a:pPr algn="just"/>
            <a:r>
              <a:rPr lang="ru-RU" dirty="0" smtClean="0"/>
              <a:t>Всё сущее – </a:t>
            </a:r>
            <a:r>
              <a:rPr lang="ru-RU" dirty="0" err="1" smtClean="0"/>
              <a:t>вочеловечить</a:t>
            </a:r>
            <a:r>
              <a:rPr lang="ru-RU" dirty="0" smtClean="0"/>
              <a:t>,</a:t>
            </a:r>
          </a:p>
          <a:p>
            <a:pPr algn="just"/>
            <a:r>
              <a:rPr lang="ru-RU" dirty="0" smtClean="0"/>
              <a:t>Несбывшееся – воплотить.</a:t>
            </a:r>
          </a:p>
          <a:p>
            <a:pPr algn="just"/>
            <a:r>
              <a:rPr lang="ru-RU" dirty="0" smtClean="0"/>
              <a:t>Раздумья над исторической судьбой России полны пророческих прозрений: «О, Русь моя! Жена моя! До боли нам ясен долгий путь…»</a:t>
            </a:r>
            <a:endParaRPr lang="ru-RU" dirty="0"/>
          </a:p>
        </p:txBody>
      </p:sp>
    </p:spTree>
    <p:extLst>
      <p:ext uri="{BB962C8B-B14F-4D97-AF65-F5344CB8AC3E}">
        <p14:creationId xmlns:p14="http://schemas.microsoft.com/office/powerpoint/2010/main" val="34203560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476672"/>
            <a:ext cx="5544616" cy="4370427"/>
          </a:xfrm>
          <a:prstGeom prst="rect">
            <a:avLst/>
          </a:prstGeom>
          <a:noFill/>
        </p:spPr>
        <p:txBody>
          <a:bodyPr wrap="square" rtlCol="0">
            <a:spAutoFit/>
          </a:bodyPr>
          <a:lstStyle/>
          <a:p>
            <a:endParaRPr lang="ru-RU" dirty="0" smtClean="0"/>
          </a:p>
          <a:p>
            <a:pPr algn="just"/>
            <a:r>
              <a:rPr lang="ru-RU" sz="2000" dirty="0" smtClean="0"/>
              <a:t>Блок ощущал неизбежное приближение социальных катаклизмов. Империалистическую войну он оценил как испытание, которое надо перенести, чего бы то ни стоило:</a:t>
            </a:r>
          </a:p>
          <a:p>
            <a:pPr algn="just"/>
            <a:endParaRPr lang="ru-RU" sz="2000" dirty="0" smtClean="0"/>
          </a:p>
          <a:p>
            <a:pPr algn="just"/>
            <a:r>
              <a:rPr lang="ru-RU" sz="2000" dirty="0" smtClean="0"/>
              <a:t>Испепеляющие годы!</a:t>
            </a:r>
          </a:p>
          <a:p>
            <a:pPr algn="just"/>
            <a:r>
              <a:rPr lang="ru-RU" sz="2000" dirty="0" smtClean="0"/>
              <a:t>Безумье ль в вас, надежды ль весть?</a:t>
            </a:r>
          </a:p>
          <a:p>
            <a:pPr algn="just"/>
            <a:r>
              <a:rPr lang="ru-RU" sz="2000" dirty="0" smtClean="0"/>
              <a:t>От дней войны, от дней свободы…</a:t>
            </a:r>
          </a:p>
          <a:p>
            <a:pPr algn="just"/>
            <a:r>
              <a:rPr lang="ru-RU" sz="2000" dirty="0" smtClean="0"/>
              <a:t>Кровавый отсвет в лицах есть…</a:t>
            </a:r>
          </a:p>
          <a:p>
            <a:pPr algn="just"/>
            <a:endParaRPr lang="ru-RU" sz="2000" dirty="0" smtClean="0"/>
          </a:p>
          <a:p>
            <a:pPr algn="just"/>
            <a:r>
              <a:rPr lang="ru-RU" sz="2000" dirty="0" smtClean="0"/>
              <a:t>Поэт не славил войну, не писал ура-патриотических стихов, голос его Музы был скорбен.</a:t>
            </a:r>
            <a:endParaRPr lang="ru-RU" sz="2000" dirty="0"/>
          </a:p>
        </p:txBody>
      </p:sp>
      <p:pic>
        <p:nvPicPr>
          <p:cNvPr id="3074" name="Picture 2" descr="C:\Users\Наталья\Desktop\Blok-Aleksandr-Aleksandrovi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2030" y="537140"/>
            <a:ext cx="1970305" cy="256003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Наталья\Desktop\1408474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2030" y="3212976"/>
            <a:ext cx="1970305" cy="2643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3094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dirty="0" smtClean="0">
                <a:solidFill>
                  <a:srgbClr val="C00000"/>
                </a:solidFill>
              </a:rPr>
              <a:t>И вот Октябрь 1917 года</a:t>
            </a:r>
            <a:endParaRPr lang="ru-RU" sz="4000" dirty="0">
              <a:solidFill>
                <a:srgbClr val="C00000"/>
              </a:solidFill>
            </a:endParaRPr>
          </a:p>
        </p:txBody>
      </p:sp>
      <p:sp>
        <p:nvSpPr>
          <p:cNvPr id="4" name="TextBox 3"/>
          <p:cNvSpPr txBox="1"/>
          <p:nvPr/>
        </p:nvSpPr>
        <p:spPr>
          <a:xfrm>
            <a:off x="539552" y="1412776"/>
            <a:ext cx="7560840" cy="4585871"/>
          </a:xfrm>
          <a:prstGeom prst="rect">
            <a:avLst/>
          </a:prstGeom>
          <a:noFill/>
        </p:spPr>
        <p:txBody>
          <a:bodyPr wrap="square" rtlCol="0">
            <a:spAutoFit/>
          </a:bodyPr>
          <a:lstStyle/>
          <a:p>
            <a:pPr algn="just"/>
            <a:r>
              <a:rPr lang="ru-RU" dirty="0" smtClean="0"/>
              <a:t>Октябрь 1917 года Блок принял без колебания. Он поверил, что новая власть несёт искупление (по крайней мере, так он писал в своей статье «Интеллигенция и революция»). И внутренне он был готов к этому.</a:t>
            </a:r>
          </a:p>
          <a:p>
            <a:pPr algn="just"/>
            <a:r>
              <a:rPr lang="ru-RU" dirty="0" smtClean="0"/>
              <a:t>В январе 1918 года он написал поэму «Двенадцать». Это была первая поэма о революции в художественной литературе. Она резко не походила ни на что им созданное  и произвела на современников двойственное впечатление: Д. Мережковский и З. Гиппиус перестали подавать поэту руку, отвернулись от него, обвиняли в том, что он продался новой власти. А. Луначарский сказал, что поэма – гимн революции. В Маяковский говорил, что поэмой зачитывались и «белые» и «красные» (то есть и те, и другие считали, что Блок с ними). С конца двадцатых годов действительно закрепилось мнение, что поэма Блока «Двенадцать» – это гимн революции, её прославление. Сегодня эта версия устарела.</a:t>
            </a:r>
          </a:p>
          <a:p>
            <a:pPr algn="just"/>
            <a:endParaRPr lang="ru-RU" dirty="0" smtClean="0"/>
          </a:p>
          <a:p>
            <a:pPr algn="ctr"/>
            <a:r>
              <a:rPr lang="ru-RU" sz="4000" dirty="0" smtClean="0">
                <a:solidFill>
                  <a:srgbClr val="C00000"/>
                </a:solidFill>
              </a:rPr>
              <a:t>Продался ли Блок новой власти?</a:t>
            </a:r>
            <a:endParaRPr lang="ru-RU" sz="4000" dirty="0">
              <a:solidFill>
                <a:srgbClr val="C00000"/>
              </a:solidFill>
            </a:endParaRPr>
          </a:p>
        </p:txBody>
      </p:sp>
    </p:spTree>
    <p:extLst>
      <p:ext uri="{BB962C8B-B14F-4D97-AF65-F5344CB8AC3E}">
        <p14:creationId xmlns:p14="http://schemas.microsoft.com/office/powerpoint/2010/main" val="14344758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39952" y="620688"/>
            <a:ext cx="4464496" cy="2308324"/>
          </a:xfrm>
          <a:prstGeom prst="rect">
            <a:avLst/>
          </a:prstGeom>
          <a:noFill/>
        </p:spPr>
        <p:txBody>
          <a:bodyPr wrap="square" rtlCol="0">
            <a:spAutoFit/>
          </a:bodyPr>
          <a:lstStyle/>
          <a:p>
            <a:pPr algn="just"/>
            <a:r>
              <a:rPr lang="ru-RU" dirty="0" smtClean="0"/>
              <a:t>«Что же задумано? Перестроить всё. Устроить так, чтобы всё стало новым, чтобы лживая, скучная наша жизнь стала справедливой, чистой и прекрасной жизнью…», - писал А. Блок. В это он верит. А что он видит, когда выходит из литературных салонов на революционные улицы, площади?</a:t>
            </a:r>
            <a:endParaRPr lang="ru-RU" dirty="0"/>
          </a:p>
        </p:txBody>
      </p:sp>
      <p:pic>
        <p:nvPicPr>
          <p:cNvPr id="4098" name="Picture 2" descr="C:\Users\Наталья\Desktop\img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652411"/>
            <a:ext cx="3024335" cy="434635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Наталья\Desktop\orig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9980" y="3140968"/>
            <a:ext cx="2242220" cy="167045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Наталья\Desktop\8714219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74148" y="4689367"/>
            <a:ext cx="2788568" cy="1726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6885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620688"/>
            <a:ext cx="7416824" cy="707886"/>
          </a:xfrm>
          <a:prstGeom prst="rect">
            <a:avLst/>
          </a:prstGeom>
          <a:noFill/>
        </p:spPr>
        <p:txBody>
          <a:bodyPr wrap="square" rtlCol="0">
            <a:spAutoFit/>
          </a:bodyPr>
          <a:lstStyle/>
          <a:p>
            <a:pPr algn="ctr"/>
            <a:r>
              <a:rPr lang="ru-RU" sz="4000" dirty="0" smtClean="0">
                <a:solidFill>
                  <a:srgbClr val="C00000"/>
                </a:solidFill>
              </a:rPr>
              <a:t>«Двенадцать»</a:t>
            </a:r>
            <a:endParaRPr lang="ru-RU" sz="4000" dirty="0">
              <a:solidFill>
                <a:srgbClr val="C00000"/>
              </a:solidFill>
            </a:endParaRPr>
          </a:p>
        </p:txBody>
      </p:sp>
      <p:sp>
        <p:nvSpPr>
          <p:cNvPr id="3" name="TextBox 2"/>
          <p:cNvSpPr txBox="1"/>
          <p:nvPr/>
        </p:nvSpPr>
        <p:spPr>
          <a:xfrm>
            <a:off x="611560" y="1700808"/>
            <a:ext cx="3996444" cy="646331"/>
          </a:xfrm>
          <a:prstGeom prst="rect">
            <a:avLst/>
          </a:prstGeom>
          <a:noFill/>
        </p:spPr>
        <p:txBody>
          <a:bodyPr wrap="square" rtlCol="0">
            <a:spAutoFit/>
          </a:bodyPr>
          <a:lstStyle/>
          <a:p>
            <a:r>
              <a:rPr lang="ru-RU" b="1" dirty="0" smtClean="0"/>
              <a:t>Кто же эти двенадцать? Им дано оружие? Для чего?</a:t>
            </a:r>
            <a:endParaRPr lang="ru-RU" b="1" dirty="0"/>
          </a:p>
        </p:txBody>
      </p:sp>
      <p:sp>
        <p:nvSpPr>
          <p:cNvPr id="4" name="TextBox 3"/>
          <p:cNvSpPr txBox="1"/>
          <p:nvPr/>
        </p:nvSpPr>
        <p:spPr>
          <a:xfrm>
            <a:off x="3923928" y="3645024"/>
            <a:ext cx="4536504" cy="2585323"/>
          </a:xfrm>
          <a:prstGeom prst="rect">
            <a:avLst/>
          </a:prstGeom>
          <a:noFill/>
        </p:spPr>
        <p:txBody>
          <a:bodyPr wrap="square" rtlCol="0">
            <a:spAutoFit/>
          </a:bodyPr>
          <a:lstStyle/>
          <a:p>
            <a:pPr algn="just"/>
            <a:endParaRPr lang="ru-RU" dirty="0" smtClean="0"/>
          </a:p>
          <a:p>
            <a:pPr algn="just"/>
            <a:endParaRPr lang="ru-RU" dirty="0"/>
          </a:p>
          <a:p>
            <a:pPr algn="just"/>
            <a:r>
              <a:rPr lang="ru-RU" dirty="0" smtClean="0"/>
              <a:t>Это люди «низов», народ, даже деклассированные элементы. Революция дала им свободу, но «без креста», то есть без всяких нравственных запретов, без культуры. Им дано оружие для несения караульной службы, для охраны порядка в городе, а они – убивают…</a:t>
            </a:r>
            <a:endParaRPr lang="ru-RU" dirty="0"/>
          </a:p>
        </p:txBody>
      </p:sp>
      <p:pic>
        <p:nvPicPr>
          <p:cNvPr id="5122" name="Picture 2" descr="C:\Users\Наталья\Desktop\340715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708920"/>
            <a:ext cx="2172465" cy="3529478"/>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Наталья\Desktop\img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5013" y="1484784"/>
            <a:ext cx="1894334" cy="2682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259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76672"/>
            <a:ext cx="4248472" cy="1754326"/>
          </a:xfrm>
          <a:prstGeom prst="rect">
            <a:avLst/>
          </a:prstGeom>
          <a:noFill/>
        </p:spPr>
        <p:txBody>
          <a:bodyPr wrap="square" rtlCol="0">
            <a:spAutoFit/>
          </a:bodyPr>
          <a:lstStyle/>
          <a:p>
            <a:endParaRPr lang="ru-RU" b="1" dirty="0" smtClean="0"/>
          </a:p>
          <a:p>
            <a:endParaRPr lang="ru-RU" b="1" dirty="0"/>
          </a:p>
          <a:p>
            <a:endParaRPr lang="ru-RU" b="1" dirty="0" smtClean="0"/>
          </a:p>
          <a:p>
            <a:endParaRPr lang="ru-RU" b="1" dirty="0"/>
          </a:p>
          <a:p>
            <a:r>
              <a:rPr lang="ru-RU" b="1" dirty="0" smtClean="0"/>
              <a:t>Куда же направлена энергия этих людей в первый миг свободы?</a:t>
            </a:r>
            <a:endParaRPr lang="ru-RU" b="1" dirty="0"/>
          </a:p>
        </p:txBody>
      </p:sp>
      <p:sp>
        <p:nvSpPr>
          <p:cNvPr id="3" name="TextBox 2"/>
          <p:cNvSpPr txBox="1"/>
          <p:nvPr/>
        </p:nvSpPr>
        <p:spPr>
          <a:xfrm>
            <a:off x="3923928" y="2708920"/>
            <a:ext cx="4896544" cy="3139321"/>
          </a:xfrm>
          <a:prstGeom prst="rect">
            <a:avLst/>
          </a:prstGeom>
          <a:noFill/>
        </p:spPr>
        <p:txBody>
          <a:bodyPr wrap="square" rtlCol="0">
            <a:spAutoFit/>
          </a:bodyPr>
          <a:lstStyle/>
          <a:p>
            <a:pPr algn="just"/>
            <a:r>
              <a:rPr lang="ru-RU" dirty="0" smtClean="0"/>
              <a:t>Всё позволено! Делай, что хочешь! «Свобода» для этих людей – это утоление своих страстей – страсть насилия, обладания, присвоения, захвата. «Грабь награбленное!» – лозунг, который выдвинули большевики. Не в библиотеки за знаниями, не к станкам для благородного труда, не в филармонии слушать музыку спешат эти люди (по их мнению, это всё приметы «старого мира»: труд – проклятие, искусство – блажь богатых). Первая мысль Петрухи о </a:t>
            </a:r>
            <a:r>
              <a:rPr lang="ru-RU" dirty="0"/>
              <a:t>К</a:t>
            </a:r>
            <a:r>
              <a:rPr lang="ru-RU" dirty="0" smtClean="0"/>
              <a:t>атьке и о кабаке. В кабак!</a:t>
            </a:r>
            <a:endParaRPr lang="ru-RU" dirty="0"/>
          </a:p>
        </p:txBody>
      </p:sp>
      <p:pic>
        <p:nvPicPr>
          <p:cNvPr id="6146" name="Picture 2" descr="C:\Users\Наталья\Desktop\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439252"/>
            <a:ext cx="3035225" cy="34089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63688" y="692696"/>
            <a:ext cx="5328592" cy="707886"/>
          </a:xfrm>
          <a:prstGeom prst="rect">
            <a:avLst/>
          </a:prstGeom>
          <a:noFill/>
        </p:spPr>
        <p:txBody>
          <a:bodyPr wrap="square" rtlCol="0">
            <a:spAutoFit/>
          </a:bodyPr>
          <a:lstStyle/>
          <a:p>
            <a:pPr lvl="0" algn="ctr"/>
            <a:r>
              <a:rPr lang="ru-RU" sz="4000" dirty="0">
                <a:solidFill>
                  <a:srgbClr val="C00000"/>
                </a:solidFill>
              </a:rPr>
              <a:t>«Двенадцать»</a:t>
            </a:r>
          </a:p>
        </p:txBody>
      </p:sp>
    </p:spTree>
    <p:extLst>
      <p:ext uri="{BB962C8B-B14F-4D97-AF65-F5344CB8AC3E}">
        <p14:creationId xmlns:p14="http://schemas.microsoft.com/office/powerpoint/2010/main" val="41676467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1720" y="620688"/>
            <a:ext cx="5256584" cy="707886"/>
          </a:xfrm>
          <a:prstGeom prst="rect">
            <a:avLst/>
          </a:prstGeom>
          <a:noFill/>
        </p:spPr>
        <p:txBody>
          <a:bodyPr wrap="square" rtlCol="0">
            <a:spAutoFit/>
          </a:bodyPr>
          <a:lstStyle/>
          <a:p>
            <a:pPr lvl="0" algn="ctr"/>
            <a:r>
              <a:rPr lang="ru-RU" sz="4000" dirty="0">
                <a:solidFill>
                  <a:srgbClr val="C00000"/>
                </a:solidFill>
              </a:rPr>
              <a:t>«Двенадцать»</a:t>
            </a:r>
          </a:p>
        </p:txBody>
      </p:sp>
      <p:sp>
        <p:nvSpPr>
          <p:cNvPr id="3" name="TextBox 2"/>
          <p:cNvSpPr txBox="1"/>
          <p:nvPr/>
        </p:nvSpPr>
        <p:spPr>
          <a:xfrm>
            <a:off x="683568" y="1628800"/>
            <a:ext cx="3600400" cy="1200329"/>
          </a:xfrm>
          <a:prstGeom prst="rect">
            <a:avLst/>
          </a:prstGeom>
          <a:noFill/>
        </p:spPr>
        <p:txBody>
          <a:bodyPr wrap="square" rtlCol="0">
            <a:spAutoFit/>
          </a:bodyPr>
          <a:lstStyle/>
          <a:p>
            <a:r>
              <a:rPr lang="ru-RU" b="1" dirty="0" smtClean="0"/>
              <a:t>Петька говорит о Катьке, убив её: «Эту девку я любил…». Любил ли Петька Катьку? И что значит любить?</a:t>
            </a:r>
            <a:endParaRPr lang="ru-RU" b="1" dirty="0"/>
          </a:p>
        </p:txBody>
      </p:sp>
      <p:sp>
        <p:nvSpPr>
          <p:cNvPr id="5" name="TextBox 4"/>
          <p:cNvSpPr txBox="1"/>
          <p:nvPr/>
        </p:nvSpPr>
        <p:spPr>
          <a:xfrm>
            <a:off x="4067944" y="3707763"/>
            <a:ext cx="4726981" cy="2585323"/>
          </a:xfrm>
          <a:prstGeom prst="rect">
            <a:avLst/>
          </a:prstGeom>
          <a:noFill/>
        </p:spPr>
        <p:txBody>
          <a:bodyPr wrap="square" rtlCol="0">
            <a:spAutoFit/>
          </a:bodyPr>
          <a:lstStyle/>
          <a:p>
            <a:pPr algn="just"/>
            <a:r>
              <a:rPr lang="ru-RU" dirty="0" smtClean="0"/>
              <a:t>Петька Катьку не любил. Просто был близок с ней. Любить – сострадать, жалеть, понимать. Любовь предполагает не только физическую, но и духовную близость. Убийство – месть было совершено со скуки: «Позабавиться не грех!». После чего Петька опять повеселел. После убийства – и грабежи, и разбои, и пьянство, ведь «гуляет нынче </a:t>
            </a:r>
            <a:r>
              <a:rPr lang="ru-RU" dirty="0" err="1" smtClean="0"/>
              <a:t>голотьба</a:t>
            </a:r>
            <a:r>
              <a:rPr lang="ru-RU" dirty="0" smtClean="0"/>
              <a:t>» – анархия.</a:t>
            </a:r>
            <a:endParaRPr lang="ru-RU" dirty="0"/>
          </a:p>
        </p:txBody>
      </p:sp>
      <p:pic>
        <p:nvPicPr>
          <p:cNvPr id="7170" name="Picture 2" descr="C:\Users\Наталья\Desktop\143153_dvenadcat-blok-illustraci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9326" y="1419207"/>
            <a:ext cx="1944216" cy="2118697"/>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Наталья\Desktop\emily1-768x8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596" y="3140968"/>
            <a:ext cx="2751661" cy="3080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6855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Наталья\Desktop\img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00808"/>
            <a:ext cx="2736994" cy="37941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81826" y="1718715"/>
            <a:ext cx="4824536" cy="2585323"/>
          </a:xfrm>
          <a:prstGeom prst="rect">
            <a:avLst/>
          </a:prstGeom>
          <a:noFill/>
        </p:spPr>
        <p:txBody>
          <a:bodyPr wrap="square" rtlCol="0">
            <a:spAutoFit/>
          </a:bodyPr>
          <a:lstStyle/>
          <a:p>
            <a:pPr algn="just"/>
            <a:r>
              <a:rPr lang="ru-RU" dirty="0" smtClean="0"/>
              <a:t>На протяжении всей поэмы красногвардейцам чудится со всех сторон «лютый враг»: «Их винтовочки стальные на незримого врага…», «Вот проснётся лютый враг…», «Неугомонный не дремлет враг…». Всюду злобная подозрительность. Но кого им бояться, ведь «старый мир» (враг) «ковыляет позади». Ковыляет – значит слаб. Им всюду мерещится враг, потому что сами они – убийцы.</a:t>
            </a:r>
            <a:endParaRPr lang="ru-RU" dirty="0"/>
          </a:p>
        </p:txBody>
      </p:sp>
      <p:sp>
        <p:nvSpPr>
          <p:cNvPr id="4" name="TextBox 3"/>
          <p:cNvSpPr txBox="1"/>
          <p:nvPr/>
        </p:nvSpPr>
        <p:spPr>
          <a:xfrm>
            <a:off x="2123728" y="404664"/>
            <a:ext cx="4320480" cy="707886"/>
          </a:xfrm>
          <a:prstGeom prst="rect">
            <a:avLst/>
          </a:prstGeom>
          <a:noFill/>
        </p:spPr>
        <p:txBody>
          <a:bodyPr wrap="square" rtlCol="0">
            <a:spAutoFit/>
          </a:bodyPr>
          <a:lstStyle/>
          <a:p>
            <a:pPr lvl="0" algn="ctr"/>
            <a:r>
              <a:rPr lang="ru-RU" sz="4000" dirty="0">
                <a:solidFill>
                  <a:srgbClr val="C00000"/>
                </a:solidFill>
              </a:rPr>
              <a:t>«Двенадцать»</a:t>
            </a:r>
          </a:p>
        </p:txBody>
      </p:sp>
    </p:spTree>
    <p:extLst>
      <p:ext uri="{BB962C8B-B14F-4D97-AF65-F5344CB8AC3E}">
        <p14:creationId xmlns:p14="http://schemas.microsoft.com/office/powerpoint/2010/main" val="274901089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350</TotalTime>
  <Words>1437</Words>
  <Application>Microsoft Office PowerPoint</Application>
  <PresentationFormat>Экран (4:3)</PresentationFormat>
  <Paragraphs>88</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Великая российская революция в литературных произведениях (на примере поэмы А.Блока «Двенадцать»)</vt:lpstr>
      <vt:lpstr>Презентация PowerPoint</vt:lpstr>
      <vt:lpstr>Презентация PowerPoint</vt:lpstr>
      <vt:lpstr>И вот Октябрь 1917 года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Гражданская война и Великая российская революция в литературных произведениях (на примере поэмы А.Блока «Двенадцать»)</dc:title>
  <dc:creator>Наталья</dc:creator>
  <cp:lastModifiedBy>Владелец</cp:lastModifiedBy>
  <cp:revision>32</cp:revision>
  <dcterms:created xsi:type="dcterms:W3CDTF">2017-11-11T08:59:36Z</dcterms:created>
  <dcterms:modified xsi:type="dcterms:W3CDTF">2024-10-16T15:02:42Z</dcterms:modified>
</cp:coreProperties>
</file>