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6" r:id="rId2"/>
    <p:sldId id="257" r:id="rId3"/>
    <p:sldId id="258" r:id="rId4"/>
    <p:sldId id="264" r:id="rId5"/>
    <p:sldId id="265" r:id="rId6"/>
    <p:sldId id="266" r:id="rId7"/>
    <p:sldId id="267" r:id="rId8"/>
    <p:sldId id="263" r:id="rId9"/>
    <p:sldId id="271" r:id="rId10"/>
    <p:sldId id="270" r:id="rId11"/>
    <p:sldId id="261" r:id="rId12"/>
    <p:sldId id="272" r:id="rId13"/>
    <p:sldId id="280" r:id="rId14"/>
    <p:sldId id="281" r:id="rId15"/>
    <p:sldId id="276" r:id="rId16"/>
    <p:sldId id="283" r:id="rId17"/>
    <p:sldId id="285"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D20000"/>
    <a:srgbClr val="A249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7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4F1F6-44FA-47BC-A234-A4C58A9DBC81}" type="datetimeFigureOut">
              <a:rPr lang="ru-RU" smtClean="0"/>
              <a:pPr/>
              <a:t>вс 07.04.24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EA033-3227-4D6F-8437-7510719CEFA8}" type="slidenum">
              <a:rPr lang="ru-RU" smtClean="0"/>
              <a:pPr/>
              <a:t>‹#›</a:t>
            </a:fld>
            <a:endParaRPr lang="ru-RU"/>
          </a:p>
        </p:txBody>
      </p:sp>
    </p:spTree>
    <p:extLst>
      <p:ext uri="{BB962C8B-B14F-4D97-AF65-F5344CB8AC3E}">
        <p14:creationId xmlns:p14="http://schemas.microsoft.com/office/powerpoint/2010/main" xmlns="" val="383930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AEA033-3227-4D6F-8437-7510719CEFA8}" type="slidenum">
              <a:rPr lang="ru-RU" smtClean="0"/>
              <a:pPr/>
              <a:t>6</a:t>
            </a:fld>
            <a:endParaRPr lang="ru-RU"/>
          </a:p>
        </p:txBody>
      </p:sp>
    </p:spTree>
    <p:extLst>
      <p:ext uri="{BB962C8B-B14F-4D97-AF65-F5344CB8AC3E}">
        <p14:creationId xmlns:p14="http://schemas.microsoft.com/office/powerpoint/2010/main" xmlns="" val="91500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AEA033-3227-4D6F-8437-7510719CEFA8}" type="slidenum">
              <a:rPr lang="ru-RU" smtClean="0"/>
              <a:pPr/>
              <a:t>9</a:t>
            </a:fld>
            <a:endParaRPr lang="ru-RU"/>
          </a:p>
        </p:txBody>
      </p:sp>
    </p:spTree>
    <p:extLst>
      <p:ext uri="{BB962C8B-B14F-4D97-AF65-F5344CB8AC3E}">
        <p14:creationId xmlns:p14="http://schemas.microsoft.com/office/powerpoint/2010/main" xmlns="" val="378134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A628307-32FD-4138-88C0-A4A37754E10D}" type="datetime1">
              <a:rPr lang="ru-RU" smtClean="0"/>
              <a:pPr/>
              <a:t>вс 07.04.24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14B2F1-DB72-4A81-846B-477AD73D786A}" type="datetime1">
              <a:rPr lang="ru-RU" smtClean="0"/>
              <a:pPr/>
              <a:t>вс 07.04.24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32EA91-0CF6-420A-8375-AFF65AAF2642}" type="datetime1">
              <a:rPr lang="ru-RU" smtClean="0"/>
              <a:pPr/>
              <a:t>вс 07.04.24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6CB4037-85CC-48A9-BE6D-2DFC55513DA2}" type="datetime1">
              <a:rPr lang="ru-RU" smtClean="0"/>
              <a:pPr/>
              <a:t>вс 07.04.24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62CB272-B699-4A4E-B2D0-4245BE23A721}" type="datetime1">
              <a:rPr lang="ru-RU" smtClean="0"/>
              <a:pPr/>
              <a:t>вс 07.04.24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B9480D8-DEFE-47AA-9D87-A43EFAD26D46}" type="datetime1">
              <a:rPr lang="ru-RU" smtClean="0"/>
              <a:pPr/>
              <a:t>вс 07.04.24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F8EF565-D294-4820-99E5-86878CD73B04}" type="datetime1">
              <a:rPr lang="ru-RU" smtClean="0"/>
              <a:pPr/>
              <a:t>вс 07.04.24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3A0F9E2-B15B-4885-8D6D-7D78DEDDB185}" type="datetime1">
              <a:rPr lang="ru-RU" smtClean="0"/>
              <a:pPr/>
              <a:t>вс 07.04.24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90EC89E-4A50-4EA9-8942-B9169F81B39F}" type="datetime1">
              <a:rPr lang="ru-RU" smtClean="0"/>
              <a:pPr/>
              <a:t>вс 07.04.24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90B3384-8DF6-46AC-A5C4-71B9518FE402}" type="datetime1">
              <a:rPr lang="ru-RU" smtClean="0"/>
              <a:pPr/>
              <a:t>вс 07.04.24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305CD28-63C1-4B80-8722-22A7E5DE3DF5}" type="datetime1">
              <a:rPr lang="ru-RU" smtClean="0"/>
              <a:pPr/>
              <a:t>вс 07.04.24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F7E072-1792-441D-94FC-6D01B4743FB7}" type="datetime1">
              <a:rPr lang="ru-RU" smtClean="0"/>
              <a:pPr/>
              <a:t>вс 07.04.24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1.bp.blogspot.com/-xUUQ0QpPWVM/TcO4fJuwPQI/AAAAAAAAA4g/6ce7Vk7Hvno/s1600/jenshina-plachet-foto.jpg" TargetMode="External"/><Relationship Id="rId7" Type="http://schemas.openxmlformats.org/officeDocument/2006/relationships/image" Target="http://oevrope.ru/images/16280_2.jp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http://sciencemagic.ru/wp-content/uploads/2011/10/clip_image002_thumb1.jp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t1.gstatic.com/images?q=tbn:ANd9GcRq0HuMW99x4_Ao3Xa0GkYdYFje1CEH08p8IZ2uz-uJuXFAxT9HXwc5ig" TargetMode="External"/><Relationship Id="rId7" Type="http://schemas.openxmlformats.org/officeDocument/2006/relationships/image" Target="http://ekbclock.ru/images/foto/buyer.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http://www.dancetusovka.com/wp-content/uploads/43121.shared.mom_madillo.jpg"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6"/>
            <a:ext cx="8892480" cy="2376264"/>
          </a:xfrm>
        </p:spPr>
        <p:txBody>
          <a:bodyPr>
            <a:noAutofit/>
          </a:bodyPr>
          <a:lstStyle/>
          <a:p>
            <a:pPr algn="ctr"/>
            <a:r>
              <a:rPr lang="ru-RU" sz="3200" b="1" dirty="0" smtClean="0">
                <a:solidFill>
                  <a:srgbClr val="FF0000"/>
                </a:solidFill>
              </a:rPr>
              <a:t>Семинар-практикум:</a:t>
            </a:r>
            <a:br>
              <a:rPr lang="ru-RU" sz="3200" b="1" dirty="0" smtClean="0">
                <a:solidFill>
                  <a:srgbClr val="FF0000"/>
                </a:solidFill>
              </a:rPr>
            </a:br>
            <a:r>
              <a:rPr lang="ru-RU" sz="3200" b="1" dirty="0" smtClean="0">
                <a:solidFill>
                  <a:srgbClr val="FF0000"/>
                </a:solidFill>
              </a:rPr>
              <a:t>«БЕСКОНФЛИКТНОЕ  ВЗАИМОДЕЙСТВИЕ ПЕДАГОГОВ С Родителями ».</a:t>
            </a:r>
            <a:endParaRPr lang="ru-RU" sz="3200" b="1" dirty="0">
              <a:solidFill>
                <a:srgbClr val="FF0000"/>
              </a:solidFill>
            </a:endParaRPr>
          </a:p>
        </p:txBody>
      </p:sp>
      <p:sp>
        <p:nvSpPr>
          <p:cNvPr id="3" name="Подзаголовок 2"/>
          <p:cNvSpPr>
            <a:spLocks noGrp="1"/>
          </p:cNvSpPr>
          <p:nvPr>
            <p:ph type="subTitle" idx="1"/>
          </p:nvPr>
        </p:nvSpPr>
        <p:spPr>
          <a:xfrm>
            <a:off x="683568" y="5796655"/>
            <a:ext cx="8460432" cy="914400"/>
          </a:xfrm>
        </p:spPr>
        <p:txBody>
          <a:bodyPr>
            <a:normAutofit fontScale="92500" lnSpcReduction="10000"/>
          </a:bodyPr>
          <a:lstStyle/>
          <a:p>
            <a:pPr algn="ctr"/>
            <a:r>
              <a:rPr lang="ru-RU" sz="2800" b="1" dirty="0" smtClean="0"/>
              <a:t>Подготовила педагог-психолог  </a:t>
            </a:r>
          </a:p>
          <a:p>
            <a:pPr algn="ctr"/>
            <a:r>
              <a:rPr lang="ru-RU" sz="2800" b="1" dirty="0" smtClean="0"/>
              <a:t>Ильичева Н.Г.</a:t>
            </a:r>
            <a:endParaRPr lang="ru-RU" sz="2800" b="1" dirty="0"/>
          </a:p>
        </p:txBody>
      </p:sp>
      <p:pic>
        <p:nvPicPr>
          <p:cNvPr id="1026" name="Picture 2" descr="http://spb-trainings.ru/wp-content/uploads/2016/08/www.spb-trainings.ru-%D1%82%D1%80%D0%B5%D0%BD%D0%B8%D0%BD%D0%B3-%D1%83%D0%BF%D1%80%D0%B0%D0%B2%D0%BB%D0%B5%D0%BD%D0%B8%D0%B5-%D0%BA%D0%BE%D0%BD%D1%84%D0%BB%D0%B8%D0%BA%D1%82%D0%B0%D0%BC%D0%B8-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0" y="2348880"/>
            <a:ext cx="6877459" cy="341747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Номер слайда 3"/>
          <p:cNvSpPr>
            <a:spLocks noGrp="1"/>
          </p:cNvSpPr>
          <p:nvPr>
            <p:ph type="sldNum" sz="quarter" idx="12"/>
          </p:nvPr>
        </p:nvSpPr>
        <p:spPr/>
        <p:txBody>
          <a:bodyPr/>
          <a:lstStyle/>
          <a:p>
            <a:fld id="{B19B0651-EE4F-4900-A07F-96A6BFA9D0F0}" type="slidenum">
              <a:rPr lang="ru-RU" smtClean="0"/>
              <a:pPr/>
              <a:t>1</a:t>
            </a:fld>
            <a:endParaRPr lang="ru-RU" dirty="0"/>
          </a:p>
        </p:txBody>
      </p:sp>
    </p:spTree>
    <p:extLst>
      <p:ext uri="{BB962C8B-B14F-4D97-AF65-F5344CB8AC3E}">
        <p14:creationId xmlns:p14="http://schemas.microsoft.com/office/powerpoint/2010/main" xmlns="" val="3145554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767" y="116632"/>
            <a:ext cx="8686800" cy="838200"/>
          </a:xfrm>
        </p:spPr>
        <p:txBody>
          <a:bodyPr/>
          <a:lstStyle/>
          <a:p>
            <a:pPr algn="ctr"/>
            <a:r>
              <a:rPr lang="ru-RU"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Негативные функции конфликта</a:t>
            </a:r>
            <a:endParaRPr lang="ru-RU"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Объект 2"/>
          <p:cNvSpPr>
            <a:spLocks noGrp="1"/>
          </p:cNvSpPr>
          <p:nvPr>
            <p:ph idx="1"/>
          </p:nvPr>
        </p:nvSpPr>
        <p:spPr>
          <a:xfrm>
            <a:off x="467544" y="1412776"/>
            <a:ext cx="6192688" cy="4824536"/>
          </a:xfrm>
        </p:spPr>
        <p:txBody>
          <a:bodyPr>
            <a:normAutofit fontScale="85000" lnSpcReduction="10000"/>
          </a:bodyPr>
          <a:lstStyle/>
          <a:p>
            <a:pPr>
              <a:buFont typeface="Wingdings" panose="05000000000000000000" pitchFamily="2" charset="2"/>
              <a:buChar char="Ø"/>
            </a:pPr>
            <a:r>
              <a:rPr lang="ru-RU" dirty="0">
                <a:solidFill>
                  <a:srgbClr val="0000FF"/>
                </a:solidFill>
              </a:rPr>
              <a:t>•</a:t>
            </a:r>
            <a:r>
              <a:rPr lang="ru-RU" sz="3500" dirty="0" smtClean="0">
                <a:solidFill>
                  <a:srgbClr val="0000FF"/>
                </a:solidFill>
              </a:rPr>
              <a:t>Настроение </a:t>
            </a:r>
            <a:r>
              <a:rPr lang="ru-RU" sz="3500" dirty="0">
                <a:solidFill>
                  <a:srgbClr val="0000FF"/>
                </a:solidFill>
              </a:rPr>
              <a:t>враждебности</a:t>
            </a:r>
          </a:p>
          <a:p>
            <a:pPr>
              <a:buFont typeface="Wingdings" panose="05000000000000000000" pitchFamily="2" charset="2"/>
              <a:buChar char="Ø"/>
            </a:pPr>
            <a:r>
              <a:rPr lang="ru-RU" sz="3500" dirty="0">
                <a:solidFill>
                  <a:srgbClr val="0000FF"/>
                </a:solidFill>
              </a:rPr>
              <a:t>• </a:t>
            </a:r>
            <a:r>
              <a:rPr lang="ru-RU" sz="3500" dirty="0" smtClean="0">
                <a:solidFill>
                  <a:srgbClr val="0000FF"/>
                </a:solidFill>
              </a:rPr>
              <a:t>Ухудшение </a:t>
            </a:r>
            <a:r>
              <a:rPr lang="ru-RU" sz="3500" dirty="0">
                <a:solidFill>
                  <a:srgbClr val="0000FF"/>
                </a:solidFill>
              </a:rPr>
              <a:t>социального самочувствия</a:t>
            </a:r>
          </a:p>
          <a:p>
            <a:pPr>
              <a:buFont typeface="Wingdings" panose="05000000000000000000" pitchFamily="2" charset="2"/>
              <a:buChar char="Ø"/>
            </a:pPr>
            <a:r>
              <a:rPr lang="ru-RU" sz="3500" dirty="0">
                <a:solidFill>
                  <a:srgbClr val="0000FF"/>
                </a:solidFill>
              </a:rPr>
              <a:t>• Формализация общения</a:t>
            </a:r>
          </a:p>
          <a:p>
            <a:pPr>
              <a:buFont typeface="Wingdings" panose="05000000000000000000" pitchFamily="2" charset="2"/>
              <a:buChar char="Ø"/>
            </a:pPr>
            <a:r>
              <a:rPr lang="ru-RU" sz="3500" dirty="0">
                <a:solidFill>
                  <a:srgbClr val="0000FF"/>
                </a:solidFill>
              </a:rPr>
              <a:t>• Умышленное и целенаправленное </a:t>
            </a:r>
            <a:r>
              <a:rPr lang="ru-RU" sz="3500" dirty="0" smtClean="0">
                <a:solidFill>
                  <a:srgbClr val="0000FF"/>
                </a:solidFill>
              </a:rPr>
              <a:t>деструктивное </a:t>
            </a:r>
            <a:r>
              <a:rPr lang="ru-RU" sz="3500" dirty="0">
                <a:solidFill>
                  <a:srgbClr val="0000FF"/>
                </a:solidFill>
              </a:rPr>
              <a:t>поведение</a:t>
            </a:r>
          </a:p>
          <a:p>
            <a:pPr>
              <a:buFont typeface="Wingdings" panose="05000000000000000000" pitchFamily="2" charset="2"/>
              <a:buChar char="Ø"/>
            </a:pPr>
            <a:r>
              <a:rPr lang="ru-RU" sz="3500" dirty="0">
                <a:solidFill>
                  <a:srgbClr val="0000FF"/>
                </a:solidFill>
              </a:rPr>
              <a:t>• Эмоциональные затраты</a:t>
            </a:r>
          </a:p>
          <a:p>
            <a:pPr>
              <a:buFont typeface="Wingdings" panose="05000000000000000000" pitchFamily="2" charset="2"/>
              <a:buChar char="Ø"/>
            </a:pPr>
            <a:r>
              <a:rPr lang="ru-RU" sz="3500" dirty="0">
                <a:solidFill>
                  <a:srgbClr val="0000FF"/>
                </a:solidFill>
              </a:rPr>
              <a:t>• Ухудшение здоровья</a:t>
            </a:r>
          </a:p>
          <a:p>
            <a:pPr>
              <a:buFont typeface="Wingdings" panose="05000000000000000000" pitchFamily="2" charset="2"/>
              <a:buChar char="Ø"/>
            </a:pPr>
            <a:r>
              <a:rPr lang="ru-RU" sz="3500" dirty="0">
                <a:solidFill>
                  <a:srgbClr val="0000FF"/>
                </a:solidFill>
              </a:rPr>
              <a:t>• Снижение работоспособности</a:t>
            </a:r>
          </a:p>
          <a:p>
            <a:endParaRPr lang="ru-RU" dirty="0"/>
          </a:p>
        </p:txBody>
      </p:sp>
      <p:pic>
        <p:nvPicPr>
          <p:cNvPr id="4" name="Picture 15" descr="http://1.bp.blogspot.com/-xUUQ0QpPWVM/TcO4fJuwPQI/AAAAAAAAA4g/6ce7Vk7Hvno/s1600/jenshina-plachet-foto.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l="9291" r="18741" b="16631"/>
          <a:stretch>
            <a:fillRect/>
          </a:stretch>
        </p:blipFill>
        <p:spPr bwMode="auto">
          <a:xfrm>
            <a:off x="6578216" y="1119800"/>
            <a:ext cx="2231843" cy="1800200"/>
          </a:xfrm>
          <a:prstGeom prst="rect">
            <a:avLst/>
          </a:prstGeom>
          <a:noFill/>
          <a:ln w="31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Picture 16" descr="http://sciencemagic.ru/wp-content/uploads/2011/10/clip_image002_thumb1.jpg"/>
          <p:cNvPicPr>
            <a:picLocks noChangeAspect="1" noChangeArrowheads="1"/>
          </p:cNvPicPr>
          <p:nvPr/>
        </p:nvPicPr>
        <p:blipFill>
          <a:blip r:embed="rId4" r:link="rId5" cstate="print">
            <a:lum bright="-12000"/>
            <a:extLst>
              <a:ext uri="{28A0092B-C50C-407E-A947-70E740481C1C}">
                <a14:useLocalDpi xmlns:a14="http://schemas.microsoft.com/office/drawing/2010/main" xmlns="" val="0"/>
              </a:ext>
            </a:extLst>
          </a:blip>
          <a:srcRect l="5664" r="9380"/>
          <a:stretch>
            <a:fillRect/>
          </a:stretch>
        </p:blipFill>
        <p:spPr bwMode="auto">
          <a:xfrm>
            <a:off x="6560450" y="3026633"/>
            <a:ext cx="2249609" cy="1872672"/>
          </a:xfrm>
          <a:prstGeom prst="rect">
            <a:avLst/>
          </a:prstGeom>
          <a:noFill/>
          <a:ln w="31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13" descr="http://oevrope.ru/images/16280_2.jpg"/>
          <p:cNvPicPr>
            <a:picLocks noChangeAspect="1" noChangeArrowheads="1"/>
          </p:cNvPicPr>
          <p:nvPr/>
        </p:nvPicPr>
        <p:blipFill>
          <a:blip r:embed="rId6" r:link="rId7" cstate="print">
            <a:extLst>
              <a:ext uri="{28A0092B-C50C-407E-A947-70E740481C1C}">
                <a14:useLocalDpi xmlns:a14="http://schemas.microsoft.com/office/drawing/2010/main" xmlns="" val="0"/>
              </a:ext>
            </a:extLst>
          </a:blip>
          <a:srcRect l="13278" r="9474"/>
          <a:stretch>
            <a:fillRect/>
          </a:stretch>
        </p:blipFill>
        <p:spPr bwMode="auto">
          <a:xfrm>
            <a:off x="6602988" y="4997208"/>
            <a:ext cx="2207071" cy="1844407"/>
          </a:xfrm>
          <a:prstGeom prst="rect">
            <a:avLst/>
          </a:prstGeom>
          <a:noFill/>
          <a:ln w="31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7" name="Номер слайда 6"/>
          <p:cNvSpPr>
            <a:spLocks noGrp="1"/>
          </p:cNvSpPr>
          <p:nvPr>
            <p:ph type="sldNum" sz="quarter" idx="12"/>
          </p:nvPr>
        </p:nvSpPr>
        <p:spPr/>
        <p:txBody>
          <a:bodyPr/>
          <a:lstStyle/>
          <a:p>
            <a:fld id="{B19B0651-EE4F-4900-A07F-96A6BFA9D0F0}" type="slidenum">
              <a:rPr lang="ru-RU" smtClean="0"/>
              <a:pPr/>
              <a:t>10</a:t>
            </a:fld>
            <a:endParaRPr lang="ru-RU"/>
          </a:p>
        </p:txBody>
      </p:sp>
    </p:spTree>
    <p:extLst>
      <p:ext uri="{BB962C8B-B14F-4D97-AF65-F5344CB8AC3E}">
        <p14:creationId xmlns:p14="http://schemas.microsoft.com/office/powerpoint/2010/main" xmlns="" val="155172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11</a:t>
            </a:fld>
            <a:endParaRPr lang="ru-RU"/>
          </a:p>
        </p:txBody>
      </p:sp>
      <p:sp>
        <p:nvSpPr>
          <p:cNvPr id="5" name="Заголовок 4"/>
          <p:cNvSpPr>
            <a:spLocks noGrp="1"/>
          </p:cNvSpPr>
          <p:nvPr>
            <p:ph type="title"/>
          </p:nvPr>
        </p:nvSpPr>
        <p:spPr/>
        <p:txBody>
          <a:bodyPr/>
          <a:lstStyle/>
          <a:p>
            <a:endParaRPr lang="ru-RU"/>
          </a:p>
        </p:txBody>
      </p:sp>
      <p:pic>
        <p:nvPicPr>
          <p:cNvPr id="1026" name="Picture 2" descr="C:\Users\Admin\Desktop\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648"/>
            <a:ext cx="8539981" cy="6408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6409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686800" cy="838200"/>
          </a:xfrm>
        </p:spPr>
        <p:txBody>
          <a:bodyPr>
            <a:noAutofit/>
          </a:bodyPr>
          <a:lstStyle/>
          <a:p>
            <a:pPr algn="ctr"/>
            <a:r>
              <a:rPr lang="ru-RU" dirty="0">
                <a:solidFill>
                  <a:srgbClr val="FF0000"/>
                </a:solidFill>
              </a:rPr>
              <a:t>алгоритм действия </a:t>
            </a:r>
            <a:r>
              <a:rPr lang="ru-RU" dirty="0" smtClean="0">
                <a:solidFill>
                  <a:srgbClr val="FF0000"/>
                </a:solidFill>
              </a:rPr>
              <a:t/>
            </a:r>
            <a:br>
              <a:rPr lang="ru-RU" dirty="0" smtClean="0">
                <a:solidFill>
                  <a:srgbClr val="FF0000"/>
                </a:solidFill>
              </a:rPr>
            </a:br>
            <a:r>
              <a:rPr lang="ru-RU" dirty="0" smtClean="0">
                <a:solidFill>
                  <a:srgbClr val="FF0000"/>
                </a:solidFill>
              </a:rPr>
              <a:t>в </a:t>
            </a:r>
            <a:r>
              <a:rPr lang="ru-RU" dirty="0">
                <a:solidFill>
                  <a:srgbClr val="FF0000"/>
                </a:solidFill>
              </a:rPr>
              <a:t>конфликтной </a:t>
            </a:r>
            <a:r>
              <a:rPr lang="ru-RU" dirty="0" smtClean="0">
                <a:solidFill>
                  <a:srgbClr val="FF0000"/>
                </a:solidFill>
              </a:rPr>
              <a:t>ситуации</a:t>
            </a:r>
            <a:endParaRPr lang="ru-RU" dirty="0">
              <a:solidFill>
                <a:srgbClr val="FF0000"/>
              </a:solidFill>
            </a:endParaRPr>
          </a:p>
        </p:txBody>
      </p:sp>
      <p:sp>
        <p:nvSpPr>
          <p:cNvPr id="3" name="Объект 2"/>
          <p:cNvSpPr>
            <a:spLocks noGrp="1"/>
          </p:cNvSpPr>
          <p:nvPr>
            <p:ph idx="1"/>
          </p:nvPr>
        </p:nvSpPr>
        <p:spPr>
          <a:xfrm>
            <a:off x="683568" y="1844824"/>
            <a:ext cx="8227640" cy="4525963"/>
          </a:xfrm>
        </p:spPr>
        <p:txBody>
          <a:bodyPr/>
          <a:lstStyle/>
          <a:p>
            <a:pPr marL="0" indent="0">
              <a:buNone/>
            </a:pPr>
            <a:r>
              <a:rPr lang="ru-RU" dirty="0">
                <a:solidFill>
                  <a:srgbClr val="0000FF"/>
                </a:solidFill>
              </a:rPr>
              <a:t>1. Выделить суть проблемы</a:t>
            </a:r>
          </a:p>
          <a:p>
            <a:pPr marL="0" indent="0">
              <a:buNone/>
            </a:pPr>
            <a:r>
              <a:rPr lang="ru-RU" dirty="0">
                <a:solidFill>
                  <a:srgbClr val="0000FF"/>
                </a:solidFill>
              </a:rPr>
              <a:t>2. Посмотреть на нее со стороны</a:t>
            </a:r>
          </a:p>
          <a:p>
            <a:pPr marL="0" indent="0">
              <a:buNone/>
            </a:pPr>
            <a:r>
              <a:rPr lang="ru-RU" dirty="0">
                <a:solidFill>
                  <a:srgbClr val="0000FF"/>
                </a:solidFill>
              </a:rPr>
              <a:t>3. Поставить себя на место другого участника конфликта - что бы ты сделал в данной ситуации</a:t>
            </a:r>
          </a:p>
          <a:p>
            <a:pPr marL="0" indent="0">
              <a:buNone/>
            </a:pPr>
            <a:r>
              <a:rPr lang="ru-RU" dirty="0">
                <a:solidFill>
                  <a:srgbClr val="0000FF"/>
                </a:solidFill>
              </a:rPr>
              <a:t>4. Найти конструктивное решение проблемы, которое будет оптимальным для тебя и для другого.</a:t>
            </a:r>
          </a:p>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12</a:t>
            </a:fld>
            <a:endParaRPr lang="ru-RU"/>
          </a:p>
        </p:txBody>
      </p:sp>
    </p:spTree>
    <p:extLst>
      <p:ext uri="{BB962C8B-B14F-4D97-AF65-F5344CB8AC3E}">
        <p14:creationId xmlns:p14="http://schemas.microsoft.com/office/powerpoint/2010/main" xmlns="" val="2349176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type="body" idx="1"/>
          </p:nvPr>
        </p:nvPicPr>
        <p:blipFill>
          <a:blip r:embed="rId2" cstate="print">
            <a:lum bright="6000" contrast="42000"/>
          </a:blip>
          <a:srcRect/>
          <a:stretch>
            <a:fillRect/>
          </a:stretch>
        </p:blipFill>
        <p:spPr>
          <a:xfrm>
            <a:off x="0" y="0"/>
            <a:ext cx="9144000" cy="6858000"/>
          </a:xfrm>
          <a:noFill/>
          <a:ln>
            <a:solidFill>
              <a:schemeClr val="bg1"/>
            </a:solidFill>
          </a:ln>
        </p:spPr>
      </p:pic>
      <p:sp>
        <p:nvSpPr>
          <p:cNvPr id="8195" name="Rectangle 2"/>
          <p:cNvSpPr>
            <a:spLocks noGrp="1" noChangeArrowheads="1"/>
          </p:cNvSpPr>
          <p:nvPr>
            <p:ph type="title"/>
          </p:nvPr>
        </p:nvSpPr>
        <p:spPr>
          <a:xfrm>
            <a:off x="0" y="0"/>
            <a:ext cx="9144000" cy="6165850"/>
          </a:xfrm>
        </p:spPr>
        <p:txBody>
          <a:bodyPr>
            <a:normAutofit fontScale="90000"/>
          </a:bodyPr>
          <a:lstStyle/>
          <a:p>
            <a:pPr marL="742950" indent="-742950" eaLnBrk="1" hangingPunct="1">
              <a:buFontTx/>
              <a:buChar char="•"/>
            </a:pPr>
            <a:r>
              <a:rPr lang="en-US" sz="4000" b="1" dirty="0" smtClean="0">
                <a:solidFill>
                  <a:srgbClr val="FFCC00"/>
                </a:solidFill>
              </a:rPr>
              <a:t/>
            </a:r>
            <a:br>
              <a:rPr lang="en-US" sz="4000" b="1" dirty="0" smtClean="0">
                <a:solidFill>
                  <a:srgbClr val="FFCC00"/>
                </a:solidFill>
              </a:rPr>
            </a:br>
            <a:r>
              <a:rPr lang="ru-RU" sz="4000" b="1" dirty="0" smtClean="0">
                <a:solidFill>
                  <a:srgbClr val="FFCC00"/>
                </a:solidFill>
              </a:rPr>
              <a:t/>
            </a:r>
            <a:br>
              <a:rPr lang="ru-RU" sz="4000" b="1" dirty="0" smtClean="0">
                <a:solidFill>
                  <a:srgbClr val="FFCC00"/>
                </a:solidFill>
              </a:rPr>
            </a:br>
            <a:r>
              <a:rPr lang="en-US" sz="4000" b="1" dirty="0" smtClean="0">
                <a:solidFill>
                  <a:srgbClr val="FFCC00"/>
                </a:solidFill>
              </a:rPr>
              <a:t/>
            </a:r>
            <a:br>
              <a:rPr lang="en-US" sz="4000" b="1" dirty="0" smtClean="0">
                <a:solidFill>
                  <a:srgbClr val="FFCC00"/>
                </a:solidFill>
              </a:rPr>
            </a:br>
            <a:r>
              <a:rPr lang="ru-RU" sz="4000" b="1" dirty="0" smtClean="0">
                <a:solidFill>
                  <a:srgbClr val="FFCC00"/>
                </a:solidFill>
              </a:rPr>
              <a:t/>
            </a:r>
            <a:br>
              <a:rPr lang="ru-RU" sz="4000" b="1" dirty="0" smtClean="0">
                <a:solidFill>
                  <a:srgbClr val="FFCC00"/>
                </a:solidFill>
              </a:rPr>
            </a:br>
            <a:r>
              <a:rPr lang="ru-RU" sz="4000" b="1" dirty="0" smtClean="0">
                <a:solidFill>
                  <a:srgbClr val="FFCC00"/>
                </a:solidFill>
              </a:rPr>
              <a:t/>
            </a:r>
            <a:br>
              <a:rPr lang="ru-RU" sz="4000" b="1" dirty="0" smtClean="0">
                <a:solidFill>
                  <a:srgbClr val="FFCC00"/>
                </a:solidFill>
              </a:rPr>
            </a:br>
            <a:r>
              <a:rPr lang="ru-RU" sz="3600" b="1" dirty="0" smtClean="0">
                <a:solidFill>
                  <a:srgbClr val="FFCC00"/>
                </a:solidFill>
              </a:rPr>
              <a:t>Эффективные средства общения с родителями</a:t>
            </a:r>
            <a:r>
              <a:rPr lang="ru-RU" sz="4000" b="1" dirty="0" smtClean="0">
                <a:solidFill>
                  <a:srgbClr val="FFCC00"/>
                </a:solidFill>
              </a:rPr>
              <a:t/>
            </a:r>
            <a:br>
              <a:rPr lang="ru-RU" sz="4000" b="1" dirty="0" smtClean="0">
                <a:solidFill>
                  <a:srgbClr val="FFCC00"/>
                </a:solidFill>
              </a:rPr>
            </a:br>
            <a:r>
              <a:rPr lang="ru-RU" sz="3200" b="1" dirty="0" smtClean="0">
                <a:solidFill>
                  <a:srgbClr val="FFCC00"/>
                </a:solidFill>
              </a:rPr>
              <a:t> </a:t>
            </a:r>
            <a:br>
              <a:rPr lang="ru-RU" sz="3200" b="1" dirty="0" smtClean="0">
                <a:solidFill>
                  <a:srgbClr val="FFCC00"/>
                </a:solidFill>
              </a:rPr>
            </a:br>
            <a:r>
              <a:rPr lang="ru-RU" sz="2800" b="1" dirty="0" smtClean="0">
                <a:solidFill>
                  <a:srgbClr val="FFC000"/>
                </a:solidFill>
              </a:rPr>
              <a:t>«Я- высказывания» </a:t>
            </a: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1.Обьективное описание ситуации, вызвавшей напряжение     </a:t>
            </a:r>
            <a:r>
              <a:rPr lang="ru-RU" sz="2000" b="1" i="1" dirty="0" smtClean="0">
                <a:solidFill>
                  <a:srgbClr val="FFCC00"/>
                </a:solidFill>
              </a:rPr>
              <a:t>(Когда я вижу, то ты….; Когда я слышу…; Когда я сталкиваюсь…;).</a:t>
            </a:r>
            <a:br>
              <a:rPr lang="ru-RU" sz="2000" b="1" i="1" dirty="0" smtClean="0">
                <a:solidFill>
                  <a:srgbClr val="FFCC00"/>
                </a:solidFill>
              </a:rPr>
            </a:br>
            <a:r>
              <a:rPr lang="en-US" sz="2000" b="1" dirty="0" smtClean="0">
                <a:solidFill>
                  <a:schemeClr val="bg1"/>
                </a:solidFill>
              </a:rPr>
              <a:t/>
            </a:r>
            <a:br>
              <a:rPr lang="en-US" sz="2000" b="1" dirty="0" smtClean="0">
                <a:solidFill>
                  <a:schemeClr val="bg1"/>
                </a:solidFill>
              </a:rPr>
            </a:br>
            <a:r>
              <a:rPr lang="ru-RU" sz="2000" b="1" dirty="0" smtClean="0">
                <a:solidFill>
                  <a:schemeClr val="bg1"/>
                </a:solidFill>
              </a:rPr>
              <a:t>2.Точное называние своих чувств к этой ситуации                                    </a:t>
            </a:r>
            <a:r>
              <a:rPr lang="ru-RU" sz="2000" b="1" dirty="0" smtClean="0">
                <a:solidFill>
                  <a:srgbClr val="FFC000"/>
                </a:solidFill>
              </a:rPr>
              <a:t>( Я чувствую…, Я расстроилась…; Я не знаю как реагировать…,)</a:t>
            </a:r>
            <a:br>
              <a:rPr lang="ru-RU" sz="2000" b="1" dirty="0" smtClean="0">
                <a:solidFill>
                  <a:srgbClr val="FFC000"/>
                </a:solidFill>
              </a:rPr>
            </a:br>
            <a:r>
              <a:rPr lang="ru-RU" sz="2000" b="1" dirty="0" smtClean="0">
                <a:solidFill>
                  <a:schemeClr val="bg1"/>
                </a:solidFill>
              </a:rPr>
              <a:t/>
            </a:r>
            <a:br>
              <a:rPr lang="ru-RU" sz="2000" b="1" dirty="0" smtClean="0">
                <a:solidFill>
                  <a:schemeClr val="bg1"/>
                </a:solidFill>
              </a:rPr>
            </a:br>
            <a:r>
              <a:rPr lang="ru-RU" sz="2000" b="1" dirty="0" smtClean="0">
                <a:solidFill>
                  <a:schemeClr val="bg1"/>
                </a:solidFill>
              </a:rPr>
              <a:t>3. Описание причины возникновения чувств </a:t>
            </a:r>
            <a:r>
              <a:rPr lang="ru-RU" sz="2000" b="1" dirty="0" smtClean="0">
                <a:solidFill>
                  <a:srgbClr val="FFC000"/>
                </a:solidFill>
              </a:rPr>
              <a:t>(Потому что...;  В связи с тем что..; Ведь я ..;).</a:t>
            </a:r>
            <a:r>
              <a:rPr lang="ru-RU" sz="2000" b="1" dirty="0" smtClean="0">
                <a:solidFill>
                  <a:schemeClr val="bg1"/>
                </a:solidFill>
              </a:rPr>
              <a:t/>
            </a:r>
            <a:br>
              <a:rPr lang="ru-RU" sz="2000" b="1" dirty="0" smtClean="0">
                <a:solidFill>
                  <a:schemeClr val="bg1"/>
                </a:solidFill>
              </a:rPr>
            </a:br>
            <a:r>
              <a:rPr lang="ru-RU" sz="2000" b="1" dirty="0" smtClean="0">
                <a:solidFill>
                  <a:schemeClr val="bg1"/>
                </a:solidFill>
              </a:rPr>
              <a:t/>
            </a:r>
            <a:br>
              <a:rPr lang="ru-RU" sz="2000" b="1" dirty="0" smtClean="0">
                <a:solidFill>
                  <a:schemeClr val="bg1"/>
                </a:solidFill>
              </a:rPr>
            </a:br>
            <a:r>
              <a:rPr lang="ru-RU" sz="2000" b="1" dirty="0" smtClean="0">
                <a:solidFill>
                  <a:schemeClr val="bg1"/>
                </a:solidFill>
              </a:rPr>
              <a:t>4. Выражение просьбы</a:t>
            </a:r>
            <a:r>
              <a:rPr lang="ru-RU" sz="2000" b="1" dirty="0" smtClean="0">
                <a:solidFill>
                  <a:srgbClr val="FFC000"/>
                </a:solidFill>
              </a:rPr>
              <a:t>. ( Я прошу вас..;).</a:t>
            </a:r>
            <a:r>
              <a:rPr lang="en-US" sz="2000" b="1" dirty="0" smtClean="0">
                <a:solidFill>
                  <a:srgbClr val="FFC000"/>
                </a:solidFill>
              </a:rPr>
              <a:t/>
            </a:r>
            <a:br>
              <a:rPr lang="en-US" sz="2000" b="1" dirty="0" smtClean="0">
                <a:solidFill>
                  <a:srgbClr val="FFC000"/>
                </a:solidFill>
              </a:rPr>
            </a:br>
            <a:r>
              <a:rPr lang="ru-RU" sz="2000" b="1" dirty="0" smtClean="0">
                <a:solidFill>
                  <a:srgbClr val="FFCC00"/>
                </a:solidFill>
              </a:rPr>
              <a:t/>
            </a:r>
            <a:br>
              <a:rPr lang="ru-RU" sz="2000" b="1" dirty="0" smtClean="0">
                <a:solidFill>
                  <a:srgbClr val="FFCC00"/>
                </a:solidFill>
              </a:rPr>
            </a:br>
            <a:r>
              <a:rPr lang="ru-RU" sz="2000" b="1" dirty="0" smtClean="0">
                <a:solidFill>
                  <a:srgbClr val="FFCC00"/>
                </a:solidFill>
              </a:rPr>
              <a:t>                  </a:t>
            </a:r>
            <a:r>
              <a:rPr lang="en-US" sz="4000" b="1" dirty="0" smtClean="0">
                <a:solidFill>
                  <a:srgbClr val="FFCC00"/>
                </a:solidFill>
              </a:rPr>
              <a:t/>
            </a:r>
            <a:br>
              <a:rPr lang="en-US" sz="4000" b="1" dirty="0" smtClean="0">
                <a:solidFill>
                  <a:srgbClr val="FFCC00"/>
                </a:solidFill>
              </a:rPr>
            </a:br>
            <a:r>
              <a:rPr lang="ru-RU" sz="4000" b="1" dirty="0" smtClean="0">
                <a:solidFill>
                  <a:srgbClr val="FFCC00"/>
                </a:solidFill>
              </a:rPr>
              <a:t/>
            </a:r>
            <a:br>
              <a:rPr lang="ru-RU" sz="4000" b="1" dirty="0" smtClean="0">
                <a:solidFill>
                  <a:srgbClr val="FFCC00"/>
                </a:solidFill>
              </a:rPr>
            </a:br>
            <a:endParaRPr lang="ru-RU" sz="2800" b="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Grp="1" noChangeAspect="1" noChangeArrowheads="1"/>
          </p:cNvPicPr>
          <p:nvPr>
            <p:ph type="body" idx="1"/>
          </p:nvPr>
        </p:nvPicPr>
        <p:blipFill>
          <a:blip r:embed="rId2" cstate="print">
            <a:lum bright="6000" contrast="42000"/>
          </a:blip>
          <a:srcRect/>
          <a:stretch>
            <a:fillRect/>
          </a:stretch>
        </p:blipFill>
        <p:spPr>
          <a:xfrm>
            <a:off x="0" y="0"/>
            <a:ext cx="9144000" cy="6858000"/>
          </a:xfrm>
          <a:noFill/>
          <a:ln>
            <a:solidFill>
              <a:schemeClr val="bg1"/>
            </a:solidFill>
          </a:ln>
        </p:spPr>
      </p:pic>
      <p:sp>
        <p:nvSpPr>
          <p:cNvPr id="9219" name="Rectangle 2"/>
          <p:cNvSpPr>
            <a:spLocks noGrp="1" noChangeArrowheads="1"/>
          </p:cNvSpPr>
          <p:nvPr>
            <p:ph type="title"/>
          </p:nvPr>
        </p:nvSpPr>
        <p:spPr>
          <a:xfrm>
            <a:off x="250825" y="549275"/>
            <a:ext cx="8713788" cy="6308725"/>
          </a:xfrm>
        </p:spPr>
        <p:txBody>
          <a:bodyPr>
            <a:normAutofit fontScale="90000"/>
          </a:bodyPr>
          <a:lstStyle/>
          <a:p>
            <a:pPr eaLnBrk="1" hangingPunct="1">
              <a:buFontTx/>
              <a:buChar char="•"/>
            </a:pPr>
            <a:r>
              <a:rPr lang="en-US" sz="4000" b="1" smtClean="0">
                <a:solidFill>
                  <a:srgbClr val="FFCC00"/>
                </a:solidFill>
              </a:rPr>
              <a:t/>
            </a:r>
            <a:br>
              <a:rPr lang="en-US" sz="4000" b="1" smtClean="0">
                <a:solidFill>
                  <a:srgbClr val="FFCC00"/>
                </a:solidFill>
              </a:rPr>
            </a:br>
            <a:r>
              <a:rPr lang="en-US" sz="4000" b="1" smtClean="0">
                <a:solidFill>
                  <a:srgbClr val="FFCC00"/>
                </a:solidFill>
              </a:rPr>
              <a:t/>
            </a:r>
            <a:br>
              <a:rPr lang="en-US" sz="4000" b="1" smtClean="0">
                <a:solidFill>
                  <a:srgbClr val="FFCC00"/>
                </a:solidFill>
              </a:rPr>
            </a:br>
            <a:r>
              <a:rPr lang="ru-RU" sz="4000" b="1" smtClean="0">
                <a:solidFill>
                  <a:srgbClr val="FFCC00"/>
                </a:solidFill>
              </a:rPr>
              <a:t/>
            </a:r>
            <a:br>
              <a:rPr lang="ru-RU" sz="4000" b="1" smtClean="0">
                <a:solidFill>
                  <a:srgbClr val="FFCC00"/>
                </a:solidFill>
              </a:rPr>
            </a:br>
            <a:r>
              <a:rPr lang="ru-RU" sz="4000" b="1" smtClean="0">
                <a:solidFill>
                  <a:srgbClr val="FFCC00"/>
                </a:solidFill>
              </a:rPr>
              <a:t/>
            </a:r>
            <a:br>
              <a:rPr lang="ru-RU" sz="4000" b="1" smtClean="0">
                <a:solidFill>
                  <a:srgbClr val="FFCC00"/>
                </a:solidFill>
              </a:rPr>
            </a:br>
            <a:r>
              <a:rPr lang="ru-RU" sz="4000" b="1" smtClean="0">
                <a:solidFill>
                  <a:srgbClr val="FFCC00"/>
                </a:solidFill>
              </a:rPr>
              <a:t> </a:t>
            </a:r>
            <a:r>
              <a:rPr lang="ru-RU" sz="3200" b="1" smtClean="0">
                <a:solidFill>
                  <a:srgbClr val="FFCC00"/>
                </a:solidFill>
              </a:rPr>
              <a:t>Эффективные средства общения с родителями</a:t>
            </a:r>
            <a:br>
              <a:rPr lang="ru-RU" sz="3200" b="1" smtClean="0">
                <a:solidFill>
                  <a:srgbClr val="FFCC00"/>
                </a:solidFill>
              </a:rPr>
            </a:br>
            <a:r>
              <a:rPr lang="ru-RU" sz="3200" b="1" smtClean="0">
                <a:solidFill>
                  <a:schemeClr val="bg1"/>
                </a:solidFill>
              </a:rPr>
              <a:t>стили    « адвокат» и « прокурор» </a:t>
            </a:r>
            <a:r>
              <a:rPr lang="ru-RU" sz="4000" b="1" smtClean="0">
                <a:solidFill>
                  <a:srgbClr val="FFCC00"/>
                </a:solidFill>
              </a:rPr>
              <a:t/>
            </a:r>
            <a:br>
              <a:rPr lang="ru-RU" sz="4000" b="1" smtClean="0">
                <a:solidFill>
                  <a:srgbClr val="FFCC00"/>
                </a:solidFill>
              </a:rPr>
            </a:br>
            <a:r>
              <a:rPr lang="ru-RU" sz="4000" b="1" smtClean="0">
                <a:solidFill>
                  <a:srgbClr val="FFCC00"/>
                </a:solidFill>
              </a:rPr>
              <a:t>- </a:t>
            </a:r>
            <a:r>
              <a:rPr lang="ru-RU" sz="2800" b="1" smtClean="0">
                <a:solidFill>
                  <a:schemeClr val="bg1"/>
                </a:solidFill>
              </a:rPr>
              <a:t>«адвокат» </a:t>
            </a:r>
            <a:r>
              <a:rPr lang="ru-RU" sz="2800" b="1" smtClean="0">
                <a:solidFill>
                  <a:srgbClr val="FFCC00"/>
                </a:solidFill>
              </a:rPr>
              <a:t>–  не обвинять, а найти выход из сложившейся ситуации, поддержать, оправдать. </a:t>
            </a:r>
            <a:br>
              <a:rPr lang="ru-RU" sz="2800" b="1" smtClean="0">
                <a:solidFill>
                  <a:srgbClr val="FFCC00"/>
                </a:solidFill>
              </a:rPr>
            </a:br>
            <a:r>
              <a:rPr lang="ru-RU" sz="2800" b="1" smtClean="0">
                <a:solidFill>
                  <a:srgbClr val="FFCC00"/>
                </a:solidFill>
              </a:rPr>
              <a:t/>
            </a:r>
            <a:br>
              <a:rPr lang="ru-RU" sz="2800" b="1" smtClean="0">
                <a:solidFill>
                  <a:srgbClr val="FFCC00"/>
                </a:solidFill>
              </a:rPr>
            </a:br>
            <a:r>
              <a:rPr lang="ru-RU" sz="2800" b="1" smtClean="0">
                <a:solidFill>
                  <a:srgbClr val="FFCC00"/>
                </a:solidFill>
              </a:rPr>
              <a:t>- </a:t>
            </a:r>
            <a:r>
              <a:rPr lang="ru-RU" sz="2800" b="1" smtClean="0">
                <a:solidFill>
                  <a:schemeClr val="bg1"/>
                </a:solidFill>
              </a:rPr>
              <a:t>«прокурор»</a:t>
            </a:r>
            <a:r>
              <a:rPr lang="ru-RU" sz="2800" b="1" smtClean="0">
                <a:solidFill>
                  <a:srgbClr val="FFCC00"/>
                </a:solidFill>
              </a:rPr>
              <a:t> –  обвинительная,  осудительная,  назидательная, категоричная беседа с родителями. </a:t>
            </a:r>
            <a:br>
              <a:rPr lang="ru-RU" sz="2800" b="1" smtClean="0">
                <a:solidFill>
                  <a:srgbClr val="FFCC00"/>
                </a:solidFill>
              </a:rPr>
            </a:br>
            <a:r>
              <a:rPr lang="ru-RU" sz="2800" b="1" smtClean="0">
                <a:solidFill>
                  <a:srgbClr val="FFCC00"/>
                </a:solidFill>
              </a:rPr>
              <a:t/>
            </a:r>
            <a:br>
              <a:rPr lang="ru-RU" sz="2800" b="1" smtClean="0">
                <a:solidFill>
                  <a:srgbClr val="FFCC00"/>
                </a:solidFill>
              </a:rPr>
            </a:br>
            <a:r>
              <a:rPr lang="ru-RU" sz="2800" b="1" smtClean="0">
                <a:solidFill>
                  <a:srgbClr val="FFCC00"/>
                </a:solidFill>
              </a:rPr>
              <a:t>-  </a:t>
            </a:r>
            <a:r>
              <a:rPr lang="ru-RU" sz="2800" b="1" smtClean="0">
                <a:solidFill>
                  <a:schemeClr val="bg1"/>
                </a:solidFill>
              </a:rPr>
              <a:t>« принцип сэндвича» в общении с родителями</a:t>
            </a:r>
            <a:r>
              <a:rPr lang="en-US" sz="4000" b="1" smtClean="0">
                <a:solidFill>
                  <a:srgbClr val="FFCC00"/>
                </a:solidFill>
              </a:rPr>
              <a:t/>
            </a:r>
            <a:br>
              <a:rPr lang="en-US" sz="4000" b="1" smtClean="0">
                <a:solidFill>
                  <a:srgbClr val="FFCC00"/>
                </a:solidFill>
              </a:rPr>
            </a:br>
            <a:r>
              <a:rPr lang="en-US" sz="4000" b="1" smtClean="0">
                <a:solidFill>
                  <a:srgbClr val="FFCC00"/>
                </a:solidFill>
              </a:rPr>
              <a:t/>
            </a:r>
            <a:br>
              <a:rPr lang="en-US" sz="4000" b="1" smtClean="0">
                <a:solidFill>
                  <a:srgbClr val="FFCC00"/>
                </a:solidFill>
              </a:rPr>
            </a:br>
            <a:r>
              <a:rPr lang="ru-RU" sz="4000" b="1" smtClean="0">
                <a:solidFill>
                  <a:srgbClr val="FFCC00"/>
                </a:solidFill>
              </a:rPr>
              <a:t/>
            </a:r>
            <a:br>
              <a:rPr lang="ru-RU" sz="4000" b="1" smtClean="0">
                <a:solidFill>
                  <a:srgbClr val="FFCC00"/>
                </a:solidFill>
              </a:rPr>
            </a:br>
            <a:r>
              <a:rPr lang="ru-RU" sz="4000" b="1" smtClean="0">
                <a:solidFill>
                  <a:srgbClr val="FFCC00"/>
                </a:solidFill>
              </a:rPr>
              <a:t>                  </a:t>
            </a:r>
            <a:r>
              <a:rPr lang="en-US" sz="4000" b="1" smtClean="0">
                <a:solidFill>
                  <a:srgbClr val="FFCC00"/>
                </a:solidFill>
              </a:rPr>
              <a:t/>
            </a:r>
            <a:br>
              <a:rPr lang="en-US" sz="4000" b="1" smtClean="0">
                <a:solidFill>
                  <a:srgbClr val="FFCC00"/>
                </a:solidFill>
              </a:rPr>
            </a:br>
            <a:r>
              <a:rPr lang="ru-RU" sz="4000" b="1" smtClean="0">
                <a:solidFill>
                  <a:srgbClr val="FFCC00"/>
                </a:solidFill>
              </a:rPr>
              <a:t/>
            </a:r>
            <a:br>
              <a:rPr lang="ru-RU" sz="4000" b="1" smtClean="0">
                <a:solidFill>
                  <a:srgbClr val="FFCC00"/>
                </a:solidFill>
              </a:rPr>
            </a:br>
            <a:endParaRPr lang="ru-RU" sz="2800" b="1"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686800" cy="838200"/>
          </a:xfrm>
        </p:spPr>
        <p:txBody>
          <a:bodyPr>
            <a:normAutofit fontScale="90000"/>
          </a:bodyPr>
          <a:lstStyle/>
          <a:p>
            <a:pPr algn="ctr"/>
            <a:r>
              <a:rPr lang="ru-RU" b="1" dirty="0">
                <a:solidFill>
                  <a:srgbClr val="FF0000"/>
                </a:solidFill>
                <a:effectLst/>
              </a:rPr>
              <a:t>Рекомендации </a:t>
            </a:r>
            <a:r>
              <a:rPr lang="ru-RU" b="1" dirty="0" smtClean="0">
                <a:solidFill>
                  <a:srgbClr val="FF0000"/>
                </a:solidFill>
                <a:effectLst/>
              </a:rPr>
              <a:t/>
            </a:r>
            <a:br>
              <a:rPr lang="ru-RU" b="1" dirty="0" smtClean="0">
                <a:solidFill>
                  <a:srgbClr val="FF0000"/>
                </a:solidFill>
                <a:effectLst/>
              </a:rPr>
            </a:br>
            <a:r>
              <a:rPr lang="ru-RU" b="1" dirty="0" smtClean="0">
                <a:solidFill>
                  <a:srgbClr val="FF0000"/>
                </a:solidFill>
                <a:effectLst/>
              </a:rPr>
              <a:t>по </a:t>
            </a:r>
            <a:r>
              <a:rPr lang="ru-RU" b="1" dirty="0">
                <a:solidFill>
                  <a:srgbClr val="FF0000"/>
                </a:solidFill>
                <a:effectLst/>
              </a:rPr>
              <a:t>взаимодействию </a:t>
            </a:r>
            <a:r>
              <a:rPr lang="ru-RU" b="1" dirty="0" smtClean="0">
                <a:solidFill>
                  <a:srgbClr val="FF0000"/>
                </a:solidFill>
                <a:effectLst/>
              </a:rPr>
              <a:t>с </a:t>
            </a:r>
            <a:r>
              <a:rPr lang="ru-RU" b="1" dirty="0">
                <a:solidFill>
                  <a:srgbClr val="FF0000"/>
                </a:solidFill>
                <a:effectLst/>
              </a:rPr>
              <a:t>трудными </a:t>
            </a:r>
            <a:r>
              <a:rPr lang="ru-RU" b="1" dirty="0" smtClean="0">
                <a:solidFill>
                  <a:srgbClr val="FF0000"/>
                </a:solidFill>
                <a:effectLst/>
              </a:rPr>
              <a:t/>
            </a:r>
            <a:br>
              <a:rPr lang="ru-RU" b="1" dirty="0" smtClean="0">
                <a:solidFill>
                  <a:srgbClr val="FF0000"/>
                </a:solidFill>
                <a:effectLst/>
              </a:rPr>
            </a:br>
            <a:r>
              <a:rPr lang="ru-RU" b="1" dirty="0" smtClean="0">
                <a:solidFill>
                  <a:srgbClr val="FF0000"/>
                </a:solidFill>
                <a:effectLst/>
              </a:rPr>
              <a:t>психологическими </a:t>
            </a:r>
            <a:r>
              <a:rPr lang="ru-RU" b="1" dirty="0">
                <a:solidFill>
                  <a:srgbClr val="FF0000"/>
                </a:solidFill>
                <a:effectLst/>
              </a:rPr>
              <a:t>типами</a:t>
            </a:r>
            <a:r>
              <a:rPr lang="ru-RU" dirty="0">
                <a:solidFill>
                  <a:srgbClr val="FF0000"/>
                </a:solidFill>
                <a:effectLst/>
              </a:rPr>
              <a:t> </a:t>
            </a:r>
            <a:r>
              <a:rPr lang="ru-RU" b="1" dirty="0">
                <a:solidFill>
                  <a:srgbClr val="FF0000"/>
                </a:solidFill>
                <a:effectLst/>
              </a:rPr>
              <a:t>родителей</a:t>
            </a:r>
            <a:r>
              <a:rPr lang="ru-RU" dirty="0">
                <a:solidFill>
                  <a:srgbClr val="FF0000"/>
                </a:solidFill>
                <a:effectLst/>
              </a:rPr>
              <a:t>:</a:t>
            </a:r>
            <a:r>
              <a:rPr lang="ru-RU" dirty="0">
                <a:effectLst/>
              </a:rPr>
              <a:t/>
            </a:r>
            <a:br>
              <a:rPr lang="ru-RU" dirty="0">
                <a:effectLst/>
              </a:rPr>
            </a:b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15</a:t>
            </a:fld>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1994703728"/>
              </p:ext>
            </p:extLst>
          </p:nvPr>
        </p:nvGraphicFramePr>
        <p:xfrm>
          <a:off x="1256665" y="1608868"/>
          <a:ext cx="6783070" cy="5269168"/>
        </p:xfrm>
        <a:graphic>
          <a:graphicData uri="http://schemas.openxmlformats.org/drawingml/2006/table">
            <a:tbl>
              <a:tblPr firstRow="1" firstCol="1" bandRow="1">
                <a:tableStyleId>{5C22544A-7EE6-4342-B048-85BDC9FD1C3A}</a:tableStyleId>
              </a:tblPr>
              <a:tblGrid>
                <a:gridCol w="3489325">
                  <a:extLst>
                    <a:ext uri="{9D8B030D-6E8A-4147-A177-3AD203B41FA5}">
                      <a16:colId xmlns:a16="http://schemas.microsoft.com/office/drawing/2014/main" xmlns="" val="20000"/>
                    </a:ext>
                  </a:extLst>
                </a:gridCol>
                <a:gridCol w="3293745">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ru-RU" sz="1200" dirty="0">
                          <a:effectLst/>
                        </a:rPr>
                        <a:t>Психологический тип родителя</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Рекомендации </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a:lnSpc>
                          <a:spcPct val="115000"/>
                        </a:lnSpc>
                        <a:spcAft>
                          <a:spcPts val="0"/>
                        </a:spcAft>
                      </a:pPr>
                      <a:r>
                        <a:rPr lang="ru-RU" sz="1200">
                          <a:effectLst/>
                        </a:rPr>
                        <a:t>Идёт напролом, агрессивен, бесцеремонен и временами даже груб. Часто не видит и не слышит ни себя, ни собеседника. Взаимодействие рассматривает как игру-соревнование, боится оказаться неправым и, чтобы не проиграть нападает первым. </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ru-RU" sz="1200">
                          <a:effectLst/>
                        </a:rPr>
                        <a:t>Лично к вам агрессия не имеет отношения – он ведете себя так со всеми. Говорить необходимо кратко, ясно, спокойно, уверенно, так, чтобы чувствовалась ваша сила. Не говорить, что он не прав. Излагайте свою точку зрения как иную, отличную от его точки зрения. Оставляйте последнюю реплику за собой.</a:t>
                      </a:r>
                      <a:endParaRPr lang="ru-RU" sz="1100">
                        <a:effectLst/>
                      </a:endParaRPr>
                    </a:p>
                    <a:p>
                      <a:pP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2114488">
                <a:tc>
                  <a:txBody>
                    <a:bodyPr/>
                    <a:lstStyle/>
                    <a:p>
                      <a:pPr>
                        <a:lnSpc>
                          <a:spcPct val="115000"/>
                        </a:lnSpc>
                        <a:spcAft>
                          <a:spcPts val="0"/>
                        </a:spcAft>
                      </a:pPr>
                      <a:r>
                        <a:rPr lang="ru-RU" sz="1200">
                          <a:effectLst/>
                        </a:rPr>
                        <a:t>Склонен к открытой агрессии, прямое нападение не характерно. Нападает исподтишка.</a:t>
                      </a:r>
                      <a:endParaRPr lang="ru-RU" sz="1100">
                        <a:effectLst/>
                      </a:endParaRPr>
                    </a:p>
                    <a:p>
                      <a:pP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ru-RU" sz="1200">
                          <a:effectLst/>
                        </a:rPr>
                        <a:t>Никогда не пропускайте подобные нападки, тактично дайте понять, что заметили нападение. Например, можно </a:t>
                      </a:r>
                      <a:r>
                        <a:rPr lang="ru-RU" sz="1200" u="sng">
                          <a:effectLst/>
                        </a:rPr>
                        <a:t>спросить</a:t>
                      </a:r>
                      <a:r>
                        <a:rPr lang="ru-RU" sz="1200">
                          <a:effectLst/>
                        </a:rPr>
                        <a:t>: «Что вы имеете в виду?». В открытом поединке проигрывает, поэтому помогите достойно выйти из положения, например, при помощи шутки.</a:t>
                      </a:r>
                      <a:endParaRPr lang="ru-RU" sz="1100">
                        <a:effectLst/>
                      </a:endParaRPr>
                    </a:p>
                    <a:p>
                      <a:pP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a:lnSpc>
                          <a:spcPct val="115000"/>
                        </a:lnSpc>
                        <a:spcAft>
                          <a:spcPts val="0"/>
                        </a:spcAft>
                      </a:pPr>
                      <a:r>
                        <a:rPr lang="ru-RU" sz="1200">
                          <a:effectLst/>
                        </a:rPr>
                        <a:t>Как обиженный ребенок может неожиданно взорваться. Не в состоянии простить ни себе, ни другим потерю над ситуацией. Постоянно недоволен самим собой.</a:t>
                      </a:r>
                      <a:endParaRPr lang="ru-RU" sz="1100">
                        <a:effectLst/>
                      </a:endParaRPr>
                    </a:p>
                    <a:p>
                      <a:pPr>
                        <a:lnSpc>
                          <a:spcPct val="115000"/>
                        </a:lnSpc>
                        <a:spcAft>
                          <a:spcPts val="0"/>
                        </a:spcAft>
                      </a:pPr>
                      <a:r>
                        <a:rPr lang="ru-RU" sz="1200">
                          <a:effectLst/>
                        </a:rPr>
                        <a:t> </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ru-RU" sz="1200" dirty="0">
                          <a:effectLst/>
                        </a:rPr>
                        <a:t>Дайте </a:t>
                      </a:r>
                      <a:r>
                        <a:rPr lang="ru-RU" sz="1200" dirty="0" smtClean="0">
                          <a:effectLst/>
                        </a:rPr>
                        <a:t>разрядить, </a:t>
                      </a:r>
                      <a:r>
                        <a:rPr lang="ru-RU" sz="1200" dirty="0">
                          <a:effectLst/>
                        </a:rPr>
                        <a:t>проявите сочувствие.</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35467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Grp="1" noChangeAspect="1" noChangeArrowheads="1"/>
          </p:cNvPicPr>
          <p:nvPr>
            <p:ph type="body" idx="1"/>
          </p:nvPr>
        </p:nvPicPr>
        <p:blipFill>
          <a:blip r:embed="rId2" cstate="print">
            <a:lum bright="6000" contrast="42000"/>
          </a:blip>
          <a:srcRect/>
          <a:stretch>
            <a:fillRect/>
          </a:stretch>
        </p:blipFill>
        <p:spPr>
          <a:xfrm>
            <a:off x="0" y="0"/>
            <a:ext cx="9144000" cy="6858000"/>
          </a:xfrm>
          <a:noFill/>
          <a:ln>
            <a:solidFill>
              <a:schemeClr val="bg1"/>
            </a:solidFill>
          </a:ln>
        </p:spPr>
      </p:pic>
      <p:sp>
        <p:nvSpPr>
          <p:cNvPr id="13315" name="Rectangle 2"/>
          <p:cNvSpPr>
            <a:spLocks noGrp="1" noChangeArrowheads="1"/>
          </p:cNvSpPr>
          <p:nvPr>
            <p:ph type="title"/>
          </p:nvPr>
        </p:nvSpPr>
        <p:spPr>
          <a:xfrm>
            <a:off x="0" y="692150"/>
            <a:ext cx="8713788" cy="5880100"/>
          </a:xfrm>
        </p:spPr>
        <p:txBody>
          <a:bodyPr>
            <a:normAutofit fontScale="90000"/>
          </a:bodyPr>
          <a:lstStyle/>
          <a:p>
            <a:pPr algn="l" eaLnBrk="1" hangingPunct="1"/>
            <a:r>
              <a:rPr lang="ru-RU" sz="3200" b="1" smtClean="0">
                <a:solidFill>
                  <a:srgbClr val="FFC000"/>
                </a:solidFill>
              </a:rPr>
              <a:t>          Психологические  рекомендации</a:t>
            </a:r>
            <a:r>
              <a:rPr lang="ru-RU" sz="3600" smtClean="0">
                <a:solidFill>
                  <a:schemeClr val="bg1"/>
                </a:solidFill>
              </a:rPr>
              <a:t/>
            </a:r>
            <a:br>
              <a:rPr lang="ru-RU" sz="3600" smtClean="0">
                <a:solidFill>
                  <a:schemeClr val="bg1"/>
                </a:solidFill>
              </a:rPr>
            </a:br>
            <a:r>
              <a:rPr lang="ru-RU" sz="2400" smtClean="0">
                <a:solidFill>
                  <a:srgbClr val="FFC000"/>
                </a:solidFill>
              </a:rPr>
              <a:t>1</a:t>
            </a:r>
            <a:r>
              <a:rPr lang="ru-RU" sz="3600" smtClean="0">
                <a:solidFill>
                  <a:schemeClr val="bg1"/>
                </a:solidFill>
              </a:rPr>
              <a:t>.</a:t>
            </a:r>
            <a:r>
              <a:rPr lang="ru-RU" sz="2400" smtClean="0">
                <a:solidFill>
                  <a:schemeClr val="bg1"/>
                </a:solidFill>
              </a:rPr>
              <a:t> </a:t>
            </a:r>
            <a:r>
              <a:rPr lang="ru-RU" sz="2000" smtClean="0">
                <a:solidFill>
                  <a:schemeClr val="bg1"/>
                </a:solidFill>
              </a:rPr>
              <a:t>Решать спорный вопрос в настоящем времени, не упоминая прошлые  обиды,  конфликты.</a:t>
            </a:r>
            <a:br>
              <a:rPr lang="ru-RU" sz="2000" smtClean="0">
                <a:solidFill>
                  <a:schemeClr val="bg1"/>
                </a:solidFill>
              </a:rPr>
            </a:br>
            <a:r>
              <a:rPr lang="ru-RU" sz="2000" smtClean="0">
                <a:solidFill>
                  <a:schemeClr val="bg1"/>
                </a:solidFill>
              </a:rPr>
              <a:t/>
            </a:r>
            <a:br>
              <a:rPr lang="ru-RU" sz="2000" smtClean="0">
                <a:solidFill>
                  <a:schemeClr val="bg1"/>
                </a:solidFill>
              </a:rPr>
            </a:br>
            <a:r>
              <a:rPr lang="ru-RU" sz="2000" smtClean="0">
                <a:solidFill>
                  <a:schemeClr val="bg1"/>
                </a:solidFill>
              </a:rPr>
              <a:t>   </a:t>
            </a:r>
            <a:r>
              <a:rPr lang="ru-RU" sz="2000" smtClean="0">
                <a:solidFill>
                  <a:srgbClr val="FFC000"/>
                </a:solidFill>
              </a:rPr>
              <a:t>2</a:t>
            </a:r>
            <a:r>
              <a:rPr lang="ru-RU" sz="2000" smtClean="0">
                <a:solidFill>
                  <a:schemeClr val="bg1"/>
                </a:solidFill>
              </a:rPr>
              <a:t>. Адекватно воспринимать, сознавать суть конфликта с точки зрения психологических механизмов - интересов, нужд, целей и задач сторон. Чаще задавать вопрос: " Правильно ли  я Вас понял (поняла)?", это  поможет избежать умственных барьеров.</a:t>
            </a:r>
            <a:br>
              <a:rPr lang="ru-RU" sz="2000" smtClean="0">
                <a:solidFill>
                  <a:schemeClr val="bg1"/>
                </a:solidFill>
              </a:rPr>
            </a:br>
            <a:r>
              <a:rPr lang="ru-RU" sz="2000" smtClean="0">
                <a:solidFill>
                  <a:schemeClr val="bg1"/>
                </a:solidFill>
              </a:rPr>
              <a:t/>
            </a:r>
            <a:br>
              <a:rPr lang="ru-RU" sz="2000" smtClean="0">
                <a:solidFill>
                  <a:schemeClr val="bg1"/>
                </a:solidFill>
              </a:rPr>
            </a:br>
            <a:r>
              <a:rPr lang="ru-RU" sz="2000" smtClean="0">
                <a:solidFill>
                  <a:srgbClr val="FFCC00"/>
                </a:solidFill>
              </a:rPr>
              <a:t>3. </a:t>
            </a:r>
            <a:r>
              <a:rPr lang="ru-RU" sz="2000" smtClean="0">
                <a:solidFill>
                  <a:schemeClr val="bg1"/>
                </a:solidFill>
              </a:rPr>
              <a:t>Быть открытым в общении, доброжелательным и стремиться к созданию климата взаимного доверия.</a:t>
            </a:r>
            <a:br>
              <a:rPr lang="ru-RU" sz="2000" smtClean="0">
                <a:solidFill>
                  <a:schemeClr val="bg1"/>
                </a:solidFill>
              </a:rPr>
            </a:br>
            <a:r>
              <a:rPr lang="ru-RU" sz="2000" smtClean="0">
                <a:solidFill>
                  <a:schemeClr val="bg1"/>
                </a:solidFill>
              </a:rPr>
              <a:t/>
            </a:r>
            <a:br>
              <a:rPr lang="ru-RU" sz="2000" smtClean="0">
                <a:solidFill>
                  <a:schemeClr val="bg1"/>
                </a:solidFill>
              </a:rPr>
            </a:br>
            <a:r>
              <a:rPr lang="ru-RU" sz="2000" smtClean="0">
                <a:solidFill>
                  <a:srgbClr val="FFC000"/>
                </a:solidFill>
              </a:rPr>
              <a:t>4. </a:t>
            </a:r>
            <a:r>
              <a:rPr lang="ru-RU" sz="2000" smtClean="0">
                <a:solidFill>
                  <a:schemeClr val="bg1"/>
                </a:solidFill>
              </a:rPr>
              <a:t>Попробовать понять позицию оппонента "изнутри", поставив  себя на его место.</a:t>
            </a:r>
            <a:r>
              <a:rPr lang="ru-RU" sz="2400" smtClean="0">
                <a:solidFill>
                  <a:srgbClr val="FFC000"/>
                </a:solidFill>
              </a:rPr>
              <a:t> </a:t>
            </a:r>
            <a:br>
              <a:rPr lang="ru-RU" sz="2400" smtClean="0">
                <a:solidFill>
                  <a:srgbClr val="FFC000"/>
                </a:solidFill>
              </a:rPr>
            </a:br>
            <a:r>
              <a:rPr lang="ru-RU" sz="2400" smtClean="0">
                <a:solidFill>
                  <a:srgbClr val="FFC000"/>
                </a:solidFill>
              </a:rPr>
              <a:t/>
            </a:r>
            <a:br>
              <a:rPr lang="ru-RU" sz="2400" smtClean="0">
                <a:solidFill>
                  <a:srgbClr val="FFC000"/>
                </a:solidFill>
              </a:rPr>
            </a:br>
            <a:r>
              <a:rPr lang="ru-RU" sz="2000" smtClean="0">
                <a:solidFill>
                  <a:srgbClr val="FFC000"/>
                </a:solidFill>
              </a:rPr>
              <a:t>5. </a:t>
            </a:r>
            <a:r>
              <a:rPr lang="ru-RU" sz="2000" smtClean="0">
                <a:solidFill>
                  <a:schemeClr val="bg1"/>
                </a:solidFill>
              </a:rPr>
              <a:t>Не говорить обидных, унижающих достоинство личности слов,  не употреблять неутешительных  эпитетов. Резкость вызывает резкость. </a:t>
            </a:r>
            <a:r>
              <a:rPr lang="ru-RU" sz="2000" i="1" smtClean="0">
                <a:solidFill>
                  <a:srgbClr val="FFC000"/>
                </a:solidFill>
              </a:rPr>
              <a:t/>
            </a:r>
            <a:br>
              <a:rPr lang="ru-RU" sz="2000" i="1" smtClean="0">
                <a:solidFill>
                  <a:srgbClr val="FFC000"/>
                </a:solidFill>
              </a:rPr>
            </a:br>
            <a:r>
              <a:rPr lang="ru-RU" sz="2400" i="1" smtClean="0">
                <a:solidFill>
                  <a:srgbClr val="FFC000"/>
                </a:solidFill>
              </a:rPr>
              <a:t/>
            </a:r>
            <a:br>
              <a:rPr lang="ru-RU" sz="2400" i="1" smtClean="0">
                <a:solidFill>
                  <a:srgbClr val="FFC000"/>
                </a:solidFill>
              </a:rPr>
            </a:br>
            <a:r>
              <a:rPr lang="ru-RU" sz="2400" smtClean="0">
                <a:solidFill>
                  <a:schemeClr val="bg1"/>
                </a:solidFill>
              </a:rPr>
              <a:t/>
            </a:r>
            <a:br>
              <a:rPr lang="ru-RU" sz="2400" smtClean="0">
                <a:solidFill>
                  <a:schemeClr val="bg1"/>
                </a:solidFill>
              </a:rPr>
            </a:br>
            <a:r>
              <a:rPr lang="ru-RU" sz="2400" smtClean="0">
                <a:solidFill>
                  <a:srgbClr val="FFC000"/>
                </a:solidFill>
              </a:rPr>
              <a:t/>
            </a:r>
            <a:br>
              <a:rPr lang="ru-RU" sz="2400" smtClean="0">
                <a:solidFill>
                  <a:srgbClr val="FFC000"/>
                </a:solidFill>
              </a:rPr>
            </a:br>
            <a:r>
              <a:rPr lang="ru-RU" sz="2400" smtClean="0">
                <a:solidFill>
                  <a:schemeClr val="bg1"/>
                </a:solidFill>
              </a:rPr>
              <a:t/>
            </a:r>
            <a:br>
              <a:rPr lang="ru-RU" sz="2400" smtClean="0">
                <a:solidFill>
                  <a:schemeClr val="bg1"/>
                </a:solidFill>
              </a:rPr>
            </a:br>
            <a:endParaRPr lang="ru-RU" sz="2400" smtClean="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type="body" idx="1"/>
          </p:nvPr>
        </p:nvPicPr>
        <p:blipFill>
          <a:blip r:embed="rId2" cstate="print">
            <a:lum bright="6000" contrast="42000"/>
          </a:blip>
          <a:srcRect/>
          <a:stretch>
            <a:fillRect/>
          </a:stretch>
        </p:blipFill>
        <p:spPr>
          <a:xfrm>
            <a:off x="0" y="0"/>
            <a:ext cx="9144000" cy="6858000"/>
          </a:xfrm>
          <a:noFill/>
          <a:ln>
            <a:solidFill>
              <a:schemeClr val="bg1"/>
            </a:solidFill>
          </a:ln>
        </p:spPr>
      </p:pic>
      <p:sp>
        <p:nvSpPr>
          <p:cNvPr id="2" name="Rectangle 2"/>
          <p:cNvSpPr>
            <a:spLocks noGrp="1" noChangeArrowheads="1"/>
          </p:cNvSpPr>
          <p:nvPr>
            <p:ph type="title"/>
          </p:nvPr>
        </p:nvSpPr>
        <p:spPr>
          <a:xfrm>
            <a:off x="0" y="1052513"/>
            <a:ext cx="8713788" cy="5519737"/>
          </a:xfrm>
        </p:spPr>
        <p:txBody>
          <a:bodyPr>
            <a:normAutofit fontScale="90000"/>
          </a:bodyPr>
          <a:lstStyle/>
          <a:p>
            <a:pPr algn="l" eaLnBrk="1" hangingPunct="1">
              <a:defRPr/>
            </a:pPr>
            <a:r>
              <a:rPr lang="ru-RU" sz="2000" i="1" dirty="0" smtClean="0">
                <a:solidFill>
                  <a:srgbClr val="FFC000"/>
                </a:solidFill>
              </a:rPr>
              <a:t/>
            </a:r>
            <a:br>
              <a:rPr lang="ru-RU" sz="2000" i="1" dirty="0" smtClean="0">
                <a:solidFill>
                  <a:srgbClr val="FFC000"/>
                </a:solidFill>
              </a:rPr>
            </a:br>
            <a:r>
              <a:rPr lang="ru-RU" sz="2000" i="1" dirty="0" smtClean="0">
                <a:solidFill>
                  <a:srgbClr val="FFC000"/>
                </a:solidFill>
              </a:rPr>
              <a:t/>
            </a:r>
            <a:br>
              <a:rPr lang="ru-RU" sz="2000" i="1" dirty="0" smtClean="0">
                <a:solidFill>
                  <a:srgbClr val="FFC000"/>
                </a:solidFill>
              </a:rPr>
            </a:br>
            <a:r>
              <a:rPr lang="ru-RU" sz="2000" i="1" dirty="0" smtClean="0">
                <a:solidFill>
                  <a:srgbClr val="FFC000"/>
                </a:solidFill>
              </a:rPr>
              <a:t/>
            </a:r>
            <a:br>
              <a:rPr lang="ru-RU" sz="2000" i="1" dirty="0" smtClean="0">
                <a:solidFill>
                  <a:srgbClr val="FFC000"/>
                </a:solidFill>
              </a:rPr>
            </a:br>
            <a:r>
              <a:rPr lang="ru-RU" sz="2000" dirty="0" smtClean="0">
                <a:solidFill>
                  <a:schemeClr val="bg1"/>
                </a:solidFill>
              </a:rPr>
              <a:t> </a:t>
            </a:r>
            <a:r>
              <a:rPr lang="ru-RU" sz="2000" i="1" dirty="0" smtClean="0">
                <a:solidFill>
                  <a:srgbClr val="FFC000"/>
                </a:solidFill>
              </a:rPr>
              <a:t/>
            </a:r>
            <a:br>
              <a:rPr lang="ru-RU" sz="2000" i="1" dirty="0" smtClean="0">
                <a:solidFill>
                  <a:srgbClr val="FFC000"/>
                </a:solidFill>
              </a:rPr>
            </a:br>
            <a:r>
              <a:rPr lang="ru-RU" sz="2000" i="1" dirty="0" smtClean="0">
                <a:solidFill>
                  <a:srgbClr val="FFC000"/>
                </a:solidFill>
              </a:rPr>
              <a:t/>
            </a:r>
            <a:br>
              <a:rPr lang="ru-RU" sz="2000" i="1" dirty="0" smtClean="0">
                <a:solidFill>
                  <a:srgbClr val="FFC000"/>
                </a:solidFill>
              </a:rPr>
            </a:br>
            <a:r>
              <a:rPr lang="ru-RU" sz="2000" dirty="0" smtClean="0">
                <a:solidFill>
                  <a:srgbClr val="FFC000"/>
                </a:solidFill>
              </a:rPr>
              <a:t> 6. </a:t>
            </a:r>
            <a:r>
              <a:rPr lang="ru-RU" sz="2000" dirty="0" smtClean="0">
                <a:solidFill>
                  <a:schemeClr val="bg1"/>
                </a:solidFill>
              </a:rPr>
              <a:t>Уметь аргументировано высказать свои намерения в случае неудовлетворения требований </a:t>
            </a:r>
            <a:r>
              <a:rPr lang="ru-RU" sz="2000" i="1" dirty="0" smtClean="0">
                <a:solidFill>
                  <a:srgbClr val="FFC000"/>
                </a:solidFill>
              </a:rPr>
              <a:t/>
            </a:r>
            <a:br>
              <a:rPr lang="ru-RU" sz="2000" i="1" dirty="0" smtClean="0">
                <a:solidFill>
                  <a:srgbClr val="FFC000"/>
                </a:solidFill>
              </a:rPr>
            </a:br>
            <a:r>
              <a:rPr lang="ru-RU" sz="2000" i="1" dirty="0" smtClean="0">
                <a:solidFill>
                  <a:srgbClr val="FFC000"/>
                </a:solidFill>
              </a:rPr>
              <a:t/>
            </a:r>
            <a:br>
              <a:rPr lang="ru-RU" sz="2000" i="1" dirty="0" smtClean="0">
                <a:solidFill>
                  <a:srgbClr val="FFC000"/>
                </a:solidFill>
              </a:rPr>
            </a:br>
            <a:r>
              <a:rPr lang="ru-RU" sz="2000" dirty="0" smtClean="0"/>
              <a:t/>
            </a:r>
            <a:br>
              <a:rPr lang="ru-RU" sz="2000" dirty="0" smtClean="0"/>
            </a:br>
            <a:r>
              <a:rPr lang="ru-RU" sz="2000" b="1" dirty="0" smtClean="0"/>
              <a:t>                            </a:t>
            </a:r>
            <a:r>
              <a:rPr lang="ru-RU" sz="2000" b="1" i="1" dirty="0" smtClean="0">
                <a:solidFill>
                  <a:srgbClr val="FFC000"/>
                </a:solidFill>
              </a:rPr>
              <a:t>Краткий курс доброжелательных отношений</a:t>
            </a:r>
            <a:r>
              <a:rPr lang="ru-RU" sz="2000" dirty="0" smtClean="0"/>
              <a:t/>
            </a:r>
            <a:br>
              <a:rPr lang="ru-RU" sz="2000" dirty="0" smtClean="0"/>
            </a:br>
            <a:r>
              <a:rPr lang="ru-RU" sz="2000" dirty="0" smtClean="0"/>
              <a:t>                        </a:t>
            </a:r>
            <a:r>
              <a:rPr lang="ru-RU" sz="2000" dirty="0" smtClean="0">
                <a:solidFill>
                  <a:schemeClr val="bg1"/>
                </a:solidFill>
              </a:rPr>
              <a:t>Шесть важных слов: «Я признаю, что допустил эту ошибку».</a:t>
            </a:r>
            <a:br>
              <a:rPr lang="ru-RU" sz="2000" dirty="0" smtClean="0">
                <a:solidFill>
                  <a:schemeClr val="bg1"/>
                </a:solidFill>
              </a:rPr>
            </a:br>
            <a:r>
              <a:rPr lang="ru-RU" sz="2000" dirty="0" smtClean="0">
                <a:solidFill>
                  <a:schemeClr val="bg1"/>
                </a:solidFill>
              </a:rPr>
              <a:t>                        Пять важных слов: «Ты сделал это просто чудесно».</a:t>
            </a:r>
            <a:br>
              <a:rPr lang="ru-RU" sz="2000" dirty="0" smtClean="0">
                <a:solidFill>
                  <a:schemeClr val="bg1"/>
                </a:solidFill>
              </a:rPr>
            </a:br>
            <a:r>
              <a:rPr lang="ru-RU" sz="2000" dirty="0" smtClean="0">
                <a:solidFill>
                  <a:schemeClr val="bg1"/>
                </a:solidFill>
              </a:rPr>
              <a:t>                        Четыре важных слова: «А как ты считаешь?»</a:t>
            </a:r>
            <a:br>
              <a:rPr lang="ru-RU" sz="2000" dirty="0" smtClean="0">
                <a:solidFill>
                  <a:schemeClr val="bg1"/>
                </a:solidFill>
              </a:rPr>
            </a:br>
            <a:r>
              <a:rPr lang="ru-RU" sz="2000" dirty="0" smtClean="0">
                <a:solidFill>
                  <a:schemeClr val="bg1"/>
                </a:solidFill>
              </a:rPr>
              <a:t>                        Три важных слова: «Вы посоветуйте, пожалуйста».</a:t>
            </a:r>
            <a:br>
              <a:rPr lang="ru-RU" sz="2000" dirty="0" smtClean="0">
                <a:solidFill>
                  <a:schemeClr val="bg1"/>
                </a:solidFill>
              </a:rPr>
            </a:br>
            <a:r>
              <a:rPr lang="ru-RU" sz="2000" dirty="0" smtClean="0">
                <a:solidFill>
                  <a:schemeClr val="bg1"/>
                </a:solidFill>
              </a:rPr>
              <a:t>                        Два важных слова: «Искренне благодарю».</a:t>
            </a:r>
            <a:br>
              <a:rPr lang="ru-RU" sz="2000" dirty="0" smtClean="0">
                <a:solidFill>
                  <a:schemeClr val="bg1"/>
                </a:solidFill>
              </a:rPr>
            </a:br>
            <a:r>
              <a:rPr lang="ru-RU" sz="2000" dirty="0" smtClean="0">
                <a:solidFill>
                  <a:schemeClr val="bg1"/>
                </a:solidFill>
              </a:rPr>
              <a:t>                        Важнейшее слово: «Мы».</a:t>
            </a:r>
            <a:r>
              <a:rPr lang="ru-RU" sz="2800" dirty="0" smtClean="0"/>
              <a:t/>
            </a:r>
            <a:br>
              <a:rPr lang="ru-RU" sz="2800" dirty="0" smtClean="0"/>
            </a:br>
            <a:r>
              <a:rPr lang="ru-RU" sz="2000" dirty="0" smtClean="0">
                <a:solidFill>
                  <a:schemeClr val="bg1"/>
                </a:solidFill>
              </a:rPr>
              <a:t/>
            </a:r>
            <a:br>
              <a:rPr lang="ru-RU" sz="2000" dirty="0" smtClean="0">
                <a:solidFill>
                  <a:schemeClr val="bg1"/>
                </a:solidFill>
              </a:rPr>
            </a:br>
            <a:r>
              <a:rPr lang="ru-RU" sz="1600" dirty="0" smtClean="0">
                <a:solidFill>
                  <a:schemeClr val="bg1"/>
                </a:solidFill>
              </a:rPr>
              <a:t/>
            </a:r>
            <a:br>
              <a:rPr lang="ru-RU" sz="1600" dirty="0" smtClean="0">
                <a:solidFill>
                  <a:schemeClr val="bg1"/>
                </a:solidFill>
              </a:rPr>
            </a:br>
            <a:r>
              <a:rPr lang="ru-RU" sz="2000" b="1" dirty="0" smtClean="0">
                <a:solidFill>
                  <a:schemeClr val="bg1"/>
                </a:solidFill>
                <a:latin typeface="+mn-lt"/>
              </a:rPr>
              <a:t/>
            </a:r>
            <a:br>
              <a:rPr lang="ru-RU" sz="2000" b="1" dirty="0" smtClean="0">
                <a:solidFill>
                  <a:schemeClr val="bg1"/>
                </a:solidFill>
                <a:latin typeface="+mn-lt"/>
              </a:rPr>
            </a:br>
            <a:r>
              <a:rPr lang="ru-RU" sz="2000" b="1" dirty="0" smtClean="0">
                <a:solidFill>
                  <a:schemeClr val="bg1"/>
                </a:solidFill>
                <a:latin typeface="+mn-lt"/>
              </a:rPr>
              <a:t/>
            </a:r>
            <a:br>
              <a:rPr lang="ru-RU" sz="2000" b="1" dirty="0" smtClean="0">
                <a:solidFill>
                  <a:schemeClr val="bg1"/>
                </a:solidFill>
                <a:latin typeface="+mn-lt"/>
              </a:rPr>
            </a:br>
            <a:r>
              <a:rPr lang="ru-RU" sz="2000" b="1" dirty="0" smtClean="0">
                <a:solidFill>
                  <a:schemeClr val="bg1"/>
                </a:solidFill>
                <a:latin typeface="+mn-lt"/>
              </a:rPr>
              <a:t/>
            </a:r>
            <a:br>
              <a:rPr lang="ru-RU" sz="2000" b="1" dirty="0" smtClean="0">
                <a:solidFill>
                  <a:schemeClr val="bg1"/>
                </a:solidFill>
                <a:latin typeface="+mn-lt"/>
              </a:rPr>
            </a:br>
            <a:endParaRPr lang="ru-RU" sz="2000"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18</a:t>
            </a:fld>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5642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99592" y="5445224"/>
            <a:ext cx="7776864" cy="2123658"/>
          </a:xfrm>
          <a:prstGeom prst="rect">
            <a:avLst/>
          </a:prstGeom>
          <a:noFill/>
        </p:spPr>
        <p:txBody>
          <a:bodyPr wrap="square" rtlCol="0">
            <a:spAutoFit/>
          </a:bodyPr>
          <a:lstStyle/>
          <a:p>
            <a:r>
              <a:rPr lang="ru-RU" sz="6600" b="1" dirty="0" smtClean="0">
                <a:solidFill>
                  <a:srgbClr val="FF0000"/>
                </a:solidFill>
              </a:rPr>
              <a:t>Спасибо за внимание!!!</a:t>
            </a:r>
            <a:endParaRPr lang="ru-RU" sz="6600" b="1" dirty="0">
              <a:solidFill>
                <a:srgbClr val="FF0000"/>
              </a:solidFill>
            </a:endParaRPr>
          </a:p>
        </p:txBody>
      </p:sp>
    </p:spTree>
    <p:extLst>
      <p:ext uri="{BB962C8B-B14F-4D97-AF65-F5344CB8AC3E}">
        <p14:creationId xmlns:p14="http://schemas.microsoft.com/office/powerpoint/2010/main" xmlns="" val="225639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13-sama_idet_s_muzykoy_-_dolgaya.ppt_0.jpg"/>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333" t="21605" r="3333" b="8395"/>
          <a:stretch/>
        </p:blipFill>
        <p:spPr bwMode="auto">
          <a:xfrm>
            <a:off x="142822" y="911638"/>
            <a:ext cx="8832981" cy="496855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Номер слайда 2"/>
          <p:cNvSpPr>
            <a:spLocks noGrp="1"/>
          </p:cNvSpPr>
          <p:nvPr>
            <p:ph type="sldNum" sz="quarter" idx="12"/>
          </p:nvPr>
        </p:nvSpPr>
        <p:spPr/>
        <p:txBody>
          <a:bodyPr/>
          <a:lstStyle/>
          <a:p>
            <a:fld id="{B19B0651-EE4F-4900-A07F-96A6BFA9D0F0}" type="slidenum">
              <a:rPr lang="ru-RU" smtClean="0"/>
              <a:pPr/>
              <a:t>2</a:t>
            </a:fld>
            <a:endParaRPr lang="ru-RU" dirty="0"/>
          </a:p>
        </p:txBody>
      </p:sp>
    </p:spTree>
    <p:extLst>
      <p:ext uri="{BB962C8B-B14F-4D97-AF65-F5344CB8AC3E}">
        <p14:creationId xmlns:p14="http://schemas.microsoft.com/office/powerpoint/2010/main" xmlns="" val="293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Семья Плаховых\Мои документы\Мои рисунки\news732.jpg"/>
          <p:cNvPicPr>
            <a:picLocks noChangeAspect="1" noChangeArrowheads="1"/>
          </p:cNvPicPr>
          <p:nvPr/>
        </p:nvPicPr>
        <p:blipFill>
          <a:blip r:embed="rId2" cstate="print"/>
          <a:srcRect/>
          <a:stretch>
            <a:fillRect/>
          </a:stretch>
        </p:blipFill>
        <p:spPr bwMode="auto">
          <a:xfrm>
            <a:off x="5337630" y="3917015"/>
            <a:ext cx="3357554" cy="2420073"/>
          </a:xfrm>
          <a:prstGeom prst="snip2Diag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3528" y="3861900"/>
            <a:ext cx="5014102" cy="2369880"/>
          </a:xfrm>
          <a:prstGeom prst="rect">
            <a:avLst/>
          </a:prstGeom>
          <a:noFill/>
        </p:spPr>
        <p:txBody>
          <a:bodyPr wrap="square" rtlCol="0">
            <a:spAutoFit/>
          </a:bodyPr>
          <a:lstStyle/>
          <a:p>
            <a:r>
              <a:rPr lang="ru-RU" sz="2800" b="1" dirty="0">
                <a:solidFill>
                  <a:srgbClr val="D20000"/>
                </a:solidFill>
              </a:rPr>
              <a:t>Воспитатель</a:t>
            </a:r>
            <a:r>
              <a:rPr lang="ru-RU" sz="2000" b="1" dirty="0">
                <a:solidFill>
                  <a:srgbClr val="D20000"/>
                </a:solidFill>
              </a:rPr>
              <a:t> </a:t>
            </a:r>
            <a:r>
              <a:rPr lang="ru-RU" b="1" dirty="0">
                <a:solidFill>
                  <a:srgbClr val="A24939"/>
                </a:solidFill>
              </a:rPr>
              <a:t>- </a:t>
            </a:r>
            <a:r>
              <a:rPr lang="ru-RU" sz="2000" b="1" dirty="0">
                <a:solidFill>
                  <a:srgbClr val="A24939"/>
                </a:solidFill>
              </a:rPr>
              <a:t>это работник дошкольного учреждения, который не только непосредственно отвечает за жизнь и здоровье вверенных ему детей, но и осуществляет воспитательно-образовательную работу в соответствии с программой детского сада</a:t>
            </a:r>
          </a:p>
        </p:txBody>
      </p:sp>
      <p:sp>
        <p:nvSpPr>
          <p:cNvPr id="7" name="TextBox 6"/>
          <p:cNvSpPr txBox="1"/>
          <p:nvPr/>
        </p:nvSpPr>
        <p:spPr>
          <a:xfrm>
            <a:off x="4321215" y="548680"/>
            <a:ext cx="4228700" cy="2369880"/>
          </a:xfrm>
          <a:prstGeom prst="rect">
            <a:avLst/>
          </a:prstGeom>
          <a:noFill/>
        </p:spPr>
        <p:txBody>
          <a:bodyPr wrap="square" rtlCol="0">
            <a:spAutoFit/>
          </a:bodyPr>
          <a:lstStyle/>
          <a:p>
            <a:r>
              <a:rPr lang="ru-RU" sz="2800" b="1" dirty="0">
                <a:solidFill>
                  <a:srgbClr val="D20000"/>
                </a:solidFill>
              </a:rPr>
              <a:t>Родитель </a:t>
            </a:r>
            <a:r>
              <a:rPr lang="ru-RU" b="1" dirty="0">
                <a:solidFill>
                  <a:srgbClr val="A24939"/>
                </a:solidFill>
              </a:rPr>
              <a:t>- </a:t>
            </a:r>
            <a:r>
              <a:rPr lang="ru-RU" sz="2000" b="1" dirty="0">
                <a:solidFill>
                  <a:srgbClr val="A24939"/>
                </a:solidFill>
              </a:rPr>
              <a:t>это "заказчик", который приводит своего ребенка в детский сад и хочет, чтобы в нем для его любимого (а, зачастую, и единственного ребенка) были созданы самые благоприятные условия. </a:t>
            </a:r>
          </a:p>
        </p:txBody>
      </p:sp>
      <p:pic>
        <p:nvPicPr>
          <p:cNvPr id="9" name="Picture 5" descr="Картинки по запросу ребенок радуется"/>
          <p:cNvPicPr>
            <a:picLocks noChangeAspect="1" noChangeArrowheads="1"/>
          </p:cNvPicPr>
          <p:nvPr/>
        </p:nvPicPr>
        <p:blipFill>
          <a:blip r:embed="rId3" cstate="print">
            <a:extLst>
              <a:ext uri="{28A0092B-C50C-407E-A947-70E740481C1C}">
                <a14:useLocalDpi xmlns:a14="http://schemas.microsoft.com/office/drawing/2010/main" xmlns="" val="0"/>
              </a:ext>
            </a:extLst>
          </a:blip>
          <a:srcRect l="5472" r="2206"/>
          <a:stretch>
            <a:fillRect/>
          </a:stretch>
        </p:blipFill>
        <p:spPr bwMode="auto">
          <a:xfrm>
            <a:off x="346794" y="346684"/>
            <a:ext cx="3692717" cy="27738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Номер слайда 9"/>
          <p:cNvSpPr>
            <a:spLocks noGrp="1"/>
          </p:cNvSpPr>
          <p:nvPr>
            <p:ph type="sldNum" sz="quarter" idx="12"/>
          </p:nvPr>
        </p:nvSpPr>
        <p:spPr/>
        <p:txBody>
          <a:bodyPr/>
          <a:lstStyle/>
          <a:p>
            <a:fld id="{B19B0651-EE4F-4900-A07F-96A6BFA9D0F0}" type="slidenum">
              <a:rPr lang="ru-RU" smtClean="0"/>
              <a:pPr/>
              <a:t>3</a:t>
            </a:fld>
            <a:endParaRPr lang="ru-RU" dirty="0"/>
          </a:p>
        </p:txBody>
      </p:sp>
    </p:spTree>
    <p:extLst>
      <p:ext uri="{BB962C8B-B14F-4D97-AF65-F5344CB8AC3E}">
        <p14:creationId xmlns:p14="http://schemas.microsoft.com/office/powerpoint/2010/main" xmlns="" val="116207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405505" y="260648"/>
            <a:ext cx="3961249" cy="24482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5076056" y="1340768"/>
            <a:ext cx="2755032" cy="838200"/>
          </a:xfrm>
        </p:spPr>
        <p:txBody>
          <a:bodyPr>
            <a:normAutofit/>
          </a:bodyPr>
          <a:lstStyle/>
          <a:p>
            <a:r>
              <a:rPr lang="ru-RU" sz="4000" b="1" dirty="0" smtClean="0">
                <a:solidFill>
                  <a:srgbClr val="FF0000"/>
                </a:solidFill>
              </a:rPr>
              <a:t>Конфликт</a:t>
            </a:r>
            <a:endParaRPr lang="ru-RU" sz="4000" b="1" dirty="0">
              <a:solidFill>
                <a:srgbClr val="FF0000"/>
              </a:solidFill>
            </a:endParaRPr>
          </a:p>
        </p:txBody>
      </p:sp>
      <p:sp>
        <p:nvSpPr>
          <p:cNvPr id="5" name="TextBox 4"/>
          <p:cNvSpPr txBox="1"/>
          <p:nvPr/>
        </p:nvSpPr>
        <p:spPr>
          <a:xfrm>
            <a:off x="1346934" y="3140968"/>
            <a:ext cx="7458243" cy="2677656"/>
          </a:xfrm>
          <a:prstGeom prst="rect">
            <a:avLst/>
          </a:prstGeom>
          <a:noFill/>
        </p:spPr>
        <p:txBody>
          <a:bodyPr wrap="square" rtlCol="0">
            <a:spAutoFit/>
          </a:bodyPr>
          <a:lstStyle/>
          <a:p>
            <a:r>
              <a:rPr lang="ru-RU" sz="2800" b="1" dirty="0">
                <a:solidFill>
                  <a:srgbClr val="A24939"/>
                </a:solidFill>
              </a:rPr>
              <a:t>- это  столкновение  отдельных  людей</a:t>
            </a:r>
            <a:br>
              <a:rPr lang="ru-RU" sz="2800" b="1" dirty="0">
                <a:solidFill>
                  <a:srgbClr val="A24939"/>
                </a:solidFill>
              </a:rPr>
            </a:br>
            <a:r>
              <a:rPr lang="ru-RU" sz="2800" b="1" dirty="0">
                <a:solidFill>
                  <a:srgbClr val="A24939"/>
                </a:solidFill>
              </a:rPr>
              <a:t>или  социальных  групп, выражающих      различные, а нередко противоположные цели, интересы, взгляды;</a:t>
            </a:r>
            <a:br>
              <a:rPr lang="ru-RU" sz="2800" b="1" dirty="0">
                <a:solidFill>
                  <a:srgbClr val="A24939"/>
                </a:solidFill>
              </a:rPr>
            </a:br>
            <a:r>
              <a:rPr lang="ru-RU" sz="2800" b="1" dirty="0">
                <a:solidFill>
                  <a:srgbClr val="A24939"/>
                </a:solidFill>
              </a:rPr>
              <a:t>для возникновения конфликта необходима конфликтная ситуация. </a:t>
            </a:r>
          </a:p>
        </p:txBody>
      </p:sp>
      <p:sp>
        <p:nvSpPr>
          <p:cNvPr id="6" name="Номер слайда 5"/>
          <p:cNvSpPr>
            <a:spLocks noGrp="1"/>
          </p:cNvSpPr>
          <p:nvPr>
            <p:ph type="sldNum" sz="quarter" idx="12"/>
          </p:nvPr>
        </p:nvSpPr>
        <p:spPr/>
        <p:txBody>
          <a:bodyPr/>
          <a:lstStyle/>
          <a:p>
            <a:fld id="{B19B0651-EE4F-4900-A07F-96A6BFA9D0F0}" type="slidenum">
              <a:rPr lang="ru-RU" smtClean="0"/>
              <a:pPr/>
              <a:t>4</a:t>
            </a:fld>
            <a:endParaRPr lang="ru-RU" dirty="0"/>
          </a:p>
        </p:txBody>
      </p:sp>
    </p:spTree>
    <p:extLst>
      <p:ext uri="{BB962C8B-B14F-4D97-AF65-F5344CB8AC3E}">
        <p14:creationId xmlns:p14="http://schemas.microsoft.com/office/powerpoint/2010/main" xmlns="" val="1978692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667" y="116632"/>
            <a:ext cx="8686800" cy="838200"/>
          </a:xfrm>
        </p:spPr>
        <p:txBody>
          <a:bodyPr>
            <a:noAutofit/>
          </a:bodyPr>
          <a:lstStyle/>
          <a:p>
            <a:pPr algn="ctr"/>
            <a:r>
              <a:rPr lang="ru-RU" sz="32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ПРИЧИНЫ КОНФЛИКТОВ МЕЖДУ </a:t>
            </a:r>
            <a:br>
              <a:rPr lang="ru-RU" sz="32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ru-RU" sz="32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ПЕДАГОГАМИ И родителям</a:t>
            </a:r>
            <a:endParaRPr lang="ru-RU" sz="3200"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Объект 2"/>
          <p:cNvSpPr>
            <a:spLocks noGrp="1"/>
          </p:cNvSpPr>
          <p:nvPr>
            <p:ph idx="1"/>
          </p:nvPr>
        </p:nvSpPr>
        <p:spPr/>
        <p:txBody>
          <a:bodyPr/>
          <a:lstStyle/>
          <a:p>
            <a:pPr>
              <a:buFont typeface="Wingdings" panose="05000000000000000000" pitchFamily="2" charset="2"/>
              <a:buChar char="Ø"/>
            </a:pPr>
            <a:r>
              <a:rPr lang="ru-RU" dirty="0" smtClean="0"/>
              <a:t>1. родитель не удовлетворен положением ребенка в коллективе</a:t>
            </a:r>
          </a:p>
          <a:p>
            <a:pPr>
              <a:buFont typeface="Wingdings" panose="05000000000000000000" pitchFamily="2" charset="2"/>
              <a:buChar char="Ø"/>
            </a:pPr>
            <a:r>
              <a:rPr lang="ru-RU" dirty="0" smtClean="0"/>
              <a:t>2. родитель не удовлетворен отношением к нему воспитателя</a:t>
            </a:r>
          </a:p>
          <a:p>
            <a:pPr>
              <a:buFont typeface="Wingdings" panose="05000000000000000000" pitchFamily="2" charset="2"/>
              <a:buChar char="Ø"/>
            </a:pPr>
            <a:r>
              <a:rPr lang="ru-RU" dirty="0" smtClean="0"/>
              <a:t>3. родитель не удовлетворен организацией воспитательно-образовательного процесса и т.д.</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5</a:t>
            </a:fld>
            <a:endParaRPr lang="ru-RU" dirty="0"/>
          </a:p>
        </p:txBody>
      </p:sp>
    </p:spTree>
    <p:extLst>
      <p:ext uri="{BB962C8B-B14F-4D97-AF65-F5344CB8AC3E}">
        <p14:creationId xmlns:p14="http://schemas.microsoft.com/office/powerpoint/2010/main" xmlns="" val="3381449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089" y="116632"/>
            <a:ext cx="8686800" cy="838200"/>
          </a:xfrm>
        </p:spPr>
        <p:txBody>
          <a:bodyPr>
            <a:normAutofit fontScale="90000"/>
          </a:bodyPr>
          <a:lstStyle/>
          <a:p>
            <a:pPr algn="ctr"/>
            <a:r>
              <a:rPr lang="ru-RU" dirty="0" smtClean="0">
                <a:solidFill>
                  <a:srgbClr val="FF0000"/>
                </a:solidFill>
              </a:rPr>
              <a:t>Что чаще всего может стать поводом </a:t>
            </a:r>
            <a:br>
              <a:rPr lang="ru-RU" dirty="0" smtClean="0">
                <a:solidFill>
                  <a:srgbClr val="FF0000"/>
                </a:solidFill>
              </a:rPr>
            </a:br>
            <a:r>
              <a:rPr lang="ru-RU" dirty="0" smtClean="0">
                <a:solidFill>
                  <a:srgbClr val="FF0000"/>
                </a:solidFill>
              </a:rPr>
              <a:t>для непонимания и недовольства</a:t>
            </a:r>
            <a:endParaRPr lang="ru-RU" dirty="0">
              <a:solidFill>
                <a:srgbClr val="FF0000"/>
              </a:solidFill>
            </a:endParaRPr>
          </a:p>
        </p:txBody>
      </p:sp>
      <p:sp>
        <p:nvSpPr>
          <p:cNvPr id="3" name="Объект 2"/>
          <p:cNvSpPr>
            <a:spLocks noGrp="1"/>
          </p:cNvSpPr>
          <p:nvPr>
            <p:ph idx="1"/>
          </p:nvPr>
        </p:nvSpPr>
        <p:spPr>
          <a:xfrm>
            <a:off x="422089" y="2060848"/>
            <a:ext cx="8686800" cy="4525963"/>
          </a:xfrm>
        </p:spPr>
        <p:txBody>
          <a:bodyPr>
            <a:normAutofit fontScale="47500" lnSpcReduction="20000"/>
          </a:bodyPr>
          <a:lstStyle/>
          <a:p>
            <a:pPr>
              <a:buFont typeface="Wingdings" panose="05000000000000000000" pitchFamily="2" charset="2"/>
              <a:buChar char="Ø"/>
            </a:pPr>
            <a:r>
              <a:rPr lang="ru-RU" dirty="0">
                <a:solidFill>
                  <a:srgbClr val="000000"/>
                </a:solidFill>
              </a:rPr>
              <a:t>• </a:t>
            </a:r>
            <a:r>
              <a:rPr lang="ru-RU" sz="3800" b="1" dirty="0">
                <a:solidFill>
                  <a:srgbClr val="000000"/>
                </a:solidFill>
              </a:rPr>
              <a:t>с ребенком мало занимаются в саду;</a:t>
            </a:r>
          </a:p>
          <a:p>
            <a:pPr>
              <a:buFont typeface="Wingdings" panose="05000000000000000000" pitchFamily="2" charset="2"/>
              <a:buChar char="Ø"/>
            </a:pPr>
            <a:r>
              <a:rPr lang="ru-RU" sz="3800" b="1" dirty="0">
                <a:solidFill>
                  <a:srgbClr val="000000"/>
                </a:solidFill>
              </a:rPr>
              <a:t>• не создают должных условий для укрепления его здоровья;</a:t>
            </a:r>
          </a:p>
          <a:p>
            <a:pPr>
              <a:buFont typeface="Wingdings" panose="05000000000000000000" pitchFamily="2" charset="2"/>
              <a:buChar char="Ø"/>
            </a:pPr>
            <a:r>
              <a:rPr lang="ru-RU" sz="3800" b="1" dirty="0">
                <a:solidFill>
                  <a:srgbClr val="000000"/>
                </a:solidFill>
              </a:rPr>
              <a:t>• не могут найти подход к ребенку;</a:t>
            </a:r>
          </a:p>
          <a:p>
            <a:pPr>
              <a:buFont typeface="Wingdings" panose="05000000000000000000" pitchFamily="2" charset="2"/>
              <a:buChar char="Ø"/>
            </a:pPr>
            <a:r>
              <a:rPr lang="ru-RU" sz="3800" b="1" dirty="0">
                <a:solidFill>
                  <a:srgbClr val="000000"/>
                </a:solidFill>
              </a:rPr>
              <a:t>• используют непедагогические методы в отношении ребенка </a:t>
            </a:r>
            <a:r>
              <a:rPr lang="ru-RU" sz="3800" b="1" i="1" dirty="0">
                <a:solidFill>
                  <a:srgbClr val="000000"/>
                </a:solidFill>
              </a:rPr>
              <a:t>(моральные и физические наказания)</a:t>
            </a:r>
            <a:r>
              <a:rPr lang="ru-RU" sz="3800" b="1" dirty="0">
                <a:solidFill>
                  <a:srgbClr val="000000"/>
                </a:solidFill>
              </a:rPr>
              <a:t> ;</a:t>
            </a:r>
          </a:p>
          <a:p>
            <a:pPr>
              <a:buFont typeface="Wingdings" panose="05000000000000000000" pitchFamily="2" charset="2"/>
              <a:buChar char="Ø"/>
            </a:pPr>
            <a:r>
              <a:rPr lang="ru-RU" sz="3800" b="1" dirty="0">
                <a:solidFill>
                  <a:srgbClr val="000000"/>
                </a:solidFill>
              </a:rPr>
              <a:t>• плохо следят за ребенком </a:t>
            </a:r>
            <a:r>
              <a:rPr lang="ru-RU" sz="3800" b="1" i="1" dirty="0">
                <a:solidFill>
                  <a:srgbClr val="000000"/>
                </a:solidFill>
              </a:rPr>
              <a:t>(не вытерли </a:t>
            </a:r>
            <a:r>
              <a:rPr lang="ru-RU" sz="3800" b="1" i="1" dirty="0" err="1">
                <a:solidFill>
                  <a:srgbClr val="000000"/>
                </a:solidFill>
              </a:rPr>
              <a:t>сопельки</a:t>
            </a:r>
            <a:r>
              <a:rPr lang="ru-RU" sz="3800" b="1" i="1" dirty="0">
                <a:solidFill>
                  <a:srgbClr val="000000"/>
                </a:solidFill>
              </a:rPr>
              <a:t>, не сменили трусики, не переодели грязную футболку)</a:t>
            </a:r>
            <a:r>
              <a:rPr lang="ru-RU" sz="3800" b="1" dirty="0">
                <a:solidFill>
                  <a:srgbClr val="000000"/>
                </a:solidFill>
              </a:rPr>
              <a:t> ;</a:t>
            </a:r>
          </a:p>
          <a:p>
            <a:pPr>
              <a:buFont typeface="Wingdings" panose="05000000000000000000" pitchFamily="2" charset="2"/>
              <a:buChar char="Ø"/>
            </a:pPr>
            <a:r>
              <a:rPr lang="ru-RU" sz="3800" b="1" dirty="0">
                <a:solidFill>
                  <a:srgbClr val="000000"/>
                </a:solidFill>
              </a:rPr>
              <a:t>• ребенка заставляют есть или, наоборот, не следят, чтобы он все съедал;</a:t>
            </a:r>
          </a:p>
          <a:p>
            <a:pPr>
              <a:buFont typeface="Wingdings" panose="05000000000000000000" pitchFamily="2" charset="2"/>
              <a:buChar char="Ø"/>
            </a:pPr>
            <a:r>
              <a:rPr lang="ru-RU" sz="3800" b="1" dirty="0">
                <a:solidFill>
                  <a:srgbClr val="000000"/>
                </a:solidFill>
              </a:rPr>
              <a:t>• ограничивают свободу ребенка;</a:t>
            </a:r>
          </a:p>
          <a:p>
            <a:pPr>
              <a:buFont typeface="Wingdings" panose="05000000000000000000" pitchFamily="2" charset="2"/>
              <a:buChar char="Ø"/>
            </a:pPr>
            <a:r>
              <a:rPr lang="ru-RU" sz="3800" b="1" dirty="0">
                <a:solidFill>
                  <a:srgbClr val="000000"/>
                </a:solidFill>
              </a:rPr>
              <a:t>• часто наказывают и жалуются на ребенка, если его поведение не устраивает воспитателей;</a:t>
            </a:r>
          </a:p>
          <a:p>
            <a:pPr>
              <a:buFont typeface="Wingdings" panose="05000000000000000000" pitchFamily="2" charset="2"/>
              <a:buChar char="Ø"/>
            </a:pPr>
            <a:r>
              <a:rPr lang="ru-RU" sz="3800" b="1" dirty="0">
                <a:solidFill>
                  <a:srgbClr val="000000"/>
                </a:solidFill>
              </a:rPr>
              <a:t>• не принимают меры в отношении </a:t>
            </a:r>
            <a:r>
              <a:rPr lang="ru-RU" sz="3800" b="1" dirty="0" err="1">
                <a:solidFill>
                  <a:srgbClr val="000000"/>
                </a:solidFill>
              </a:rPr>
              <a:t>гиперактивных</a:t>
            </a:r>
            <a:r>
              <a:rPr lang="ru-RU" sz="3800" b="1" dirty="0">
                <a:solidFill>
                  <a:srgbClr val="000000"/>
                </a:solidFill>
              </a:rPr>
              <a:t> и агрессивных детей, особенно если их ребенка </a:t>
            </a:r>
            <a:r>
              <a:rPr lang="ru-RU" sz="3800" b="1" dirty="0" smtClean="0">
                <a:solidFill>
                  <a:srgbClr val="000000"/>
                </a:solidFill>
              </a:rPr>
              <a:t>укусили,  </a:t>
            </a:r>
            <a:r>
              <a:rPr lang="ru-RU" sz="3800" b="1" dirty="0">
                <a:solidFill>
                  <a:srgbClr val="000000"/>
                </a:solidFill>
              </a:rPr>
              <a:t>ударили, поцарапали. </a:t>
            </a:r>
          </a:p>
          <a:p>
            <a:endParaRPr lang="ru-RU" dirty="0"/>
          </a:p>
        </p:txBody>
      </p:sp>
      <p:sp>
        <p:nvSpPr>
          <p:cNvPr id="6" name="TextBox 5"/>
          <p:cNvSpPr txBox="1"/>
          <p:nvPr/>
        </p:nvSpPr>
        <p:spPr>
          <a:xfrm>
            <a:off x="2339752" y="1235789"/>
            <a:ext cx="5256584" cy="584775"/>
          </a:xfrm>
          <a:prstGeom prst="rect">
            <a:avLst/>
          </a:prstGeom>
          <a:noFill/>
        </p:spPr>
        <p:txBody>
          <a:bodyPr wrap="square" rtlCol="0">
            <a:spAutoFit/>
          </a:bodyPr>
          <a:lstStyle/>
          <a:p>
            <a:r>
              <a:rPr lang="ru-RU" sz="3200" b="1" i="1" dirty="0" smtClean="0">
                <a:solidFill>
                  <a:srgbClr val="0000FF"/>
                </a:solidFill>
              </a:rPr>
              <a:t>Со стороны родителей</a:t>
            </a:r>
            <a:r>
              <a:rPr lang="ru-RU" sz="2800" b="1" i="1" dirty="0" smtClean="0">
                <a:solidFill>
                  <a:srgbClr val="0000FF"/>
                </a:solidFill>
              </a:rPr>
              <a:t>:</a:t>
            </a:r>
            <a:endParaRPr lang="ru-RU" sz="2800" b="1" i="1" dirty="0">
              <a:solidFill>
                <a:srgbClr val="0000FF"/>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6</a:t>
            </a:fld>
            <a:endParaRPr lang="ru-RU"/>
          </a:p>
        </p:txBody>
      </p:sp>
    </p:spTree>
    <p:extLst>
      <p:ext uri="{BB962C8B-B14F-4D97-AF65-F5344CB8AC3E}">
        <p14:creationId xmlns:p14="http://schemas.microsoft.com/office/powerpoint/2010/main" xmlns="" val="3544374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304800" y="0"/>
            <a:ext cx="8687553" cy="1463167"/>
          </a:xfrm>
          <a:prstGeom prst="rect">
            <a:avLst/>
          </a:prstGeom>
        </p:spPr>
      </p:pic>
      <p:sp>
        <p:nvSpPr>
          <p:cNvPr id="3" name="Объект 2"/>
          <p:cNvSpPr>
            <a:spLocks noGrp="1"/>
          </p:cNvSpPr>
          <p:nvPr>
            <p:ph idx="1"/>
          </p:nvPr>
        </p:nvSpPr>
        <p:spPr>
          <a:xfrm>
            <a:off x="305553" y="1916832"/>
            <a:ext cx="8686800" cy="4525963"/>
          </a:xfrm>
        </p:spPr>
        <p:txBody>
          <a:bodyPr>
            <a:normAutofit fontScale="70000" lnSpcReduction="20000"/>
          </a:bodyPr>
          <a:lstStyle/>
          <a:p>
            <a:pPr eaLnBrk="0" hangingPunct="0">
              <a:buFont typeface="Wingdings" panose="05000000000000000000" pitchFamily="2" charset="2"/>
              <a:buChar char="Ø"/>
              <a:defRPr/>
            </a:pPr>
            <a:r>
              <a:rPr lang="ru-RU" b="1" dirty="0" smtClean="0">
                <a:solidFill>
                  <a:srgbClr val="000000"/>
                </a:solidFill>
                <a:ea typeface="Times New Roman" pitchFamily="18" charset="0"/>
                <a:cs typeface="Arial" pitchFamily="34" charset="0"/>
              </a:rPr>
              <a:t>могут отчитать </a:t>
            </a:r>
            <a:r>
              <a:rPr lang="ru-RU" b="1" dirty="0">
                <a:solidFill>
                  <a:srgbClr val="000000"/>
                </a:solidFill>
                <a:ea typeface="Times New Roman" pitchFamily="18" charset="0"/>
                <a:cs typeface="Arial" pitchFamily="34" charset="0"/>
              </a:rPr>
              <a:t>на повышенных тонах при ребенке;</a:t>
            </a:r>
            <a:endParaRPr lang="ru-RU" b="1" dirty="0">
              <a:solidFill>
                <a:srgbClr val="000000"/>
              </a:solidFill>
              <a:ea typeface="Calibri" pitchFamily="34" charset="0"/>
              <a:cs typeface="Times New Roman" pitchFamily="18" charset="0"/>
            </a:endParaRPr>
          </a:p>
          <a:p>
            <a:pPr eaLnBrk="0" hangingPunct="0">
              <a:buFont typeface="Wingdings" panose="05000000000000000000" pitchFamily="2" charset="2"/>
              <a:buChar char="Ø"/>
              <a:defRPr/>
            </a:pPr>
            <a:r>
              <a:rPr lang="ru-RU" b="1" dirty="0">
                <a:solidFill>
                  <a:srgbClr val="000000"/>
                </a:solidFill>
                <a:ea typeface="Times New Roman" pitchFamily="18" charset="0"/>
                <a:cs typeface="Arial" pitchFamily="34" charset="0"/>
              </a:rPr>
              <a:t>забывают оплатить квитанции, вовремя внести </a:t>
            </a:r>
            <a:r>
              <a:rPr lang="ru-RU" b="1" dirty="0" smtClean="0">
                <a:solidFill>
                  <a:srgbClr val="000000"/>
                </a:solidFill>
                <a:ea typeface="Times New Roman" pitchFamily="18" charset="0"/>
                <a:cs typeface="Arial" pitchFamily="34" charset="0"/>
              </a:rPr>
              <a:t>плату;</a:t>
            </a:r>
            <a:endParaRPr lang="ru-RU" b="1" dirty="0">
              <a:solidFill>
                <a:srgbClr val="000000"/>
              </a:solidFill>
              <a:ea typeface="Times New Roman" pitchFamily="18" charset="0"/>
              <a:cs typeface="Arial" pitchFamily="34" charset="0"/>
            </a:endParaRPr>
          </a:p>
          <a:p>
            <a:pPr eaLnBrk="0" hangingPunct="0">
              <a:buFont typeface="Wingdings" panose="05000000000000000000" pitchFamily="2" charset="2"/>
              <a:buChar char="Ø"/>
              <a:defRPr/>
            </a:pPr>
            <a:r>
              <a:rPr lang="ru-RU" b="1" dirty="0" smtClean="0">
                <a:solidFill>
                  <a:srgbClr val="000000"/>
                </a:solidFill>
                <a:ea typeface="Times New Roman" pitchFamily="18" charset="0"/>
                <a:cs typeface="Arial" pitchFamily="34" charset="0"/>
              </a:rPr>
              <a:t>забывают </a:t>
            </a:r>
            <a:r>
              <a:rPr lang="ru-RU" b="1" dirty="0">
                <a:solidFill>
                  <a:srgbClr val="000000"/>
                </a:solidFill>
                <a:ea typeface="Times New Roman" pitchFamily="18" charset="0"/>
                <a:cs typeface="Arial" pitchFamily="34" charset="0"/>
              </a:rPr>
              <a:t>положить детям в шкафчик сменную одежду;</a:t>
            </a:r>
            <a:endParaRPr lang="ru-RU" b="1" dirty="0">
              <a:solidFill>
                <a:srgbClr val="000000"/>
              </a:solidFill>
              <a:ea typeface="Calibri" pitchFamily="34" charset="0"/>
              <a:cs typeface="Times New Roman" pitchFamily="18" charset="0"/>
            </a:endParaRPr>
          </a:p>
          <a:p>
            <a:pPr eaLnBrk="0" hangingPunct="0">
              <a:buFont typeface="Wingdings" panose="05000000000000000000" pitchFamily="2" charset="2"/>
              <a:buChar char="Ø"/>
              <a:defRPr/>
            </a:pPr>
            <a:r>
              <a:rPr lang="ru-RU" b="1" dirty="0">
                <a:solidFill>
                  <a:srgbClr val="000000"/>
                </a:solidFill>
                <a:ea typeface="Times New Roman" pitchFamily="18" charset="0"/>
                <a:cs typeface="Arial" pitchFamily="34" charset="0"/>
              </a:rPr>
              <a:t>приводят детей в садик совершенно неподготовленными (без </a:t>
            </a:r>
            <a:r>
              <a:rPr lang="ru-RU" b="1" dirty="0" smtClean="0">
                <a:solidFill>
                  <a:srgbClr val="000000"/>
                </a:solidFill>
                <a:ea typeface="Times New Roman" pitchFamily="18" charset="0"/>
                <a:cs typeface="Arial" pitchFamily="34" charset="0"/>
              </a:rPr>
              <a:t>элементарных </a:t>
            </a:r>
            <a:r>
              <a:rPr lang="ru-RU" b="1" dirty="0">
                <a:solidFill>
                  <a:srgbClr val="000000"/>
                </a:solidFill>
                <a:ea typeface="Times New Roman" pitchFamily="18" charset="0"/>
                <a:cs typeface="Arial" pitchFamily="34" charset="0"/>
              </a:rPr>
              <a:t>навыков самообслуживания, не привыкших к режиму </a:t>
            </a:r>
            <a:r>
              <a:rPr lang="ru-RU" b="1" dirty="0" smtClean="0">
                <a:solidFill>
                  <a:srgbClr val="000000"/>
                </a:solidFill>
                <a:ea typeface="Times New Roman" pitchFamily="18" charset="0"/>
                <a:cs typeface="Arial" pitchFamily="34" charset="0"/>
              </a:rPr>
              <a:t>дня </a:t>
            </a:r>
            <a:r>
              <a:rPr lang="ru-RU" b="1" dirty="0">
                <a:solidFill>
                  <a:srgbClr val="000000"/>
                </a:solidFill>
                <a:ea typeface="Times New Roman" pitchFamily="18" charset="0"/>
                <a:cs typeface="Arial" pitchFamily="34" charset="0"/>
              </a:rPr>
              <a:t>садика);</a:t>
            </a:r>
            <a:endParaRPr lang="ru-RU" b="1" dirty="0">
              <a:solidFill>
                <a:srgbClr val="000000"/>
              </a:solidFill>
              <a:ea typeface="Calibri" pitchFamily="34" charset="0"/>
              <a:cs typeface="Times New Roman" pitchFamily="18" charset="0"/>
            </a:endParaRPr>
          </a:p>
          <a:p>
            <a:pPr eaLnBrk="0" hangingPunct="0">
              <a:buFont typeface="Wingdings" panose="05000000000000000000" pitchFamily="2" charset="2"/>
              <a:buChar char="Ø"/>
              <a:defRPr/>
            </a:pPr>
            <a:r>
              <a:rPr lang="ru-RU" b="1" dirty="0">
                <a:solidFill>
                  <a:srgbClr val="000000"/>
                </a:solidFill>
                <a:ea typeface="Times New Roman" pitchFamily="18" charset="0"/>
                <a:cs typeface="Arial" pitchFamily="34" charset="0"/>
              </a:rPr>
              <a:t>поздно забирают детей;</a:t>
            </a:r>
            <a:endParaRPr lang="ru-RU" b="1" dirty="0">
              <a:solidFill>
                <a:srgbClr val="000000"/>
              </a:solidFill>
              <a:ea typeface="Calibri" pitchFamily="34" charset="0"/>
              <a:cs typeface="Times New Roman" pitchFamily="18" charset="0"/>
            </a:endParaRPr>
          </a:p>
          <a:p>
            <a:pPr eaLnBrk="0" hangingPunct="0">
              <a:buFont typeface="Wingdings" panose="05000000000000000000" pitchFamily="2" charset="2"/>
              <a:buChar char="Ø"/>
              <a:defRPr/>
            </a:pPr>
            <a:r>
              <a:rPr lang="ru-RU" b="1" dirty="0">
                <a:solidFill>
                  <a:srgbClr val="000000"/>
                </a:solidFill>
                <a:ea typeface="Times New Roman" pitchFamily="18" charset="0"/>
                <a:cs typeface="Arial" pitchFamily="34" charset="0"/>
              </a:rPr>
              <a:t>плохо воспитывают детей (чрезмерно балуют или, наоборот, не </a:t>
            </a:r>
            <a:r>
              <a:rPr lang="ru-RU" b="1" dirty="0" smtClean="0">
                <a:solidFill>
                  <a:srgbClr val="000000"/>
                </a:solidFill>
                <a:ea typeface="Times New Roman" pitchFamily="18" charset="0"/>
                <a:cs typeface="Arial" pitchFamily="34" charset="0"/>
              </a:rPr>
              <a:t>уделяют </a:t>
            </a:r>
            <a:r>
              <a:rPr lang="ru-RU" b="1" dirty="0">
                <a:solidFill>
                  <a:srgbClr val="000000"/>
                </a:solidFill>
                <a:ea typeface="Times New Roman" pitchFamily="18" charset="0"/>
                <a:cs typeface="Arial" pitchFamily="34" charset="0"/>
              </a:rPr>
              <a:t>должного внимания ребенку; обычно к таким детям очень </a:t>
            </a:r>
            <a:r>
              <a:rPr lang="ru-RU" b="1" dirty="0" smtClean="0">
                <a:solidFill>
                  <a:srgbClr val="000000"/>
                </a:solidFill>
                <a:ea typeface="Times New Roman" pitchFamily="18" charset="0"/>
                <a:cs typeface="Arial" pitchFamily="34" charset="0"/>
              </a:rPr>
              <a:t>сложно </a:t>
            </a:r>
            <a:r>
              <a:rPr lang="ru-RU" b="1" dirty="0">
                <a:solidFill>
                  <a:srgbClr val="000000"/>
                </a:solidFill>
                <a:ea typeface="Times New Roman" pitchFamily="18" charset="0"/>
                <a:cs typeface="Arial" pitchFamily="34" charset="0"/>
              </a:rPr>
              <a:t>найти подход</a:t>
            </a:r>
            <a:r>
              <a:rPr lang="ru-RU" b="1" dirty="0" smtClean="0">
                <a:solidFill>
                  <a:srgbClr val="000000"/>
                </a:solidFill>
                <a:ea typeface="Times New Roman" pitchFamily="18" charset="0"/>
                <a:cs typeface="Arial" pitchFamily="34" charset="0"/>
              </a:rPr>
              <a:t>).</a:t>
            </a:r>
            <a:endParaRPr lang="ru-RU" b="1" dirty="0">
              <a:solidFill>
                <a:srgbClr val="000000"/>
              </a:solidFill>
              <a:ea typeface="Calibri" pitchFamily="34" charset="0"/>
              <a:cs typeface="Times New Roman" pitchFamily="18" charset="0"/>
            </a:endParaRPr>
          </a:p>
          <a:p>
            <a:pPr eaLnBrk="0" hangingPunct="0">
              <a:buFont typeface="Wingdings" panose="05000000000000000000" pitchFamily="2" charset="2"/>
              <a:buChar char="Ø"/>
              <a:defRPr/>
            </a:pPr>
            <a:endParaRPr lang="ru-RU" b="1" dirty="0">
              <a:solidFill>
                <a:srgbClr val="000000"/>
              </a:solidFill>
              <a:ea typeface="Times New Roman" pitchFamily="18" charset="0"/>
              <a:cs typeface="Arial" pitchFamily="34" charset="0"/>
            </a:endParaRPr>
          </a:p>
          <a:p>
            <a:endParaRPr lang="ru-RU" dirty="0"/>
          </a:p>
        </p:txBody>
      </p:sp>
      <p:pic>
        <p:nvPicPr>
          <p:cNvPr id="6" name="Рисунок 5"/>
          <p:cNvPicPr>
            <a:picLocks noChangeAspect="1"/>
          </p:cNvPicPr>
          <p:nvPr/>
        </p:nvPicPr>
        <p:blipFill>
          <a:blip r:embed="rId3" cstate="print"/>
          <a:stretch>
            <a:fillRect/>
          </a:stretch>
        </p:blipFill>
        <p:spPr>
          <a:xfrm>
            <a:off x="1763688" y="1196752"/>
            <a:ext cx="5413717" cy="859611"/>
          </a:xfrm>
          <a:prstGeom prst="rect">
            <a:avLst/>
          </a:prstGeom>
        </p:spPr>
      </p:pic>
      <p:sp>
        <p:nvSpPr>
          <p:cNvPr id="7" name="Номер слайда 6"/>
          <p:cNvSpPr>
            <a:spLocks noGrp="1"/>
          </p:cNvSpPr>
          <p:nvPr>
            <p:ph type="sldNum" sz="quarter" idx="12"/>
          </p:nvPr>
        </p:nvSpPr>
        <p:spPr/>
        <p:txBody>
          <a:bodyPr/>
          <a:lstStyle/>
          <a:p>
            <a:fld id="{B19B0651-EE4F-4900-A07F-96A6BFA9D0F0}" type="slidenum">
              <a:rPr lang="ru-RU" smtClean="0"/>
              <a:pPr/>
              <a:t>7</a:t>
            </a:fld>
            <a:endParaRPr lang="ru-RU"/>
          </a:p>
        </p:txBody>
      </p:sp>
    </p:spTree>
    <p:extLst>
      <p:ext uri="{BB962C8B-B14F-4D97-AF65-F5344CB8AC3E}">
        <p14:creationId xmlns:p14="http://schemas.microsoft.com/office/powerpoint/2010/main" xmlns="" val="406844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63" y="188640"/>
            <a:ext cx="8686800" cy="838200"/>
          </a:xfrm>
        </p:spPr>
        <p:txBody>
          <a:bodyPr/>
          <a:lstStyle/>
          <a:p>
            <a:pPr algn="ctr"/>
            <a:r>
              <a:rPr lang="ru-RU"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Стадии прохождения конфликта</a:t>
            </a:r>
            <a:endParaRPr lang="ru-RU"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Выноска со стрелкой вниз 3"/>
          <p:cNvSpPr/>
          <p:nvPr/>
        </p:nvSpPr>
        <p:spPr>
          <a:xfrm>
            <a:off x="1619672" y="1170856"/>
            <a:ext cx="5872844" cy="1322040"/>
          </a:xfrm>
          <a:prstGeom prst="downArrowCallout">
            <a:avLst/>
          </a:prstGeom>
          <a:solidFill>
            <a:schemeClr val="bg1"/>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FF"/>
                </a:solidFill>
              </a:rPr>
              <a:t>Возникновение конфликта</a:t>
            </a:r>
          </a:p>
          <a:p>
            <a:pPr algn="ctr"/>
            <a:r>
              <a:rPr lang="ru-RU" sz="2800" b="1" dirty="0" smtClean="0">
                <a:solidFill>
                  <a:srgbClr val="0000FF"/>
                </a:solidFill>
              </a:rPr>
              <a:t>(появление противоречий)</a:t>
            </a:r>
            <a:endParaRPr lang="ru-RU" sz="2800" b="1" dirty="0"/>
          </a:p>
        </p:txBody>
      </p:sp>
      <p:sp>
        <p:nvSpPr>
          <p:cNvPr id="5" name="Выноска со стрелкой вниз 4"/>
          <p:cNvSpPr/>
          <p:nvPr/>
        </p:nvSpPr>
        <p:spPr>
          <a:xfrm>
            <a:off x="1619672" y="2708920"/>
            <a:ext cx="5872844" cy="1224136"/>
          </a:xfrm>
          <a:prstGeom prst="downArrowCallout">
            <a:avLst/>
          </a:prstGeom>
          <a:solidFill>
            <a:schemeClr val="bg1"/>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FF"/>
                </a:solidFill>
              </a:rPr>
              <a:t>Осознание конфликтной ситуации</a:t>
            </a:r>
            <a:endParaRPr lang="ru-RU" sz="2800" b="1" dirty="0">
              <a:solidFill>
                <a:srgbClr val="0000FF"/>
              </a:solidFill>
            </a:endParaRPr>
          </a:p>
        </p:txBody>
      </p:sp>
      <p:sp>
        <p:nvSpPr>
          <p:cNvPr id="6" name="Выноска со стрелкой вниз 5"/>
          <p:cNvSpPr/>
          <p:nvPr/>
        </p:nvSpPr>
        <p:spPr>
          <a:xfrm>
            <a:off x="1619672" y="4149080"/>
            <a:ext cx="5904656" cy="1152128"/>
          </a:xfrm>
          <a:prstGeom prst="downArrowCallout">
            <a:avLst/>
          </a:prstGeom>
          <a:solidFill>
            <a:schemeClr val="bg1"/>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FF"/>
                </a:solidFill>
              </a:rPr>
              <a:t>Конфликтное взаимодействие</a:t>
            </a:r>
            <a:endParaRPr lang="ru-RU" sz="2800" b="1" dirty="0">
              <a:solidFill>
                <a:srgbClr val="0000FF"/>
              </a:solidFill>
            </a:endParaRPr>
          </a:p>
        </p:txBody>
      </p:sp>
      <p:sp>
        <p:nvSpPr>
          <p:cNvPr id="7" name="Прямоугольник 6"/>
          <p:cNvSpPr/>
          <p:nvPr/>
        </p:nvSpPr>
        <p:spPr>
          <a:xfrm>
            <a:off x="1619672" y="5661248"/>
            <a:ext cx="5904656" cy="1008112"/>
          </a:xfrm>
          <a:prstGeom prst="rect">
            <a:avLst/>
          </a:prstGeom>
          <a:solidFill>
            <a:schemeClr val="bg1"/>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00FF"/>
                </a:solidFill>
              </a:rPr>
              <a:t>Разрешение конфликта </a:t>
            </a:r>
          </a:p>
          <a:p>
            <a:pPr algn="ctr"/>
            <a:r>
              <a:rPr lang="ru-RU" sz="2800" b="1" dirty="0" smtClean="0">
                <a:solidFill>
                  <a:srgbClr val="0000FF"/>
                </a:solidFill>
              </a:rPr>
              <a:t>(конструктивное или деструктивное)</a:t>
            </a:r>
            <a:endParaRPr lang="ru-RU" sz="2800" b="1" dirty="0">
              <a:solidFill>
                <a:srgbClr val="0000FF"/>
              </a:solidFill>
            </a:endParaRPr>
          </a:p>
        </p:txBody>
      </p:sp>
      <p:pic>
        <p:nvPicPr>
          <p:cNvPr id="8" name="Picture 15" descr="http://t1.gstatic.com/images?q=tbn:ANd9GcRq0HuMW99x4_Ao3Xa0GkYdYFje1CEH08p8IZ2uz-uJuXFAxT9HXwc5ig"/>
          <p:cNvPicPr>
            <a:picLocks noChangeAspect="1" noChangeArrowheads="1"/>
          </p:cNvPicPr>
          <p:nvPr/>
        </p:nvPicPr>
        <p:blipFill>
          <a:blip r:embed="rId2" r:link="rId3" cstate="print">
            <a:lum bright="-18000"/>
            <a:extLst>
              <a:ext uri="{28A0092B-C50C-407E-A947-70E740481C1C}">
                <a14:useLocalDpi xmlns:a14="http://schemas.microsoft.com/office/drawing/2010/main" xmlns="" val="0"/>
              </a:ext>
            </a:extLst>
          </a:blip>
          <a:srcRect/>
          <a:stretch>
            <a:fillRect/>
          </a:stretch>
        </p:blipFill>
        <p:spPr bwMode="auto">
          <a:xfrm>
            <a:off x="41546" y="1381439"/>
            <a:ext cx="1518917" cy="1667570"/>
          </a:xfrm>
          <a:prstGeom prst="rect">
            <a:avLst/>
          </a:prstGeom>
          <a:noFill/>
          <a:ln w="31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20" descr="http://www.dancetusovka.com/wp-content/uploads/43121.shared.mom_madillo.jpg"/>
          <p:cNvPicPr>
            <a:picLocks noChangeAspect="1" noChangeArrowheads="1"/>
          </p:cNvPicPr>
          <p:nvPr/>
        </p:nvPicPr>
        <p:blipFill>
          <a:blip r:embed="rId4" r:link="rId5" cstate="print">
            <a:lum bright="-6000"/>
            <a:extLst>
              <a:ext uri="{28A0092B-C50C-407E-A947-70E740481C1C}">
                <a14:useLocalDpi xmlns:a14="http://schemas.microsoft.com/office/drawing/2010/main" xmlns="" val="0"/>
              </a:ext>
            </a:extLst>
          </a:blip>
          <a:srcRect/>
          <a:stretch>
            <a:fillRect/>
          </a:stretch>
        </p:blipFill>
        <p:spPr bwMode="auto">
          <a:xfrm>
            <a:off x="167565" y="3906413"/>
            <a:ext cx="1255712" cy="1016000"/>
          </a:xfrm>
          <a:prstGeom prst="rect">
            <a:avLst/>
          </a:prstGeom>
          <a:noFill/>
          <a:ln w="31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21" descr="http://ekbclock.ru/images/foto/buyer.jpg"/>
          <p:cNvPicPr>
            <a:picLocks noChangeAspect="1" noChangeArrowheads="1"/>
          </p:cNvPicPr>
          <p:nvPr/>
        </p:nvPicPr>
        <p:blipFill>
          <a:blip r:embed="rId6" r:link="rId7" cstate="print">
            <a:lum bright="-6000"/>
            <a:extLst>
              <a:ext uri="{28A0092B-C50C-407E-A947-70E740481C1C}">
                <a14:useLocalDpi xmlns:a14="http://schemas.microsoft.com/office/drawing/2010/main" xmlns="" val="0"/>
              </a:ext>
            </a:extLst>
          </a:blip>
          <a:srcRect/>
          <a:stretch>
            <a:fillRect/>
          </a:stretch>
        </p:blipFill>
        <p:spPr bwMode="auto">
          <a:xfrm>
            <a:off x="7455106" y="4999794"/>
            <a:ext cx="1618928" cy="1322907"/>
          </a:xfrm>
          <a:prstGeom prst="rect">
            <a:avLst/>
          </a:prstGeom>
          <a:noFill/>
          <a:ln w="31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Номер слайда 10"/>
          <p:cNvSpPr>
            <a:spLocks noGrp="1"/>
          </p:cNvSpPr>
          <p:nvPr>
            <p:ph type="sldNum" sz="quarter" idx="12"/>
          </p:nvPr>
        </p:nvSpPr>
        <p:spPr/>
        <p:txBody>
          <a:bodyPr/>
          <a:lstStyle/>
          <a:p>
            <a:fld id="{B19B0651-EE4F-4900-A07F-96A6BFA9D0F0}" type="slidenum">
              <a:rPr lang="ru-RU" smtClean="0"/>
              <a:pPr/>
              <a:t>8</a:t>
            </a:fld>
            <a:endParaRPr lang="ru-RU"/>
          </a:p>
        </p:txBody>
      </p:sp>
    </p:spTree>
    <p:extLst>
      <p:ext uri="{BB962C8B-B14F-4D97-AF65-F5344CB8AC3E}">
        <p14:creationId xmlns:p14="http://schemas.microsoft.com/office/powerpoint/2010/main" xmlns="" val="376289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838200"/>
          </a:xfrm>
        </p:spPr>
        <p:txBody>
          <a:bodyPr/>
          <a:lstStyle/>
          <a:p>
            <a:pPr algn="ctr"/>
            <a:r>
              <a:rPr lang="ru-RU"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Позитивные функции конфликта</a:t>
            </a:r>
            <a:endParaRPr lang="ru-RU"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Объект 2"/>
          <p:cNvSpPr>
            <a:spLocks noGrp="1"/>
          </p:cNvSpPr>
          <p:nvPr>
            <p:ph idx="1"/>
          </p:nvPr>
        </p:nvSpPr>
        <p:spPr>
          <a:xfrm>
            <a:off x="755576" y="1556792"/>
            <a:ext cx="8686800" cy="4525963"/>
          </a:xfrm>
        </p:spPr>
        <p:txBody>
          <a:bodyPr/>
          <a:lstStyle/>
          <a:p>
            <a:pPr>
              <a:buFont typeface="Wingdings" panose="05000000000000000000" pitchFamily="2" charset="2"/>
              <a:buChar char="Ø"/>
            </a:pPr>
            <a:r>
              <a:rPr lang="ru-RU" dirty="0">
                <a:solidFill>
                  <a:srgbClr val="0000FF"/>
                </a:solidFill>
              </a:rPr>
              <a:t>• Получение социального </a:t>
            </a:r>
            <a:r>
              <a:rPr lang="ru-RU" dirty="0" smtClean="0">
                <a:solidFill>
                  <a:srgbClr val="0000FF"/>
                </a:solidFill>
              </a:rPr>
              <a:t>опыта</a:t>
            </a:r>
            <a:endParaRPr lang="ru-RU" dirty="0">
              <a:solidFill>
                <a:srgbClr val="0000FF"/>
              </a:solidFill>
            </a:endParaRPr>
          </a:p>
          <a:p>
            <a:pPr>
              <a:buFont typeface="Wingdings" panose="05000000000000000000" pitchFamily="2" charset="2"/>
              <a:buChar char="Ø"/>
            </a:pPr>
            <a:r>
              <a:rPr lang="ru-RU" dirty="0">
                <a:solidFill>
                  <a:srgbClr val="0000FF"/>
                </a:solidFill>
              </a:rPr>
              <a:t>• Разрядка напряжённости</a:t>
            </a:r>
          </a:p>
          <a:p>
            <a:pPr>
              <a:buFont typeface="Wingdings" panose="05000000000000000000" pitchFamily="2" charset="2"/>
              <a:buChar char="Ø"/>
            </a:pPr>
            <a:r>
              <a:rPr lang="ru-RU" dirty="0">
                <a:solidFill>
                  <a:srgbClr val="0000FF"/>
                </a:solidFill>
              </a:rPr>
              <a:t>• Помогает прояснить отношения</a:t>
            </a:r>
          </a:p>
          <a:p>
            <a:pPr>
              <a:buFont typeface="Wingdings" panose="05000000000000000000" pitchFamily="2" charset="2"/>
              <a:buChar char="Ø"/>
            </a:pPr>
            <a:r>
              <a:rPr lang="ru-RU" dirty="0">
                <a:solidFill>
                  <a:srgbClr val="0000FF"/>
                </a:solidFill>
              </a:rPr>
              <a:t>• Стимулирует позитивные изменения</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9</a:t>
            </a:fld>
            <a:endParaRPr lang="ru-RU"/>
          </a:p>
        </p:txBody>
      </p:sp>
    </p:spTree>
    <p:extLst>
      <p:ext uri="{BB962C8B-B14F-4D97-AF65-F5344CB8AC3E}">
        <p14:creationId xmlns:p14="http://schemas.microsoft.com/office/powerpoint/2010/main" xmlns="" val="320828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593</TotalTime>
  <Words>570</Words>
  <Application>Microsoft Office PowerPoint</Application>
  <PresentationFormat>Экран (4:3)</PresentationFormat>
  <Paragraphs>87</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Семинар-практикум: «БЕСКОНФЛИКТНОЕ  ВЗАИМОДЕЙСТВИЕ ПЕДАГОГОВ С Родителями ».</vt:lpstr>
      <vt:lpstr>Слайд 2</vt:lpstr>
      <vt:lpstr>Слайд 3</vt:lpstr>
      <vt:lpstr>Конфликт</vt:lpstr>
      <vt:lpstr>ПРИЧИНЫ КОНФЛИКТОВ МЕЖДУ  ПЕДАГОГАМИ И родителям</vt:lpstr>
      <vt:lpstr>Что чаще всего может стать поводом  для непонимания и недовольства</vt:lpstr>
      <vt:lpstr>Слайд 7</vt:lpstr>
      <vt:lpstr>Стадии прохождения конфликта</vt:lpstr>
      <vt:lpstr>Позитивные функции конфликта</vt:lpstr>
      <vt:lpstr>Негативные функции конфликта</vt:lpstr>
      <vt:lpstr>Слайд 11</vt:lpstr>
      <vt:lpstr>алгоритм действия  в конфликтной ситуации</vt:lpstr>
      <vt:lpstr>     Эффективные средства общения с родителями   «Я- высказывания»  1.Обьективное описание ситуации, вызвавшей напряжение     (Когда я вижу, то ты….; Когда я слышу…; Когда я сталкиваюсь…;).  2.Точное называние своих чувств к этой ситуации                                    ( Я чувствую…, Я расстроилась…; Я не знаю как реагировать…,)  3. Описание причины возникновения чувств (Потому что...;  В связи с тем что..; Ведь я ..;).  4. Выражение просьбы. ( Я прошу вас..;).                      </vt:lpstr>
      <vt:lpstr>     Эффективные средства общения с родителями стили    « адвокат» и « прокурор»  - «адвокат» –  не обвинять, а найти выход из сложившейся ситуации, поддержать, оправдать.   - «прокурор» –  обвинительная,  осудительная,  назидательная, категоричная беседа с родителями.   -  « принцип сэндвича» в общении с родителями                       </vt:lpstr>
      <vt:lpstr>Рекомендации  по взаимодействию с трудными  психологическими типами родителей: </vt:lpstr>
      <vt:lpstr>          Психологические  рекомендации 1. Решать спорный вопрос в настоящем времени, не упоминая прошлые  обиды,  конфликты.     2. Адекватно воспринимать, сознавать суть конфликта с точки зрения психологических механизмов - интересов, нужд, целей и задач сторон. Чаще задавать вопрос: " Правильно ли  я Вас понял (поняла)?", это  поможет избежать умственных барьеров.  3. Быть открытым в общении, доброжелательным и стремиться к созданию климата взаимного доверия.  4. Попробовать понять позицию оппонента "изнутри", поставив  себя на его место.   5. Не говорить обидных, унижающих достоинство личности слов,  не употреблять неутешительных  эпитетов. Резкость вызывает резкость.      </vt:lpstr>
      <vt:lpstr>       6. Уметь аргументировано высказать свои намерения в случае неудовлетворения требований                                Краткий курс доброжелательных отношений                         Шесть важных слов: «Я признаю, что допустил эту ошибку».                         Пять важных слов: «Ты сделал это просто чудесно».                         Четыре важных слова: «А как ты считаешь?»                         Три важных слова: «Вы посоветуйте, пожалуйста».                         Два важных слова: «Искренне благодарю».                         Важнейшее слово: «Мы».      </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«КОНФЛИКТ  ВОСПИТАТЕЛЬ-РОДИТЕЛЬ»</dc:title>
  <dc:creator>admin</dc:creator>
  <cp:lastModifiedBy>User</cp:lastModifiedBy>
  <cp:revision>46</cp:revision>
  <dcterms:created xsi:type="dcterms:W3CDTF">2017-10-15T21:39:53Z</dcterms:created>
  <dcterms:modified xsi:type="dcterms:W3CDTF">2024-04-07T13:12:55Z</dcterms:modified>
</cp:coreProperties>
</file>