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5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4828543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9" y="365124"/>
            <a:ext cx="10515600" cy="913230"/>
          </a:xfrm>
        </p:spPr>
        <p:txBody>
          <a:bodyPr/>
          <a:lstStyle/>
          <a:p>
            <a:pPr>
              <a:defRPr/>
            </a:pPr>
            <a:r>
              <a:rPr/>
              <a:t>                   </a:t>
            </a:r>
            <a:r>
              <a:rPr sz="4800" b="1">
                <a:solidFill>
                  <a:srgbClr val="FF0000"/>
                </a:solidFill>
              </a:rPr>
              <a:t>УТКА КРЯКВА</a:t>
            </a:r>
            <a:endParaRPr sz="4800" b="1">
              <a:solidFill>
                <a:srgbClr val="002060"/>
              </a:solidFill>
            </a:endParaRPr>
          </a:p>
        </p:txBody>
      </p:sp>
      <p:pic>
        <p:nvPicPr>
          <p:cNvPr id="944006703" name="Image 89095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 flipH="0" flipV="0">
            <a:off x="6897821" y="1428749"/>
            <a:ext cx="4837005" cy="4074444"/>
          </a:xfrm>
          <a:prstGeom prst="rect">
            <a:avLst/>
          </a:prstGeom>
          <a:noFill/>
        </p:spPr>
      </p:pic>
      <p:pic>
        <p:nvPicPr>
          <p:cNvPr id="1936554326" name="Image 94217"/>
          <p:cNvPicPr>
            <a:picLocks noChangeAspect="1" noGrp="1"/>
          </p:cNvPicPr>
          <p:nvPr/>
        </p:nvPicPr>
        <p:blipFill>
          <a:blip r:embed="rId3"/>
          <a:stretch/>
        </p:blipFill>
        <p:spPr bwMode="auto">
          <a:xfrm flipH="0" flipV="0">
            <a:off x="181201" y="1849069"/>
            <a:ext cx="5914797" cy="4436645"/>
          </a:xfrm>
          <a:prstGeom prst="rect">
            <a:avLst/>
          </a:prstGeom>
          <a:noFill/>
        </p:spPr>
      </p:pic>
      <p:sp>
        <p:nvSpPr>
          <p:cNvPr id="1587020574" name=""/>
          <p:cNvSpPr txBox="1"/>
          <p:nvPr/>
        </p:nvSpPr>
        <p:spPr bwMode="auto">
          <a:xfrm flipH="0" flipV="0">
            <a:off x="6594868" y="5965657"/>
            <a:ext cx="5442912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>
                <a:solidFill>
                  <a:schemeClr val="tx1"/>
                </a:solidFill>
              </a:rPr>
              <a:t>Выполнила: Буторина Татьяна Викторовна</a:t>
            </a:r>
            <a:endParaRPr b="1">
              <a:solidFill>
                <a:schemeClr val="tx1"/>
              </a:solidFill>
            </a:endParaRPr>
          </a:p>
          <a:p>
            <a:pPr>
              <a:defRPr/>
            </a:pPr>
            <a:r>
              <a:rPr b="1">
                <a:solidFill>
                  <a:schemeClr val="tx1"/>
                </a:solidFill>
              </a:rPr>
              <a:t>                        ГБОУ  школа 1310</a:t>
            </a:r>
            <a:endParaRPr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002936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81454" y="283368"/>
            <a:ext cx="10515600" cy="197255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>
              <a:defRPr sz="6000"/>
            </a:lvl1pPr>
          </a:lstStyle>
          <a:p>
            <a:pPr>
              <a:defRPr/>
            </a:pPr>
            <a:endParaRPr/>
          </a:p>
          <a:p>
            <a:pPr algn="just">
              <a:defRPr/>
            </a:pPr>
            <a:endParaRPr/>
          </a:p>
        </p:txBody>
      </p:sp>
      <p:sp>
        <p:nvSpPr>
          <p:cNvPr id="316122685" name=""/>
          <p:cNvSpPr/>
          <p:nvPr/>
        </p:nvSpPr>
        <p:spPr bwMode="auto">
          <a:xfrm flipH="0" flipV="0">
            <a:off x="618823" y="113297"/>
            <a:ext cx="10578303" cy="329187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Птенцы кряквы покрыты пухом и имеют одинаковый окрас, самцы и самки практически неразличимы</a:t>
            </a:r>
            <a:r>
              <a:rPr sz="2400">
                <a:latin typeface="Arial"/>
                <a:cs typeface="Arial"/>
              </a:rPr>
              <a:t>.</a:t>
            </a: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Малыши питаются самостоятельно. Их пища на 85% состоит из животного происхождения. Птенцы кряквы едят личинок стрекоз, надводные растения, планктон и различных маленьких моллюсков.</a:t>
            </a: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Птенцы кряквы запоминают друг друга и держатся стаей недалеко от матери. Чужаков из других выводков не подпускают к себе и сторонятся их.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81997015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78815" y="3513595"/>
            <a:ext cx="4881251" cy="3254167"/>
          </a:xfrm>
          <a:prstGeom prst="rect">
            <a:avLst/>
          </a:prstGeom>
        </p:spPr>
      </p:pic>
      <p:pic>
        <p:nvPicPr>
          <p:cNvPr id="101752662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69669" y="3179581"/>
            <a:ext cx="6237344" cy="3507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355840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15828" y="3408946"/>
            <a:ext cx="4572000" cy="3047999"/>
          </a:xfrm>
          <a:prstGeom prst="rect">
            <a:avLst/>
          </a:prstGeom>
        </p:spPr>
      </p:pic>
      <p:sp>
        <p:nvSpPr>
          <p:cNvPr id="1684041752" name=""/>
          <p:cNvSpPr/>
          <p:nvPr/>
        </p:nvSpPr>
        <p:spPr bwMode="auto">
          <a:xfrm flipH="0" flipV="0">
            <a:off x="528947" y="25065"/>
            <a:ext cx="11069447" cy="283467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По данным наблюдения в дикой природе кряквы редко живут более 5 лет.</a:t>
            </a: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Кряква не занесена в Красную книгу. Это достаточно распространенный вид диких уток, имеющий стабильную популяцию.</a:t>
            </a:r>
            <a:endParaRPr sz="2400">
              <a:latin typeface="Arial"/>
              <a:cs typeface="Arial"/>
            </a:endParaRPr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Кряква имеет очень важное хозяйственное значение для человека. Большая часть видов домашних уток выведены именно от кряквы. Также кряква является одним из основных объектов спортивной охоты.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71964252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238748" y="4882815"/>
            <a:ext cx="2383816" cy="1650580"/>
          </a:xfrm>
          <a:prstGeom prst="rect">
            <a:avLst/>
          </a:prstGeom>
        </p:spPr>
      </p:pic>
      <p:pic>
        <p:nvPicPr>
          <p:cNvPr id="167769585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987021" y="3124449"/>
            <a:ext cx="4004452" cy="3516730"/>
          </a:xfrm>
          <a:prstGeom prst="rect">
            <a:avLst/>
          </a:prstGeom>
        </p:spPr>
      </p:pic>
      <p:pic>
        <p:nvPicPr>
          <p:cNvPr id="170754888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5238748" y="3183354"/>
            <a:ext cx="2326663" cy="1377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120690" name="Title 1"/>
          <p:cNvSpPr>
            <a:spLocks noGrp="1"/>
          </p:cNvSpPr>
          <p:nvPr>
            <p:ph type="ctrTitle"/>
          </p:nvPr>
        </p:nvSpPr>
        <p:spPr bwMode="auto">
          <a:xfrm flipH="0" flipV="0">
            <a:off x="604144" y="225590"/>
            <a:ext cx="10803355" cy="2255919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just">
              <a:defRPr/>
            </a:pPr>
            <a:r>
              <a:rPr sz="2400" b="1" spc="-69">
                <a:solidFill>
                  <a:srgbClr val="000000"/>
                </a:solidFill>
              </a:rPr>
              <a:t>Кряква </a:t>
            </a:r>
            <a:r>
              <a:rPr sz="2400" i="1" spc="-69">
                <a:solidFill>
                  <a:srgbClr val="000000"/>
                </a:solidFill>
              </a:rPr>
              <a:t> — </a:t>
            </a:r>
            <a:r>
              <a:rPr sz="2400" u="none" spc="-69">
                <a:solidFill>
                  <a:srgbClr val="000000"/>
                </a:solidFill>
              </a:rPr>
              <a:t>птица</a:t>
            </a:r>
            <a:r>
              <a:rPr sz="2400" u="none" spc="-69">
                <a:solidFill>
                  <a:srgbClr val="000000"/>
                </a:solidFill>
              </a:rPr>
              <a:t> </a:t>
            </a:r>
            <a:r>
              <a:rPr sz="2400" spc="-68">
                <a:solidFill>
                  <a:srgbClr val="000000"/>
                </a:solidFill>
              </a:rPr>
              <a:t>из семейства </a:t>
            </a:r>
            <a:r>
              <a:rPr sz="2400" u="none" spc="-69">
                <a:solidFill>
                  <a:srgbClr val="000000"/>
                </a:solidFill>
              </a:rPr>
              <a:t>утиных</a:t>
            </a:r>
            <a:r>
              <a:rPr sz="2400" spc="-69">
                <a:solidFill>
                  <a:srgbClr val="000000"/>
                </a:solidFill>
              </a:rPr>
              <a:t> </a:t>
            </a:r>
            <a:r>
              <a:rPr sz="2400" spc="-45">
                <a:solidFill>
                  <a:srgbClr val="000000"/>
                </a:solidFill>
              </a:rPr>
              <a:t>отряда </a:t>
            </a:r>
            <a:r>
              <a:rPr sz="2400" u="sng" spc="-45">
                <a:solidFill>
                  <a:srgbClr val="000000"/>
                </a:solidFill>
              </a:rPr>
              <a:t>гусеобразных</a:t>
            </a:r>
            <a:r>
              <a:rPr sz="2400" i="1" spc="-45">
                <a:solidFill>
                  <a:srgbClr val="000000"/>
                </a:solidFill>
              </a:rPr>
              <a:t>.</a:t>
            </a:r>
            <a:r>
              <a:rPr sz="2400" spc="-49">
                <a:solidFill>
                  <a:srgbClr val="000000"/>
                </a:solidFill>
              </a:rPr>
              <a:t> Довольно крупна</a:t>
            </a:r>
            <a:r>
              <a:rPr sz="2400" spc="-49">
                <a:solidFill>
                  <a:srgbClr val="000000"/>
                </a:solidFill>
              </a:rPr>
              <a:t>я, коренастая речная утка с больш</a:t>
            </a:r>
            <a:r>
              <a:rPr sz="2400" spc="-49">
                <a:solidFill>
                  <a:srgbClr val="000000"/>
                </a:solidFill>
              </a:rPr>
              <a:t>ой головой и коротким хвостом.</a:t>
            </a:r>
            <a:r>
              <a:rPr sz="2400" i="1" spc="-45">
                <a:solidFill>
                  <a:srgbClr val="000000"/>
                </a:solidFill>
              </a:rPr>
              <a:t> </a:t>
            </a:r>
            <a:r>
              <a:rPr sz="2400" spc="-49">
                <a:solidFill>
                  <a:srgbClr val="000000"/>
                </a:solidFill>
              </a:rPr>
              <a:t> Длина тела самца около 62 см, самки — около 57 см, вес достигает 1—1,5 кг, размах крыльев 80 - 100 см.</a:t>
            </a:r>
            <a:r>
              <a:rPr sz="2400" spc="-49">
                <a:solidFill>
                  <a:srgbClr val="000000"/>
                </a:solidFill>
              </a:rPr>
              <a:t> </a:t>
            </a:r>
            <a:r>
              <a:rPr sz="2400" spc="-49">
                <a:solidFill>
                  <a:srgbClr val="000000"/>
                </a:solidFill>
              </a:rPr>
              <a:t>Клюв плоский, </a:t>
            </a:r>
            <a:r>
              <a:rPr sz="2400" spc="-54">
                <a:solidFill>
                  <a:srgbClr val="000000"/>
                </a:solidFill>
              </a:rPr>
              <a:t>широкий с хорошо развитыми гребнями роговых пластинок по краям. Цвет </a:t>
            </a:r>
            <a:r>
              <a:rPr sz="2400" spc="-49">
                <a:solidFill>
                  <a:srgbClr val="000000"/>
                </a:solidFill>
              </a:rPr>
              <a:t>клюва отличается у самцов и самок. </a:t>
            </a:r>
            <a:endParaRPr sz="2400"/>
          </a:p>
        </p:txBody>
      </p:sp>
      <p:sp>
        <p:nvSpPr>
          <p:cNvPr id="1935900218" name=""/>
          <p:cNvSpPr txBox="1"/>
          <p:nvPr/>
        </p:nvSpPr>
        <p:spPr bwMode="auto">
          <a:xfrm flipH="0" flipV="0">
            <a:off x="7121249" y="-426118"/>
            <a:ext cx="914400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pic>
        <p:nvPicPr>
          <p:cNvPr id="170998448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58238" y="2757235"/>
            <a:ext cx="2951496" cy="3935328"/>
          </a:xfrm>
          <a:prstGeom prst="rect">
            <a:avLst/>
          </a:prstGeom>
        </p:spPr>
      </p:pic>
      <p:pic>
        <p:nvPicPr>
          <p:cNvPr id="94406584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414210" y="2656973"/>
            <a:ext cx="5715000" cy="380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4009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04322"/>
            <a:ext cx="10920220" cy="196599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 algn="just">
              <a:defRPr/>
            </a:pPr>
            <a:r>
              <a:rPr lang="ru-RU" sz="2400" b="0" i="0" u="none" strike="noStrike" cap="none" spc="-47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Г</a:t>
            </a:r>
            <a:r>
              <a:rPr lang="ru-RU" sz="2400" b="0" i="0" u="none" strike="noStrike" cap="none" spc="-47">
                <a:solidFill>
                  <a:srgbClr val="000000"/>
                </a:solidFill>
                <a:latin typeface="Arial"/>
                <a:ea typeface="Arial"/>
                <a:cs typeface="Arial"/>
              </a:rPr>
              <a:t>олова и шея самца зелёные, </a:t>
            </a:r>
            <a:r>
              <a:rPr lang="ru-RU" sz="2400" b="0" i="0" u="none" strike="noStrike" cap="none" spc="-47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зоб</a:t>
            </a:r>
            <a:r>
              <a:rPr lang="ru-RU" sz="2400" b="0" i="0" u="none" strike="noStrike" cap="none" spc="-47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и грудь коричнево-бурые,спина и брюшная сторона тела серого цвета с тонкими поперечными </a:t>
            </a:r>
            <a:r>
              <a:rPr lang="ru-RU" sz="2400" b="0" i="0" u="none" strike="noStrike" cap="none" spc="-54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пятнышками.</a:t>
            </a:r>
            <a:r>
              <a:rPr lang="ru-RU" sz="2400" b="0" i="0" u="none" strike="noStrike" cap="none" spc="-54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sz="2400" spc="-54">
                <a:solidFill>
                  <a:srgbClr val="000000"/>
                </a:solidFill>
              </a:rPr>
              <a:t>Окраска самки бурая с более тёмными пятнышками, брюшная </a:t>
            </a:r>
            <a:r>
              <a:rPr sz="2400" spc="-49">
                <a:solidFill>
                  <a:srgbClr val="000000"/>
                </a:solidFill>
              </a:rPr>
              <a:t>сторона буровато-серая с продольными пестринами. На крыле у самца и </a:t>
            </a:r>
            <a:r>
              <a:rPr sz="2400" spc="-54">
                <a:solidFill>
                  <a:srgbClr val="000000"/>
                </a:solidFill>
              </a:rPr>
              <a:t>самки сине-фиолетовое «зеркало».</a:t>
            </a:r>
            <a:endParaRPr sz="2400"/>
          </a:p>
        </p:txBody>
      </p:sp>
      <p:pic>
        <p:nvPicPr>
          <p:cNvPr id="13486196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650774" y="2882565"/>
            <a:ext cx="5107646" cy="3399422"/>
          </a:xfrm>
          <a:prstGeom prst="rect">
            <a:avLst/>
          </a:prstGeom>
        </p:spPr>
      </p:pic>
      <p:pic>
        <p:nvPicPr>
          <p:cNvPr id="8540359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00942" y="2744202"/>
            <a:ext cx="5302289" cy="353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477919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29473" y="200526"/>
            <a:ext cx="10617976" cy="2331619"/>
          </a:xfrm>
        </p:spPr>
        <p:txBody>
          <a:bodyPr anchor="b"/>
          <a:lstStyle>
            <a:lvl1pPr>
              <a:defRPr sz="6000"/>
            </a:lvl1pPr>
          </a:lstStyle>
          <a:p>
            <a:pPr algn="just">
              <a:defRPr/>
            </a:pPr>
            <a:r>
              <a:rPr sz="2400" spc="-49">
                <a:solidFill>
                  <a:srgbClr val="000000"/>
                </a:solidFill>
              </a:rPr>
              <a:t>Населяет самые разнообразные водоёмы с пресной, солоноватой или солёной водой и неглубокими участками, однако избегает озёра с совсем голыми берегами, ручьи, горные реки. </a:t>
            </a:r>
            <a:r>
              <a:rPr sz="2400" spc="-54">
                <a:solidFill>
                  <a:srgbClr val="000000"/>
                </a:solidFill>
              </a:rPr>
              <a:t>В гнездовой период отдаёт предпочтение внутренним пресноводным водоёмам</a:t>
            </a:r>
            <a:r>
              <a:rPr sz="2400" spc="-49">
                <a:solidFill>
                  <a:srgbClr val="000000"/>
                </a:solidFill>
              </a:rPr>
              <a:t> со стоячей водой и с заросшими </a:t>
            </a:r>
            <a:r>
              <a:rPr sz="2400" u="none" spc="-49">
                <a:solidFill>
                  <a:srgbClr val="000000"/>
                </a:solidFill>
              </a:rPr>
              <a:t>камышом, рогозом</a:t>
            </a:r>
            <a:r>
              <a:rPr sz="2400" spc="-49">
                <a:solidFill>
                  <a:srgbClr val="000000"/>
                </a:solidFill>
              </a:rPr>
              <a:t> либо другой высокой </a:t>
            </a:r>
            <a:r>
              <a:rPr sz="2400" spc="-54">
                <a:solidFill>
                  <a:srgbClr val="000000"/>
                </a:solidFill>
              </a:rPr>
              <a:t>травой берегами.</a:t>
            </a:r>
            <a:endParaRPr sz="2400"/>
          </a:p>
        </p:txBody>
      </p:sp>
      <p:pic>
        <p:nvPicPr>
          <p:cNvPr id="15526156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1157" y="2727074"/>
            <a:ext cx="3649689" cy="2737266"/>
          </a:xfrm>
          <a:prstGeom prst="rect">
            <a:avLst/>
          </a:prstGeom>
        </p:spPr>
      </p:pic>
      <p:pic>
        <p:nvPicPr>
          <p:cNvPr id="4469913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7672697" y="2807368"/>
            <a:ext cx="4018100" cy="2678733"/>
          </a:xfrm>
          <a:prstGeom prst="rect">
            <a:avLst/>
          </a:prstGeom>
        </p:spPr>
      </p:pic>
      <p:pic>
        <p:nvPicPr>
          <p:cNvPr id="252047046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209249" y="3769853"/>
            <a:ext cx="3400122" cy="2720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8026901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531060" y="205790"/>
            <a:ext cx="10515600" cy="1441776"/>
          </a:xfrm>
        </p:spPr>
        <p:txBody>
          <a:bodyPr anchor="b"/>
          <a:lstStyle>
            <a:lvl1pPr>
              <a:defRPr sz="6000"/>
            </a:lvl1pPr>
          </a:lstStyle>
          <a:p>
            <a:pPr algn="just">
              <a:defRPr/>
            </a:pPr>
            <a:r>
              <a:rPr sz="2400" spc="-49">
                <a:solidFill>
                  <a:srgbClr val="000000"/>
                </a:solidFill>
              </a:rPr>
              <a:t>На городских прудах и других искусственных водоёмах кряквы бывают </a:t>
            </a:r>
            <a:r>
              <a:rPr sz="2400" spc="-54">
                <a:solidFill>
                  <a:srgbClr val="000000"/>
                </a:solidFill>
              </a:rPr>
              <a:t>очень многочисленными, полностью привыкают к людям и живут, прежде </a:t>
            </a:r>
            <a:r>
              <a:rPr sz="2400" spc="-49">
                <a:solidFill>
                  <a:srgbClr val="000000"/>
                </a:solidFill>
              </a:rPr>
              <a:t>всего, за счёт подкармливания.</a:t>
            </a:r>
            <a:endParaRPr sz="2400"/>
          </a:p>
        </p:txBody>
      </p:sp>
      <p:pic>
        <p:nvPicPr>
          <p:cNvPr id="79371469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379819" y="1750539"/>
            <a:ext cx="7456295" cy="4841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376024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554013" y="80460"/>
            <a:ext cx="10843567" cy="1749341"/>
          </a:xfrm>
        </p:spPr>
        <p:txBody>
          <a:bodyPr anchor="b"/>
          <a:lstStyle>
            <a:lvl1pPr>
              <a:defRPr sz="6000"/>
            </a:lvl1pPr>
          </a:lstStyle>
          <a:p>
            <a:pPr algn="just">
              <a:defRPr/>
            </a:pPr>
            <a:r>
              <a:rPr sz="2400" spc="-49">
                <a:solidFill>
                  <a:srgbClr val="000000"/>
                </a:solidFill>
              </a:rPr>
              <a:t>Питается растительной пищей (ряской, </a:t>
            </a:r>
            <a:r>
              <a:rPr sz="2400" u="none" spc="-49">
                <a:solidFill>
                  <a:srgbClr val="000000"/>
                </a:solidFill>
              </a:rPr>
              <a:t>роголистником</a:t>
            </a:r>
            <a:r>
              <a:rPr sz="2400" u="none" spc="-49">
                <a:solidFill>
                  <a:srgbClr val="000000"/>
                </a:solidFill>
              </a:rPr>
              <a:t> </a:t>
            </a:r>
            <a:r>
              <a:rPr sz="2400" spc="-48">
                <a:solidFill>
                  <a:srgbClr val="000000"/>
                </a:solidFill>
              </a:rPr>
              <a:t>и др.), мелкими </a:t>
            </a:r>
            <a:r>
              <a:rPr sz="2400" spc="-54">
                <a:solidFill>
                  <a:srgbClr val="000000"/>
                </a:solidFill>
              </a:rPr>
              <a:t>беспозвоночными, </a:t>
            </a:r>
            <a:r>
              <a:rPr sz="2400" u="none" spc="-54">
                <a:solidFill>
                  <a:srgbClr val="000000"/>
                </a:solidFill>
              </a:rPr>
              <a:t>насекомыми, моллюсками,</a:t>
            </a:r>
            <a:r>
              <a:rPr sz="2400" spc="-54">
                <a:solidFill>
                  <a:srgbClr val="000000"/>
                </a:solidFill>
              </a:rPr>
              <a:t> мелкой </a:t>
            </a:r>
            <a:r>
              <a:rPr sz="2400" u="none" spc="-54">
                <a:solidFill>
                  <a:srgbClr val="000000"/>
                </a:solidFill>
              </a:rPr>
              <a:t>рыбой</a:t>
            </a:r>
            <a:r>
              <a:rPr sz="2400" u="none" spc="-53">
                <a:solidFill>
                  <a:srgbClr val="000000"/>
                </a:solidFill>
              </a:rPr>
              <a:t>,</a:t>
            </a:r>
            <a:r>
              <a:rPr sz="2400" u="sng" spc="-53">
                <a:solidFill>
                  <a:srgbClr val="000000"/>
                </a:solidFill>
              </a:rPr>
              <a:t> </a:t>
            </a:r>
            <a:r>
              <a:rPr sz="2400" u="none" spc="-53">
                <a:solidFill>
                  <a:srgbClr val="000000"/>
                </a:solidFill>
              </a:rPr>
              <a:t>ракообразными, головастиками,</a:t>
            </a:r>
            <a:r>
              <a:rPr sz="2400" u="none" spc="-54">
                <a:solidFill>
                  <a:srgbClr val="000000"/>
                </a:solidFill>
              </a:rPr>
              <a:t> </a:t>
            </a:r>
            <a:r>
              <a:rPr sz="2400" spc="-53">
                <a:solidFill>
                  <a:srgbClr val="000000"/>
                </a:solidFill>
              </a:rPr>
              <a:t>даже </a:t>
            </a:r>
            <a:r>
              <a:rPr sz="2400" u="none" spc="-54">
                <a:solidFill>
                  <a:srgbClr val="000000"/>
                </a:solidFill>
              </a:rPr>
              <a:t>лягушками.</a:t>
            </a:r>
            <a:endParaRPr sz="2400"/>
          </a:p>
        </p:txBody>
      </p:sp>
      <p:pic>
        <p:nvPicPr>
          <p:cNvPr id="122372013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723477" y="3177421"/>
            <a:ext cx="4137653" cy="2989788"/>
          </a:xfrm>
          <a:prstGeom prst="rect">
            <a:avLst/>
          </a:prstGeom>
        </p:spPr>
      </p:pic>
      <p:pic>
        <p:nvPicPr>
          <p:cNvPr id="206241458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15989" y="2155656"/>
            <a:ext cx="3397305" cy="2043530"/>
          </a:xfrm>
          <a:prstGeom prst="rect">
            <a:avLst/>
          </a:prstGeom>
        </p:spPr>
      </p:pic>
      <p:pic>
        <p:nvPicPr>
          <p:cNvPr id="22067595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41319" y="4540387"/>
            <a:ext cx="3042298" cy="2172201"/>
          </a:xfrm>
          <a:prstGeom prst="rect">
            <a:avLst/>
          </a:prstGeom>
        </p:spPr>
      </p:pic>
      <p:pic>
        <p:nvPicPr>
          <p:cNvPr id="542824755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3881247" y="4441126"/>
            <a:ext cx="3415732" cy="2271461"/>
          </a:xfrm>
          <a:prstGeom prst="rect">
            <a:avLst/>
          </a:prstGeom>
        </p:spPr>
      </p:pic>
      <p:pic>
        <p:nvPicPr>
          <p:cNvPr id="278224230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3823924" y="2155656"/>
            <a:ext cx="3680772" cy="2070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976437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81454" y="283368"/>
            <a:ext cx="10515600" cy="197255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>
            <a:lvl1pPr>
              <a:defRPr sz="6000"/>
            </a:lvl1pPr>
          </a:lstStyle>
          <a:p>
            <a:pPr>
              <a:defRPr/>
            </a:pP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Гнезда кряква строит недалеко от воды. Обычно гнезда сооружаются в зарослях камыша или тростника, в другой густой растительности или непосредственно на земле. В обустройстве гнезда самец не участвует. Он охраняет самку и территорию гнездования до начала кладки яиц, а затем удаляется.</a:t>
            </a:r>
            <a:r>
              <a:rPr sz="1300" b="0" i="0" u="none" spc="22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/>
          </a:p>
        </p:txBody>
      </p:sp>
      <p:pic>
        <p:nvPicPr>
          <p:cNvPr id="170405235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00789" y="3108157"/>
            <a:ext cx="4000500" cy="3524249"/>
          </a:xfrm>
          <a:prstGeom prst="rect">
            <a:avLst/>
          </a:prstGeom>
        </p:spPr>
      </p:pic>
      <p:pic>
        <p:nvPicPr>
          <p:cNvPr id="56630246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664868" y="2175039"/>
            <a:ext cx="6043420" cy="4532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7760118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81454" y="283368"/>
            <a:ext cx="10515600" cy="224827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>
            <a:lvl1pPr>
              <a:defRPr sz="6000"/>
            </a:lvl1pPr>
          </a:lstStyle>
          <a:p>
            <a:pPr>
              <a:defRPr/>
            </a:pPr>
            <a:endParaRPr/>
          </a:p>
          <a:p>
            <a:pPr algn="just">
              <a:defRPr/>
            </a:pP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Откладывать яйца кряквы начинают уже в апреле. Ежедневно они откладывают по одному яйцу и полноценный процесс насиживания начинается после кладки последнего яйца. Кряква откладывает от 9 до 13 яиц.</a:t>
            </a: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Процесс насиживания яиц у крякв занимает в среднем 28 дней.</a:t>
            </a:r>
            <a:r>
              <a:rPr sz="2400" b="0" i="0" u="none" spc="22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endParaRPr/>
          </a:p>
          <a:p>
            <a:pPr algn="just">
              <a:defRPr/>
            </a:pPr>
            <a:endParaRPr sz="2400">
              <a:latin typeface="Arial"/>
              <a:cs typeface="Arial"/>
            </a:endParaRPr>
          </a:p>
        </p:txBody>
      </p:sp>
      <p:pic>
        <p:nvPicPr>
          <p:cNvPr id="16400250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548228" y="2406315"/>
            <a:ext cx="5648825" cy="3765883"/>
          </a:xfrm>
          <a:prstGeom prst="rect">
            <a:avLst/>
          </a:prstGeom>
        </p:spPr>
      </p:pic>
      <p:pic>
        <p:nvPicPr>
          <p:cNvPr id="93912476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032375" y="4211052"/>
            <a:ext cx="2849578" cy="2302459"/>
          </a:xfrm>
          <a:prstGeom prst="rect">
            <a:avLst/>
          </a:prstGeom>
        </p:spPr>
      </p:pic>
      <p:pic>
        <p:nvPicPr>
          <p:cNvPr id="42813933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032375" y="1829802"/>
            <a:ext cx="2849578" cy="2174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228439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81454" y="283368"/>
            <a:ext cx="10515600" cy="1972551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>
            <a:lvl1pPr>
              <a:defRPr sz="6000"/>
            </a:lvl1pPr>
          </a:lstStyle>
          <a:p>
            <a:pPr>
              <a:defRPr/>
            </a:pPr>
            <a:endParaRPr/>
          </a:p>
          <a:p>
            <a:pPr algn="just">
              <a:defRPr/>
            </a:pPr>
            <a:r>
              <a:rPr lang="ru-RU" sz="2400" b="1" i="0" u="none" strike="noStrike" cap="none" spc="21">
                <a:solidFill>
                  <a:srgbClr val="000000"/>
                </a:solidFill>
                <a:latin typeface="Arial"/>
                <a:ea typeface="Verdana"/>
                <a:cs typeface="Arial"/>
              </a:rPr>
              <a:t>Птенцы кряквы</a:t>
            </a:r>
            <a:r>
              <a:rPr lang="ru-RU" sz="2400" b="0" i="0" u="none" strike="noStrike" cap="none" spc="21">
                <a:solidFill>
                  <a:srgbClr val="000000"/>
                </a:solidFill>
                <a:latin typeface="Arial"/>
                <a:ea typeface="Verdana"/>
                <a:cs typeface="Arial"/>
              </a:rPr>
              <a:t> </a:t>
            </a:r>
            <a:r>
              <a:rPr lang="ru-RU" sz="2400" b="0" i="0" u="none" strike="noStrike" cap="none" spc="21">
                <a:solidFill>
                  <a:srgbClr val="000000"/>
                </a:solidFill>
                <a:latin typeface="Arial"/>
                <a:ea typeface="Verdana"/>
                <a:cs typeface="Arial"/>
              </a:rPr>
              <a:t>вылупляются маленькими, их вес не превышает 40 г. В среднем через 12-14 часов выводок уже покидает гнездо. К этому времени птенцы кряквы уже могут ходить по суше, плавать в воде и даже нырять. Именно ныряние помогает малышам спасаться от </a:t>
            </a:r>
            <a:r>
              <a:rPr lang="ru-RU" sz="2400" b="0" i="0" u="none" strike="noStrike" cap="none" spc="21">
                <a:solidFill>
                  <a:srgbClr val="000000"/>
                </a:solidFill>
                <a:latin typeface="Arial"/>
                <a:ea typeface="Verdana"/>
                <a:cs typeface="Arial"/>
              </a:rPr>
              <a:t>хищников.</a:t>
            </a:r>
            <a:endParaRPr sz="2400">
              <a:latin typeface="Arial"/>
              <a:cs typeface="Arial"/>
            </a:endParaRPr>
          </a:p>
          <a:p>
            <a:pPr algn="just">
              <a:defRPr/>
            </a:pPr>
            <a:endParaRPr/>
          </a:p>
        </p:txBody>
      </p:sp>
      <p:pic>
        <p:nvPicPr>
          <p:cNvPr id="179158268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45855" y="3083091"/>
            <a:ext cx="3809999" cy="2486025"/>
          </a:xfrm>
          <a:prstGeom prst="rect">
            <a:avLst/>
          </a:prstGeom>
        </p:spPr>
      </p:pic>
      <p:pic>
        <p:nvPicPr>
          <p:cNvPr id="64264386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705576" y="1829802"/>
            <a:ext cx="6376133" cy="4240128"/>
          </a:xfrm>
          <a:prstGeom prst="rect">
            <a:avLst/>
          </a:prstGeom>
        </p:spPr>
      </p:pic>
      <p:pic>
        <p:nvPicPr>
          <p:cNvPr id="90445368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25591" y="2531644"/>
            <a:ext cx="4286250" cy="3209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Р7-Офис/7.2.2.0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7</cp:revision>
  <dcterms:created xsi:type="dcterms:W3CDTF">2012-12-03T06:56:55Z</dcterms:created>
  <dcterms:modified xsi:type="dcterms:W3CDTF">2025-01-26T22:21:20Z</dcterms:modified>
  <cp:category/>
  <cp:contentStatus/>
  <cp:version/>
</cp:coreProperties>
</file>