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90" r:id="rId4"/>
    <p:sldId id="266" r:id="rId5"/>
    <p:sldId id="275" r:id="rId6"/>
    <p:sldId id="272" r:id="rId7"/>
    <p:sldId id="277" r:id="rId8"/>
    <p:sldId id="258" r:id="rId9"/>
    <p:sldId id="259" r:id="rId10"/>
    <p:sldId id="260" r:id="rId11"/>
    <p:sldId id="279" r:id="rId12"/>
    <p:sldId id="261" r:id="rId13"/>
    <p:sldId id="287" r:id="rId14"/>
    <p:sldId id="288" r:id="rId15"/>
    <p:sldId id="280" r:id="rId16"/>
    <p:sldId id="285" r:id="rId17"/>
    <p:sldId id="284" r:id="rId18"/>
    <p:sldId id="28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7" autoAdjust="0"/>
    <p:restoredTop sz="94660"/>
  </p:normalViewPr>
  <p:slideViewPr>
    <p:cSldViewPr>
      <p:cViewPr varScale="1">
        <p:scale>
          <a:sx n="78" d="100"/>
          <a:sy n="78" d="100"/>
        </p:scale>
        <p:origin x="165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отличники</c:v>
                </c:pt>
              </c:strCache>
            </c:strRef>
          </c:tx>
          <c:invertIfNegative val="0"/>
          <c:cat>
            <c:strRef>
              <c:f>Лист1!$A$2:$A$5</c:f>
              <c:strCache>
                <c:ptCount val="3"/>
                <c:pt idx="0">
                  <c:v>1 четверть 38%</c:v>
                </c:pt>
                <c:pt idx="1">
                  <c:v>2 четверть 54%</c:v>
                </c:pt>
                <c:pt idx="2">
                  <c:v>3 четверть 61%</c:v>
                </c:pt>
              </c:strCache>
            </c:strRef>
          </c:cat>
          <c:val>
            <c:numRef>
              <c:f>Лист1!$B$2:$B$5</c:f>
              <c:numCache>
                <c:formatCode>General</c:formatCode>
                <c:ptCount val="4"/>
                <c:pt idx="0">
                  <c:v>2</c:v>
                </c:pt>
                <c:pt idx="1">
                  <c:v>4</c:v>
                </c:pt>
                <c:pt idx="2">
                  <c:v>4</c:v>
                </c:pt>
              </c:numCache>
            </c:numRef>
          </c:val>
          <c:extLst>
            <c:ext xmlns:c16="http://schemas.microsoft.com/office/drawing/2014/chart" uri="{C3380CC4-5D6E-409C-BE32-E72D297353CC}">
              <c16:uniqueId val="{00000000-626E-44A9-81C0-535DE81B7CCE}"/>
            </c:ext>
          </c:extLst>
        </c:ser>
        <c:ser>
          <c:idx val="1"/>
          <c:order val="1"/>
          <c:tx>
            <c:strRef>
              <c:f>Лист1!$C$1</c:f>
              <c:strCache>
                <c:ptCount val="1"/>
                <c:pt idx="0">
                  <c:v>хорошисты</c:v>
                </c:pt>
              </c:strCache>
            </c:strRef>
          </c:tx>
          <c:invertIfNegative val="0"/>
          <c:cat>
            <c:strRef>
              <c:f>Лист1!$A$2:$A$5</c:f>
              <c:strCache>
                <c:ptCount val="3"/>
                <c:pt idx="0">
                  <c:v>1 четверть 38%</c:v>
                </c:pt>
                <c:pt idx="1">
                  <c:v>2 четверть 54%</c:v>
                </c:pt>
                <c:pt idx="2">
                  <c:v>3 четверть 61%</c:v>
                </c:pt>
              </c:strCache>
            </c:strRef>
          </c:cat>
          <c:val>
            <c:numRef>
              <c:f>Лист1!$C$2:$C$5</c:f>
              <c:numCache>
                <c:formatCode>General</c:formatCode>
                <c:ptCount val="4"/>
                <c:pt idx="0">
                  <c:v>3</c:v>
                </c:pt>
                <c:pt idx="1">
                  <c:v>3</c:v>
                </c:pt>
                <c:pt idx="2">
                  <c:v>4</c:v>
                </c:pt>
              </c:numCache>
            </c:numRef>
          </c:val>
          <c:extLst>
            <c:ext xmlns:c16="http://schemas.microsoft.com/office/drawing/2014/chart" uri="{C3380CC4-5D6E-409C-BE32-E72D297353CC}">
              <c16:uniqueId val="{00000001-626E-44A9-81C0-535DE81B7CCE}"/>
            </c:ext>
          </c:extLst>
        </c:ser>
        <c:ser>
          <c:idx val="2"/>
          <c:order val="2"/>
          <c:tx>
            <c:strRef>
              <c:f>Лист1!$D$1</c:f>
              <c:strCache>
                <c:ptCount val="1"/>
                <c:pt idx="0">
                  <c:v>троечники</c:v>
                </c:pt>
              </c:strCache>
            </c:strRef>
          </c:tx>
          <c:invertIfNegative val="0"/>
          <c:cat>
            <c:strRef>
              <c:f>Лист1!$A$2:$A$5</c:f>
              <c:strCache>
                <c:ptCount val="3"/>
                <c:pt idx="0">
                  <c:v>1 четверть 38%</c:v>
                </c:pt>
                <c:pt idx="1">
                  <c:v>2 четверть 54%</c:v>
                </c:pt>
                <c:pt idx="2">
                  <c:v>3 четверть 61%</c:v>
                </c:pt>
              </c:strCache>
            </c:strRef>
          </c:cat>
          <c:val>
            <c:numRef>
              <c:f>Лист1!$D$2:$D$5</c:f>
              <c:numCache>
                <c:formatCode>General</c:formatCode>
                <c:ptCount val="4"/>
                <c:pt idx="0">
                  <c:v>4</c:v>
                </c:pt>
                <c:pt idx="1">
                  <c:v>6</c:v>
                </c:pt>
                <c:pt idx="2">
                  <c:v>5</c:v>
                </c:pt>
              </c:numCache>
            </c:numRef>
          </c:val>
          <c:extLst>
            <c:ext xmlns:c16="http://schemas.microsoft.com/office/drawing/2014/chart" uri="{C3380CC4-5D6E-409C-BE32-E72D297353CC}">
              <c16:uniqueId val="{00000002-626E-44A9-81C0-535DE81B7CCE}"/>
            </c:ext>
          </c:extLst>
        </c:ser>
        <c:ser>
          <c:idx val="3"/>
          <c:order val="3"/>
          <c:tx>
            <c:strRef>
              <c:f>Лист1!$E$1</c:f>
              <c:strCache>
                <c:ptCount val="1"/>
                <c:pt idx="0">
                  <c:v>неуспевающие</c:v>
                </c:pt>
              </c:strCache>
            </c:strRef>
          </c:tx>
          <c:invertIfNegative val="0"/>
          <c:cat>
            <c:strRef>
              <c:f>Лист1!$A$2:$A$5</c:f>
              <c:strCache>
                <c:ptCount val="3"/>
                <c:pt idx="0">
                  <c:v>1 четверть 38%</c:v>
                </c:pt>
                <c:pt idx="1">
                  <c:v>2 четверть 54%</c:v>
                </c:pt>
                <c:pt idx="2">
                  <c:v>3 четверть 61%</c:v>
                </c:pt>
              </c:strCache>
            </c:strRef>
          </c:cat>
          <c:val>
            <c:numRef>
              <c:f>Лист1!$E$2:$E$5</c:f>
              <c:numCache>
                <c:formatCode>General</c:formatCode>
                <c:ptCount val="4"/>
                <c:pt idx="0">
                  <c:v>2</c:v>
                </c:pt>
                <c:pt idx="1">
                  <c:v>0</c:v>
                </c:pt>
                <c:pt idx="2">
                  <c:v>0</c:v>
                </c:pt>
              </c:numCache>
            </c:numRef>
          </c:val>
          <c:extLst>
            <c:ext xmlns:c16="http://schemas.microsoft.com/office/drawing/2014/chart" uri="{C3380CC4-5D6E-409C-BE32-E72D297353CC}">
              <c16:uniqueId val="{00000003-626E-44A9-81C0-535DE81B7CCE}"/>
            </c:ext>
          </c:extLst>
        </c:ser>
        <c:dLbls>
          <c:showLegendKey val="0"/>
          <c:showVal val="0"/>
          <c:showCatName val="0"/>
          <c:showSerName val="0"/>
          <c:showPercent val="0"/>
          <c:showBubbleSize val="0"/>
        </c:dLbls>
        <c:gapWidth val="150"/>
        <c:axId val="22544384"/>
        <c:axId val="22545920"/>
      </c:barChart>
      <c:catAx>
        <c:axId val="22544384"/>
        <c:scaling>
          <c:orientation val="minMax"/>
        </c:scaling>
        <c:delete val="0"/>
        <c:axPos val="b"/>
        <c:numFmt formatCode="General" sourceLinked="1"/>
        <c:majorTickMark val="out"/>
        <c:minorTickMark val="none"/>
        <c:tickLblPos val="nextTo"/>
        <c:crossAx val="22545920"/>
        <c:crosses val="autoZero"/>
        <c:auto val="1"/>
        <c:lblAlgn val="ctr"/>
        <c:lblOffset val="100"/>
        <c:noMultiLvlLbl val="0"/>
      </c:catAx>
      <c:valAx>
        <c:axId val="22545920"/>
        <c:scaling>
          <c:orientation val="minMax"/>
        </c:scaling>
        <c:delete val="0"/>
        <c:axPos val="l"/>
        <c:majorGridlines/>
        <c:numFmt formatCode="General" sourceLinked="1"/>
        <c:majorTickMark val="out"/>
        <c:minorTickMark val="none"/>
        <c:tickLblPos val="nextTo"/>
        <c:crossAx val="22544384"/>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EBEFA-B84A-414E-BA49-23BB9913080A}" type="datetimeFigureOut">
              <a:rPr lang="ru-RU" smtClean="0"/>
              <a:t>11.05.2024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7664B-930C-40E2-9344-47566C1C91B4}" type="slidenum">
              <a:rPr lang="ru-RU" smtClean="0"/>
              <a:t>‹#›</a:t>
            </a:fld>
            <a:endParaRPr lang="ru-RU"/>
          </a:p>
        </p:txBody>
      </p:sp>
    </p:spTree>
    <p:extLst>
      <p:ext uri="{BB962C8B-B14F-4D97-AF65-F5344CB8AC3E}">
        <p14:creationId xmlns:p14="http://schemas.microsoft.com/office/powerpoint/2010/main" val="62453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7E7664B-930C-40E2-9344-47566C1C91B4}" type="slidenum">
              <a:rPr lang="ru-RU" smtClean="0"/>
              <a:t>9</a:t>
            </a:fld>
            <a:endParaRPr lang="ru-RU"/>
          </a:p>
        </p:txBody>
      </p:sp>
    </p:spTree>
    <p:extLst>
      <p:ext uri="{BB962C8B-B14F-4D97-AF65-F5344CB8AC3E}">
        <p14:creationId xmlns:p14="http://schemas.microsoft.com/office/powerpoint/2010/main" val="268328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315638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386323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255825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243605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278294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105293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331504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418983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211780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90868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719C504-B7AC-46F1-BA4C-522EB6F2DC0E}" type="datetimeFigureOut">
              <a:rPr lang="ru-RU" smtClean="0"/>
              <a:pPr/>
              <a:t>11.05.2024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BD99AF-28F2-4C15-95EE-DFE2ED1AE074}" type="slidenum">
              <a:rPr lang="ru-RU" smtClean="0"/>
              <a:pPr/>
              <a:t>‹#›</a:t>
            </a:fld>
            <a:endParaRPr lang="ru-RU"/>
          </a:p>
        </p:txBody>
      </p:sp>
    </p:spTree>
    <p:extLst>
      <p:ext uri="{BB962C8B-B14F-4D97-AF65-F5344CB8AC3E}">
        <p14:creationId xmlns:p14="http://schemas.microsoft.com/office/powerpoint/2010/main" val="258637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9C504-B7AC-46F1-BA4C-522EB6F2DC0E}" type="datetimeFigureOut">
              <a:rPr lang="ru-RU" smtClean="0"/>
              <a:pPr/>
              <a:t>11.05.2024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99AF-28F2-4C15-95EE-DFE2ED1AE074}" type="slidenum">
              <a:rPr lang="ru-RU" smtClean="0"/>
              <a:pPr/>
              <a:t>‹#›</a:t>
            </a:fld>
            <a:endParaRPr lang="ru-RU"/>
          </a:p>
        </p:txBody>
      </p:sp>
    </p:spTree>
    <p:extLst>
      <p:ext uri="{BB962C8B-B14F-4D97-AF65-F5344CB8AC3E}">
        <p14:creationId xmlns:p14="http://schemas.microsoft.com/office/powerpoint/2010/main" val="20485216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preview (1).jpg"/>
          <p:cNvPicPr>
            <a:picLocks noChangeAspect="1"/>
          </p:cNvPicPr>
          <p:nvPr/>
        </p:nvPicPr>
        <p:blipFill>
          <a:blip r:embed="rId2" cstate="print"/>
          <a:stretch>
            <a:fillRect/>
          </a:stretch>
        </p:blipFill>
        <p:spPr>
          <a:xfrm>
            <a:off x="285720" y="285728"/>
            <a:ext cx="3214742" cy="6215106"/>
          </a:xfrm>
          <a:prstGeom prst="rect">
            <a:avLst/>
          </a:prstGeom>
        </p:spPr>
      </p:pic>
      <p:pic>
        <p:nvPicPr>
          <p:cNvPr id="5" name="Рисунок 4" descr="IMG.jpg"/>
          <p:cNvPicPr>
            <a:picLocks noChangeAspect="1"/>
          </p:cNvPicPr>
          <p:nvPr/>
        </p:nvPicPr>
        <p:blipFill>
          <a:blip r:embed="rId3" cstate="print"/>
          <a:stretch>
            <a:fillRect/>
          </a:stretch>
        </p:blipFill>
        <p:spPr>
          <a:xfrm>
            <a:off x="3214678" y="285728"/>
            <a:ext cx="5643602" cy="6286544"/>
          </a:xfrm>
          <a:prstGeom prst="rect">
            <a:avLst/>
          </a:prstGeom>
        </p:spPr>
      </p:pic>
      <p:sp>
        <p:nvSpPr>
          <p:cNvPr id="6" name="TextBox 5"/>
          <p:cNvSpPr txBox="1"/>
          <p:nvPr/>
        </p:nvSpPr>
        <p:spPr>
          <a:xfrm>
            <a:off x="251520" y="1052736"/>
            <a:ext cx="8390736" cy="1754326"/>
          </a:xfrm>
          <a:prstGeom prst="rect">
            <a:avLst/>
          </a:prstGeom>
          <a:noFill/>
        </p:spPr>
        <p:txBody>
          <a:bodyPr wrap="square" rtlCol="0">
            <a:spAutoFit/>
          </a:bodyPr>
          <a:lstStyle/>
          <a:p>
            <a:r>
              <a:rPr lang="ru-RU" sz="2800" dirty="0">
                <a:solidFill>
                  <a:schemeClr val="accent2">
                    <a:lumMod val="50000"/>
                  </a:schemeClr>
                </a:solidFill>
              </a:rPr>
              <a:t>  </a:t>
            </a:r>
          </a:p>
          <a:p>
            <a:pPr algn="ctr"/>
            <a:r>
              <a:rPr lang="ru-RU" sz="4000" b="1" dirty="0">
                <a:solidFill>
                  <a:schemeClr val="accent2">
                    <a:lumMod val="50000"/>
                  </a:schemeClr>
                </a:solidFill>
                <a:latin typeface="Times New Roman" pitchFamily="18" charset="0"/>
                <a:cs typeface="Times New Roman" pitchFamily="18" charset="0"/>
              </a:rPr>
              <a:t>Применение </a:t>
            </a:r>
            <a:r>
              <a:rPr lang="ru-RU" sz="4000" b="1" dirty="0" err="1">
                <a:solidFill>
                  <a:schemeClr val="accent2">
                    <a:lumMod val="50000"/>
                  </a:schemeClr>
                </a:solidFill>
                <a:latin typeface="Times New Roman" pitchFamily="18" charset="0"/>
                <a:cs typeface="Times New Roman" pitchFamily="18" charset="0"/>
              </a:rPr>
              <a:t>куратоской</a:t>
            </a:r>
            <a:r>
              <a:rPr lang="ru-RU" sz="4000" b="1" dirty="0">
                <a:solidFill>
                  <a:schemeClr val="accent2">
                    <a:lumMod val="50000"/>
                  </a:schemeClr>
                </a:solidFill>
                <a:latin typeface="Times New Roman" pitchFamily="18" charset="0"/>
                <a:cs typeface="Times New Roman" pitchFamily="18" charset="0"/>
              </a:rPr>
              <a:t> методики на уроках </a:t>
            </a:r>
          </a:p>
        </p:txBody>
      </p:sp>
      <p:sp>
        <p:nvSpPr>
          <p:cNvPr id="2" name="TextBox 1">
            <a:extLst>
              <a:ext uri="{FF2B5EF4-FFF2-40B4-BE49-F238E27FC236}">
                <a16:creationId xmlns:a16="http://schemas.microsoft.com/office/drawing/2014/main" id="{8341FBB8-A6A5-220B-CA4A-4F106B3C67F6}"/>
              </a:ext>
            </a:extLst>
          </p:cNvPr>
          <p:cNvSpPr txBox="1"/>
          <p:nvPr/>
        </p:nvSpPr>
        <p:spPr>
          <a:xfrm>
            <a:off x="4788024" y="4725144"/>
            <a:ext cx="3528392" cy="1200329"/>
          </a:xfrm>
          <a:prstGeom prst="rect">
            <a:avLst/>
          </a:prstGeom>
          <a:noFill/>
        </p:spPr>
        <p:txBody>
          <a:bodyPr wrap="square" rtlCol="0">
            <a:spAutoFit/>
          </a:bodyPr>
          <a:lstStyle/>
          <a:p>
            <a:r>
              <a:rPr lang="ru-RU" b="1" dirty="0"/>
              <a:t>Выполнила: </a:t>
            </a:r>
          </a:p>
          <a:p>
            <a:r>
              <a:rPr lang="ru-RU" b="1" dirty="0"/>
              <a:t>Андреева Марианна Семеновна, учитель начальных классов МБОУ «ПСОШ №4 с УИОП»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88640"/>
            <a:ext cx="36004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Шаг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Формулировка задания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для учителей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600" b="1"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Постановка конкретной задачи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на улучшение обучения.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descr="C:\Users\ACER\Downloads\7238cbd7-8a97-465f-ac49-9ea0617270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276872"/>
            <a:ext cx="4992555"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0"/>
          <p:cNvGrpSpPr/>
          <p:nvPr/>
        </p:nvGrpSpPr>
        <p:grpSpPr>
          <a:xfrm>
            <a:off x="179512" y="0"/>
            <a:ext cx="8784976" cy="6858000"/>
            <a:chOff x="433042" y="2420815"/>
            <a:chExt cx="7955880" cy="3851346"/>
          </a:xfrm>
        </p:grpSpPr>
        <p:sp>
          <p:nvSpPr>
            <p:cNvPr id="4" name="Скругленный прямоугольник 3"/>
            <p:cNvSpPr/>
            <p:nvPr/>
          </p:nvSpPr>
          <p:spPr>
            <a:xfrm>
              <a:off x="1873202" y="5170801"/>
              <a:ext cx="2376263" cy="110136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itchFamily="18" charset="0"/>
                  <a:cs typeface="Times New Roman" pitchFamily="18" charset="0"/>
                </a:rPr>
                <a:t>использование пространства класса</a:t>
              </a:r>
            </a:p>
            <a:p>
              <a:pPr algn="ctr">
                <a:defRPr/>
              </a:pPr>
              <a:endParaRPr lang="ru-RU" b="1" dirty="0">
                <a:solidFill>
                  <a:schemeClr val="tx1"/>
                </a:solidFill>
                <a:effectLst/>
              </a:endParaRPr>
            </a:p>
          </p:txBody>
        </p:sp>
        <p:sp>
          <p:nvSpPr>
            <p:cNvPr id="6" name="Скругленный прямоугольник 5"/>
            <p:cNvSpPr/>
            <p:nvPr/>
          </p:nvSpPr>
          <p:spPr>
            <a:xfrm>
              <a:off x="4537498" y="5170801"/>
              <a:ext cx="2496816" cy="1101359"/>
            </a:xfrm>
            <a:prstGeom prst="roundRect">
              <a:avLst/>
            </a:prstGeom>
            <a:solidFill>
              <a:srgbClr val="F5FFD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itchFamily="18" charset="0"/>
                  <a:cs typeface="Times New Roman" pitchFamily="18" charset="0"/>
                </a:rPr>
                <a:t>умение задавать вопросы</a:t>
              </a:r>
            </a:p>
            <a:p>
              <a:pPr algn="ctr">
                <a:defRPr/>
              </a:pPr>
              <a:endParaRPr lang="ru-RU" b="1" dirty="0">
                <a:solidFill>
                  <a:schemeClr val="tx1"/>
                </a:solidFill>
                <a:effectLst/>
              </a:endParaRPr>
            </a:p>
          </p:txBody>
        </p:sp>
        <p:sp>
          <p:nvSpPr>
            <p:cNvPr id="7" name="Скругленный прямоугольник 6"/>
            <p:cNvSpPr/>
            <p:nvPr/>
          </p:nvSpPr>
          <p:spPr>
            <a:xfrm>
              <a:off x="5845649" y="3901664"/>
              <a:ext cx="2537651" cy="11385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itchFamily="18" charset="0"/>
                  <a:cs typeface="Times New Roman" pitchFamily="18" charset="0"/>
                </a:rPr>
                <a:t>эффективное использование времени урока</a:t>
              </a:r>
            </a:p>
            <a:p>
              <a:pPr algn="ctr">
                <a:defRPr/>
              </a:pPr>
              <a:endParaRPr lang="ru-RU" b="1" dirty="0">
                <a:solidFill>
                  <a:schemeClr val="tx1"/>
                </a:solidFill>
                <a:effectLst/>
              </a:endParaRPr>
            </a:p>
          </p:txBody>
        </p:sp>
        <p:sp>
          <p:nvSpPr>
            <p:cNvPr id="8" name="Скругленный прямоугольник 7"/>
            <p:cNvSpPr/>
            <p:nvPr/>
          </p:nvSpPr>
          <p:spPr>
            <a:xfrm>
              <a:off x="5910861" y="2599947"/>
              <a:ext cx="2478061" cy="105908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itchFamily="18" charset="0"/>
                  <a:cs typeface="Times New Roman" pitchFamily="18" charset="0"/>
                </a:rPr>
                <a:t>выдерживание педагогической паузы</a:t>
              </a:r>
            </a:p>
            <a:p>
              <a:pPr algn="ctr">
                <a:defRPr/>
              </a:pPr>
              <a:endParaRPr lang="ru-RU" b="1" dirty="0">
                <a:solidFill>
                  <a:schemeClr val="tx1"/>
                </a:solidFill>
                <a:effectLst/>
              </a:endParaRPr>
            </a:p>
          </p:txBody>
        </p:sp>
        <p:sp>
          <p:nvSpPr>
            <p:cNvPr id="9" name="Скругленный прямоугольник 8"/>
            <p:cNvSpPr/>
            <p:nvPr/>
          </p:nvSpPr>
          <p:spPr>
            <a:xfrm>
              <a:off x="433042" y="3901664"/>
              <a:ext cx="2412849" cy="113290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itchFamily="18" charset="0"/>
                  <a:cs typeface="Times New Roman" pitchFamily="18" charset="0"/>
                </a:rPr>
                <a:t>выражение похвалы </a:t>
              </a:r>
            </a:p>
            <a:p>
              <a:pPr algn="ctr">
                <a:defRPr/>
              </a:pPr>
              <a:endParaRPr lang="ru-RU" b="1" dirty="0">
                <a:solidFill>
                  <a:schemeClr val="tx1"/>
                </a:solidFill>
                <a:effectLst/>
              </a:endParaRPr>
            </a:p>
          </p:txBody>
        </p:sp>
        <p:sp>
          <p:nvSpPr>
            <p:cNvPr id="10" name="Скругленный прямоугольник 9"/>
            <p:cNvSpPr/>
            <p:nvPr/>
          </p:nvSpPr>
          <p:spPr>
            <a:xfrm>
              <a:off x="775969" y="2599947"/>
              <a:ext cx="2320255" cy="111353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anose="02020603050405020304" pitchFamily="18" charset="0"/>
                  <a:cs typeface="Times New Roman" panose="02020603050405020304" pitchFamily="18" charset="0"/>
                </a:rPr>
                <a:t>видение класса, охват</a:t>
              </a:r>
            </a:p>
            <a:p>
              <a:pPr algn="ctr">
                <a:defRPr/>
              </a:pPr>
              <a:endParaRPr lang="ru-RU" sz="1400" b="1" dirty="0">
                <a:solidFill>
                  <a:schemeClr val="tx1"/>
                </a:solidFill>
                <a:effectLst/>
              </a:endParaRPr>
            </a:p>
          </p:txBody>
        </p:sp>
        <p:sp>
          <p:nvSpPr>
            <p:cNvPr id="11" name="Скругленный прямоугольник 10"/>
            <p:cNvSpPr/>
            <p:nvPr/>
          </p:nvSpPr>
          <p:spPr>
            <a:xfrm>
              <a:off x="3276600" y="2420815"/>
              <a:ext cx="2438408" cy="10081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chemeClr val="tx1"/>
                  </a:solidFill>
                  <a:latin typeface="Times New Roman" panose="02020603050405020304" pitchFamily="18" charset="0"/>
                  <a:cs typeface="Times New Roman" panose="02020603050405020304" pitchFamily="18" charset="0"/>
                </a:rPr>
                <a:t>работа с разными группами учащихся</a:t>
              </a:r>
            </a:p>
            <a:p>
              <a:pPr algn="ctr">
                <a:defRPr/>
              </a:pPr>
              <a:endParaRPr lang="ru-RU" b="1" dirty="0">
                <a:solidFill>
                  <a:schemeClr val="tx1"/>
                </a:solidFill>
                <a:effectLst/>
              </a:endParaRPr>
            </a:p>
          </p:txBody>
        </p:sp>
      </p:grpSp>
      <p:sp>
        <p:nvSpPr>
          <p:cNvPr id="1026" name="WordArt 2"/>
          <p:cNvSpPr>
            <a:spLocks noChangeArrowheads="1" noChangeShapeType="1" noTextEdit="1"/>
          </p:cNvSpPr>
          <p:nvPr/>
        </p:nvSpPr>
        <p:spPr bwMode="auto">
          <a:xfrm>
            <a:off x="3203848" y="2564904"/>
            <a:ext cx="3024336" cy="216024"/>
          </a:xfrm>
          <a:prstGeom prst="rect">
            <a:avLst/>
          </a:prstGeom>
        </p:spPr>
        <p:txBody>
          <a:bodyPr wrap="none" fromWordArt="1">
            <a:prstTxWarp prst="textArchUp">
              <a:avLst>
                <a:gd name="adj" fmla="val 10800000"/>
              </a:avLst>
            </a:prstTxWarp>
          </a:bodyPr>
          <a:lstStyle/>
          <a:p>
            <a:pPr algn="ctr" rtl="0"/>
            <a:endParaRPr lang="ru-RU" sz="1800" kern="10" spc="900" dirty="0">
              <a:ln w="9525" algn="ctr">
                <a:solidFill>
                  <a:srgbClr val="000000"/>
                </a:solidFill>
                <a:round/>
                <a:headEnd/>
                <a:tailEnd/>
              </a:ln>
              <a:solidFill>
                <a:srgbClr val="000000"/>
              </a:solidFill>
              <a:effectLst/>
              <a:latin typeface="Times New Roman"/>
              <a:cs typeface="Times New Roman"/>
            </a:endParaRPr>
          </a:p>
        </p:txBody>
      </p:sp>
      <p:sp>
        <p:nvSpPr>
          <p:cNvPr id="1027" name="WordArt 3"/>
          <p:cNvSpPr>
            <a:spLocks noChangeArrowheads="1" noChangeShapeType="1" noTextEdit="1"/>
          </p:cNvSpPr>
          <p:nvPr/>
        </p:nvSpPr>
        <p:spPr bwMode="auto">
          <a:xfrm>
            <a:off x="3275856" y="3212976"/>
            <a:ext cx="2565400" cy="606425"/>
          </a:xfrm>
          <a:prstGeom prst="rect">
            <a:avLst/>
          </a:prstGeom>
        </p:spPr>
        <p:txBody>
          <a:bodyPr wrap="none" fromWordArt="1">
            <a:prstTxWarp prst="textCanDown">
              <a:avLst>
                <a:gd name="adj" fmla="val 33333"/>
              </a:avLst>
            </a:prstTxWarp>
          </a:bodyPr>
          <a:lstStyle/>
          <a:p>
            <a:pPr algn="ctr" rtl="0"/>
            <a:endParaRPr lang="ru-RU" sz="3600" b="1" kern="10" spc="0" dirty="0">
              <a:ln w="9525" algn="ctr">
                <a:solidFill>
                  <a:srgbClr val="000000"/>
                </a:solidFill>
                <a:round/>
                <a:headEnd/>
                <a:tailEnd/>
              </a:ln>
              <a:solidFill>
                <a:srgbClr val="000000"/>
              </a:solidFill>
              <a:effectLst/>
              <a:latin typeface="Times New Roman"/>
              <a:cs typeface="Times New Roman"/>
            </a:endParaRPr>
          </a:p>
        </p:txBody>
      </p:sp>
      <p:pic>
        <p:nvPicPr>
          <p:cNvPr id="1028" name="Picture 4" descr="F:\КУРАТОРЫ педсовет27.01.18\3.jpg"/>
          <p:cNvPicPr>
            <a:picLocks noChangeAspect="1" noChangeArrowheads="1"/>
          </p:cNvPicPr>
          <p:nvPr/>
        </p:nvPicPr>
        <p:blipFill>
          <a:blip r:embed="rId2" cstate="print"/>
          <a:srcRect/>
          <a:stretch>
            <a:fillRect/>
          </a:stretch>
        </p:blipFill>
        <p:spPr bwMode="auto">
          <a:xfrm>
            <a:off x="3203848" y="1894012"/>
            <a:ext cx="2808312" cy="2808312"/>
          </a:xfrm>
          <a:prstGeom prst="rect">
            <a:avLst/>
          </a:prstGeom>
          <a:noFill/>
        </p:spPr>
      </p:pic>
    </p:spTree>
    <p:extLst>
      <p:ext uri="{BB962C8B-B14F-4D97-AF65-F5344CB8AC3E}">
        <p14:creationId xmlns:p14="http://schemas.microsoft.com/office/powerpoint/2010/main" val="405070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71472" y="928670"/>
            <a:ext cx="7777001" cy="427809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Шаг 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Обсуждение итогов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в присутствии куратора</a:t>
            </a:r>
            <a:r>
              <a:rPr kumimoji="0" lang="ru-RU" sz="36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Общая встреча должна произойти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в течение 48 часов с момента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 первого занятия, "по горячим следам".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2492990"/>
          </a:xfrm>
          <a:prstGeom prst="rect">
            <a:avLst/>
          </a:prstGeom>
        </p:spPr>
        <p:txBody>
          <a:bodyPr wrap="square">
            <a:spAutoFit/>
          </a:bodyPr>
          <a:lstStyle/>
          <a:p>
            <a:r>
              <a:rPr lang="ru-RU" sz="2000" b="1" dirty="0">
                <a:solidFill>
                  <a:srgbClr val="C00000"/>
                </a:solidFill>
              </a:rPr>
              <a:t>Аспекты для наблюдения:</a:t>
            </a:r>
          </a:p>
          <a:p>
            <a:r>
              <a:rPr lang="ru-RU" sz="2400" b="1" dirty="0">
                <a:solidFill>
                  <a:srgbClr val="FF0000"/>
                </a:solidFill>
              </a:rPr>
              <a:t> </a:t>
            </a:r>
            <a:r>
              <a:rPr lang="ru-RU" b="1" i="1" dirty="0"/>
              <a:t>«Время на размышление», </a:t>
            </a:r>
          </a:p>
          <a:p>
            <a:r>
              <a:rPr lang="ru-RU" b="1" i="1" dirty="0"/>
              <a:t>«Типы вопросов», </a:t>
            </a:r>
          </a:p>
          <a:p>
            <a:r>
              <a:rPr lang="ru-RU" b="1" i="1" dirty="0"/>
              <a:t>«Близость к ученикам»,</a:t>
            </a:r>
          </a:p>
          <a:p>
            <a:r>
              <a:rPr lang="ru-RU" b="1" i="1" dirty="0"/>
              <a:t> «Время на установление дисциплины», </a:t>
            </a:r>
          </a:p>
          <a:p>
            <a:r>
              <a:rPr lang="ru-RU" b="1" i="1" dirty="0"/>
              <a:t>«Работа педагога с разными группами учащихся», «Работают все»</a:t>
            </a:r>
            <a:r>
              <a:rPr lang="ru-RU" dirty="0"/>
              <a:t> и другие. </a:t>
            </a:r>
          </a:p>
          <a:p>
            <a:endParaRPr lang="ru-RU" dirty="0"/>
          </a:p>
          <a:p>
            <a:endParaRPr lang="ru-RU" dirty="0"/>
          </a:p>
        </p:txBody>
      </p:sp>
      <p:sp>
        <p:nvSpPr>
          <p:cNvPr id="3" name="Прямоугольник 2"/>
          <p:cNvSpPr/>
          <p:nvPr/>
        </p:nvSpPr>
        <p:spPr>
          <a:xfrm>
            <a:off x="251520" y="2386742"/>
            <a:ext cx="4572000" cy="646331"/>
          </a:xfrm>
          <a:prstGeom prst="rect">
            <a:avLst/>
          </a:prstGeom>
        </p:spPr>
        <p:txBody>
          <a:bodyPr>
            <a:spAutoFit/>
          </a:bodyPr>
          <a:lstStyle/>
          <a:p>
            <a:pPr algn="ctr"/>
            <a:r>
              <a:rPr lang="ru-RU" b="1" dirty="0">
                <a:solidFill>
                  <a:srgbClr val="C00000"/>
                </a:solidFill>
              </a:rPr>
              <a:t>Методическое наблюдение «Распределение внимания на уроке» </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609"/>
          <a:stretch/>
        </p:blipFill>
        <p:spPr bwMode="auto">
          <a:xfrm>
            <a:off x="971600" y="3092649"/>
            <a:ext cx="2698827" cy="343228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095556"/>
            <a:ext cx="2583204" cy="3471483"/>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955462" y="2354896"/>
            <a:ext cx="4188538" cy="646331"/>
          </a:xfrm>
          <a:prstGeom prst="rect">
            <a:avLst/>
          </a:prstGeom>
        </p:spPr>
        <p:txBody>
          <a:bodyPr wrap="square">
            <a:spAutoFit/>
          </a:bodyPr>
          <a:lstStyle/>
          <a:p>
            <a:r>
              <a:rPr lang="ru-RU" b="1" dirty="0">
                <a:solidFill>
                  <a:srgbClr val="C00000"/>
                </a:solidFill>
              </a:rPr>
              <a:t>Методическое  наблюдение</a:t>
            </a:r>
          </a:p>
          <a:p>
            <a:r>
              <a:rPr lang="ru-RU" b="1" dirty="0">
                <a:solidFill>
                  <a:srgbClr val="C00000"/>
                </a:solidFill>
              </a:rPr>
              <a:t> «Время на размышление» </a:t>
            </a:r>
          </a:p>
        </p:txBody>
      </p:sp>
    </p:spTree>
    <p:extLst>
      <p:ext uri="{BB962C8B-B14F-4D97-AF65-F5344CB8AC3E}">
        <p14:creationId xmlns:p14="http://schemas.microsoft.com/office/powerpoint/2010/main" val="269629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260648"/>
            <a:ext cx="3733800" cy="762000"/>
          </a:xfrm>
        </p:spPr>
        <p:txBody>
          <a:bodyPr/>
          <a:lstStyle/>
          <a:p>
            <a:pPr algn="ctr"/>
            <a:r>
              <a:rPr lang="ru-RU" sz="2000" dirty="0">
                <a:solidFill>
                  <a:srgbClr val="C00000"/>
                </a:solidFill>
                <a:latin typeface="Times New Roman" pitchFamily="18" charset="0"/>
                <a:cs typeface="Times New Roman" pitchFamily="18" charset="0"/>
              </a:rPr>
              <a:t>«Работают все» </a:t>
            </a:r>
          </a:p>
        </p:txBody>
      </p:sp>
      <p:pic>
        <p:nvPicPr>
          <p:cNvPr id="3074" name="Picture 2"/>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9552" y="1484784"/>
            <a:ext cx="3960440" cy="403244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sz="quarter" idx="3"/>
          </p:nvPr>
        </p:nvSpPr>
        <p:spPr>
          <a:xfrm>
            <a:off x="4932040" y="620688"/>
            <a:ext cx="3733800" cy="762000"/>
          </a:xfrm>
        </p:spPr>
        <p:txBody>
          <a:bodyPr/>
          <a:lstStyle/>
          <a:p>
            <a:pPr algn="ctr"/>
            <a:r>
              <a:rPr lang="ru-RU" sz="2000" dirty="0">
                <a:latin typeface="Times New Roman" pitchFamily="18" charset="0"/>
                <a:cs typeface="Times New Roman" pitchFamily="18" charset="0"/>
              </a:rPr>
              <a:t> «Работа педагога с разными группами учащихся» </a:t>
            </a:r>
          </a:p>
        </p:txBody>
      </p:sp>
      <p:pic>
        <p:nvPicPr>
          <p:cNvPr id="3075" name="Picture 3"/>
          <p:cNvPicPr>
            <a:picLocks noGrp="1" noChangeAspect="1" noChangeArrowheads="1"/>
          </p:cNvPicPr>
          <p:nvPr>
            <p:ph sz="quarter" idx="4"/>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4645025" y="2344351"/>
            <a:ext cx="4041775" cy="361233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65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131024" cy="1143000"/>
          </a:xfrm>
        </p:spPr>
        <p:txBody>
          <a:bodyPr/>
          <a:lstStyle/>
          <a:p>
            <a:r>
              <a:rPr lang="ru-RU" dirty="0"/>
              <a:t>Возможности</a:t>
            </a:r>
          </a:p>
        </p:txBody>
      </p:sp>
      <p:sp>
        <p:nvSpPr>
          <p:cNvPr id="3" name="Содержимое 2"/>
          <p:cNvSpPr>
            <a:spLocks noGrp="1"/>
          </p:cNvSpPr>
          <p:nvPr>
            <p:ph idx="1"/>
          </p:nvPr>
        </p:nvSpPr>
        <p:spPr/>
        <p:txBody>
          <a:bodyPr>
            <a:normAutofit fontScale="92500" lnSpcReduction="10000"/>
          </a:bodyPr>
          <a:lstStyle/>
          <a:p>
            <a:pPr marL="514350" indent="-514350">
              <a:buFont typeface="+mj-lt"/>
              <a:buAutoNum type="arabicPeriod"/>
            </a:pPr>
            <a:endParaRPr lang="ru-RU" dirty="0"/>
          </a:p>
          <a:p>
            <a:pPr marL="514350" indent="-514350">
              <a:buFont typeface="+mj-lt"/>
              <a:buAutoNum type="arabicPeriod"/>
            </a:pPr>
            <a:endParaRPr lang="ru-RU" dirty="0"/>
          </a:p>
          <a:p>
            <a:pPr marL="514350" indent="-514350">
              <a:buFont typeface="+mj-lt"/>
              <a:buAutoNum type="arabicPeriod"/>
            </a:pPr>
            <a:r>
              <a:rPr lang="ru-RU" dirty="0"/>
              <a:t>Обмен опытом.</a:t>
            </a:r>
          </a:p>
          <a:p>
            <a:pPr marL="514350" indent="-514350">
              <a:buFont typeface="+mj-lt"/>
              <a:buAutoNum type="arabicPeriod"/>
            </a:pPr>
            <a:r>
              <a:rPr lang="ru-RU" dirty="0"/>
              <a:t>Зеркало.</a:t>
            </a:r>
          </a:p>
          <a:p>
            <a:pPr marL="514350" indent="-514350">
              <a:buFont typeface="+mj-lt"/>
              <a:buAutoNum type="arabicPeriod"/>
            </a:pPr>
            <a:r>
              <a:rPr lang="ru-RU" dirty="0"/>
              <a:t>Планирование.</a:t>
            </a:r>
          </a:p>
          <a:p>
            <a:pPr marL="514350" indent="-514350">
              <a:buFont typeface="+mj-lt"/>
              <a:buAutoNum type="arabicPeriod"/>
            </a:pPr>
            <a:r>
              <a:rPr lang="ru-RU" dirty="0"/>
              <a:t>Выявление проблем.</a:t>
            </a:r>
          </a:p>
          <a:p>
            <a:pPr marL="514350" indent="-514350">
              <a:buFont typeface="+mj-lt"/>
              <a:buAutoNum type="arabicPeriod"/>
            </a:pPr>
            <a:r>
              <a:rPr lang="ru-RU" dirty="0"/>
              <a:t>Улучшение и/или корректировка фрагментов урока.</a:t>
            </a:r>
          </a:p>
          <a:p>
            <a:pPr marL="514350" indent="-514350">
              <a:buFont typeface="+mj-lt"/>
              <a:buAutoNum type="arabicPeriod"/>
            </a:pPr>
            <a:r>
              <a:rPr lang="ru-RU" dirty="0"/>
              <a:t>Условия творческого поиска.</a:t>
            </a:r>
          </a:p>
        </p:txBody>
      </p:sp>
      <p:pic>
        <p:nvPicPr>
          <p:cNvPr id="4" name="Picture 2" descr="F:\КУРАТОРЫ педсовет27.01.18\67651d9b13edb9cd74b1ddeabde6d2c0.jpg"/>
          <p:cNvPicPr>
            <a:picLocks noChangeAspect="1" noChangeArrowheads="1"/>
          </p:cNvPicPr>
          <p:nvPr/>
        </p:nvPicPr>
        <p:blipFill>
          <a:blip r:embed="rId2" cstate="print"/>
          <a:srcRect/>
          <a:stretch>
            <a:fillRect/>
          </a:stretch>
        </p:blipFill>
        <p:spPr bwMode="auto">
          <a:xfrm>
            <a:off x="6444208" y="0"/>
            <a:ext cx="2699792" cy="2699792"/>
          </a:xfrm>
          <a:prstGeom prst="rect">
            <a:avLst/>
          </a:prstGeom>
          <a:noFill/>
        </p:spPr>
      </p:pic>
    </p:spTree>
    <p:extLst>
      <p:ext uri="{BB962C8B-B14F-4D97-AF65-F5344CB8AC3E}">
        <p14:creationId xmlns:p14="http://schemas.microsoft.com/office/powerpoint/2010/main" val="252425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ownloads\PHOTO-2024-04-19-14-56-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058" y="476671"/>
            <a:ext cx="5184576" cy="233305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PHOTO-2024-04-19-14-56-0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ACER\Downloads\PHOTO-2024-04-19-14-56-03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816"/>
          <a:stretch/>
        </p:blipFill>
        <p:spPr bwMode="auto">
          <a:xfrm>
            <a:off x="827584" y="3212976"/>
            <a:ext cx="492503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3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 по четвертям</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816997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42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707678"/>
          </a:xfrm>
        </p:spPr>
        <p:txBody>
          <a:bodyPr>
            <a:normAutofit/>
          </a:bodyPr>
          <a:lstStyle/>
          <a:p>
            <a:pPr algn="ctr"/>
            <a:r>
              <a:rPr lang="ru-RU" sz="2800" dirty="0">
                <a:solidFill>
                  <a:srgbClr val="C00000"/>
                </a:solidFill>
                <a:latin typeface="Times New Roman" panose="02020603050405020304" pitchFamily="18" charset="0"/>
                <a:cs typeface="Times New Roman" panose="02020603050405020304" pitchFamily="18" charset="0"/>
              </a:rPr>
              <a:t>Вывод</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95536" y="1196752"/>
            <a:ext cx="8496944" cy="5365576"/>
          </a:xfrm>
          <a:ln>
            <a:solidFill>
              <a:schemeClr val="accent1"/>
            </a:solidFill>
          </a:ln>
        </p:spPr>
        <p:txBody>
          <a:bodyPr/>
          <a:lstStyle/>
          <a:p>
            <a:pPr algn="ctr"/>
            <a:r>
              <a:rPr lang="ru-RU" sz="2000" dirty="0">
                <a:solidFill>
                  <a:srgbClr val="C00000"/>
                </a:solidFill>
                <a:latin typeface="Times New Roman" panose="02020603050405020304" pitchFamily="18" charset="0"/>
                <a:cs typeface="Times New Roman" panose="02020603050405020304" pitchFamily="18" charset="0"/>
              </a:rPr>
              <a:t>Учителя заимствуют опыт друг друга</a:t>
            </a:r>
          </a:p>
          <a:p>
            <a:pPr algn="ctr"/>
            <a:r>
              <a:rPr lang="ru-RU" sz="1600" dirty="0">
                <a:solidFill>
                  <a:schemeClr val="tx1"/>
                </a:solidFill>
                <a:latin typeface="Times New Roman" panose="02020603050405020304" pitchFamily="18" charset="0"/>
                <a:cs typeface="Times New Roman" panose="02020603050405020304" pitchFamily="18" charset="0"/>
              </a:rPr>
              <a:t>Когда учителя наблюдают за уроками друг друга, они заимствуют педагогические «фишки», вместе ищут решения проблем</a:t>
            </a:r>
          </a:p>
          <a:p>
            <a:pPr algn="ctr"/>
            <a:endParaRPr lang="ru-RU" sz="1600" dirty="0">
              <a:solidFill>
                <a:schemeClr val="tx1"/>
              </a:solidFill>
              <a:latin typeface="Times New Roman" panose="02020603050405020304" pitchFamily="18" charset="0"/>
              <a:cs typeface="Times New Roman" panose="02020603050405020304" pitchFamily="18" charset="0"/>
            </a:endParaRPr>
          </a:p>
          <a:p>
            <a:pPr algn="ctr"/>
            <a:r>
              <a:rPr lang="ru-RU" sz="2000" dirty="0">
                <a:solidFill>
                  <a:srgbClr val="C00000"/>
                </a:solidFill>
                <a:latin typeface="Times New Roman" panose="02020603050405020304" pitchFamily="18" charset="0"/>
                <a:cs typeface="Times New Roman" panose="02020603050405020304" pitchFamily="18" charset="0"/>
              </a:rPr>
              <a:t>Избегают профессионального выгорания</a:t>
            </a:r>
          </a:p>
          <a:p>
            <a:pPr algn="ctr"/>
            <a:r>
              <a:rPr lang="ru-RU" sz="1600" dirty="0">
                <a:solidFill>
                  <a:schemeClr val="tx1"/>
                </a:solidFill>
                <a:latin typeface="Times New Roman" panose="02020603050405020304" pitchFamily="18" charset="0"/>
                <a:cs typeface="Times New Roman" panose="02020603050405020304" pitchFamily="18" charset="0"/>
              </a:rPr>
              <a:t>Когда учителя взаимодействуют, если у них есть поддержка друг друга, эмоциональное выгорание не наступает.  Педагогу год за годом хочется становиться лучше</a:t>
            </a:r>
          </a:p>
          <a:p>
            <a:pPr algn="ctr"/>
            <a:endParaRPr lang="ru-RU" sz="1600" dirty="0">
              <a:solidFill>
                <a:schemeClr val="tx1"/>
              </a:solidFill>
              <a:latin typeface="Times New Roman" panose="02020603050405020304" pitchFamily="18" charset="0"/>
              <a:cs typeface="Times New Roman" panose="02020603050405020304" pitchFamily="18" charset="0"/>
            </a:endParaRPr>
          </a:p>
          <a:p>
            <a:pPr algn="ctr"/>
            <a:r>
              <a:rPr lang="ru-RU" sz="2000" dirty="0">
                <a:solidFill>
                  <a:srgbClr val="C00000"/>
                </a:solidFill>
                <a:latin typeface="Times New Roman" panose="02020603050405020304" pitchFamily="18" charset="0"/>
                <a:cs typeface="Times New Roman" panose="02020603050405020304" pitchFamily="18" charset="0"/>
              </a:rPr>
              <a:t>Фокусируются на учениках</a:t>
            </a:r>
          </a:p>
          <a:p>
            <a:pPr algn="ctr"/>
            <a:r>
              <a:rPr lang="ru-RU" sz="1600" dirty="0">
                <a:solidFill>
                  <a:schemeClr val="tx1"/>
                </a:solidFill>
                <a:latin typeface="Times New Roman" panose="02020603050405020304" pitchFamily="18" charset="0"/>
                <a:cs typeface="Times New Roman" panose="02020603050405020304" pitchFamily="18" charset="0"/>
              </a:rPr>
              <a:t>Что лучше: когда учитель проводит «красивый, правильный» урок, или когда эффективно учатся? Мы слишком часто смотрим на учителя,  но все реже замечаем детей.  Методика позволяет сместить фокус на то, как они (дети) учатся</a:t>
            </a:r>
          </a:p>
          <a:p>
            <a:pPr algn="ctr"/>
            <a:endParaRPr lang="ru-RU" sz="1600" dirty="0">
              <a:solidFill>
                <a:schemeClr val="tx1"/>
              </a:solidFill>
              <a:latin typeface="Times New Roman" panose="02020603050405020304" pitchFamily="18" charset="0"/>
              <a:cs typeface="Times New Roman" panose="02020603050405020304" pitchFamily="18" charset="0"/>
            </a:endParaRPr>
          </a:p>
          <a:p>
            <a:pPr algn="ctr"/>
            <a:r>
              <a:rPr lang="ru-RU" sz="2000" dirty="0">
                <a:solidFill>
                  <a:srgbClr val="C00000"/>
                </a:solidFill>
                <a:latin typeface="Times New Roman" panose="02020603050405020304" pitchFamily="18" charset="0"/>
                <a:cs typeface="Times New Roman" panose="02020603050405020304" pitchFamily="18" charset="0"/>
              </a:rPr>
              <a:t>Саморазвитие превращается в привычку</a:t>
            </a:r>
          </a:p>
          <a:p>
            <a:pPr algn="ctr"/>
            <a:r>
              <a:rPr lang="ru-RU" sz="1600" dirty="0">
                <a:solidFill>
                  <a:schemeClr val="tx1"/>
                </a:solidFill>
                <a:latin typeface="Times New Roman" panose="02020603050405020304" pitchFamily="18" charset="0"/>
                <a:cs typeface="Times New Roman" panose="02020603050405020304" pitchFamily="18" charset="0"/>
              </a:rPr>
              <a:t>Цель курса в том, чтобы сделать взаимное обучение педагогов привычным, рутинным, постоянным действием.  Только так можно достигать стабильно высоких результатов</a:t>
            </a:r>
          </a:p>
          <a:p>
            <a:pPr algn="ct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27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1285860"/>
            <a:ext cx="7858180" cy="3416320"/>
          </a:xfrm>
          <a:prstGeom prst="rect">
            <a:avLst/>
          </a:prstGeom>
        </p:spPr>
        <p:txBody>
          <a:bodyPr wrap="square">
            <a:spAutoFit/>
          </a:bodyPr>
          <a:lstStyle/>
          <a:p>
            <a:r>
              <a:rPr lang="ru-RU" sz="3600" b="1" dirty="0">
                <a:solidFill>
                  <a:schemeClr val="accent2">
                    <a:lumMod val="75000"/>
                  </a:schemeClr>
                </a:solidFill>
              </a:rPr>
              <a:t>Самый значимый фактор, влияющий</a:t>
            </a:r>
            <a:br>
              <a:rPr lang="ru-RU" sz="3600" dirty="0">
                <a:solidFill>
                  <a:schemeClr val="accent2">
                    <a:lumMod val="75000"/>
                  </a:schemeClr>
                </a:solidFill>
              </a:rPr>
            </a:br>
            <a:r>
              <a:rPr lang="ru-RU" sz="3600" b="1" dirty="0">
                <a:solidFill>
                  <a:schemeClr val="accent2">
                    <a:lumMod val="75000"/>
                  </a:schemeClr>
                </a:solidFill>
              </a:rPr>
              <a:t>на качество образования и реализацию ФГОС - групповая эффективность </a:t>
            </a:r>
          </a:p>
          <a:p>
            <a:r>
              <a:rPr lang="ru-RU" sz="3600" b="1" dirty="0">
                <a:solidFill>
                  <a:schemeClr val="accent2">
                    <a:lumMod val="75000"/>
                  </a:schemeClr>
                </a:solidFill>
              </a:rPr>
              <a:t>учителей </a:t>
            </a:r>
            <a:endParaRPr lang="ru-RU" sz="3600"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D0F81C-DB87-B2FB-DF22-30C1D5114729}"/>
              </a:ext>
            </a:extLst>
          </p:cNvPr>
          <p:cNvSpPr txBox="1"/>
          <p:nvPr/>
        </p:nvSpPr>
        <p:spPr>
          <a:xfrm>
            <a:off x="395536" y="853669"/>
            <a:ext cx="8136904" cy="5084277"/>
          </a:xfrm>
          <a:prstGeom prst="rect">
            <a:avLst/>
          </a:prstGeom>
          <a:noFill/>
        </p:spPr>
        <p:txBody>
          <a:bodyPr wrap="square">
            <a:spAutoFit/>
          </a:bodyPr>
          <a:lstStyle/>
          <a:p>
            <a:pPr algn="just"/>
            <a:r>
              <a:rPr lang="ru-RU" sz="2400" b="1" dirty="0">
                <a:solidFill>
                  <a:srgbClr val="000000"/>
                </a:solidFill>
                <a:effectLst/>
                <a:latin typeface="Times New Roman" panose="02020603050405020304"/>
                <a:ea typeface="Calibri" panose="020F0502020204030204" pitchFamily="34" charset="0"/>
              </a:rPr>
              <a:t>Целью</a:t>
            </a:r>
            <a:r>
              <a:rPr lang="ru-RU" sz="2400" dirty="0">
                <a:solidFill>
                  <a:srgbClr val="000000"/>
                </a:solidFill>
                <a:effectLst/>
                <a:latin typeface="Times New Roman" panose="02020603050405020304"/>
                <a:ea typeface="Calibri" panose="020F0502020204030204" pitchFamily="34" charset="0"/>
              </a:rPr>
              <a:t> внедрения </a:t>
            </a:r>
            <a:r>
              <a:rPr lang="ru-RU" sz="2400" dirty="0">
                <a:solidFill>
                  <a:srgbClr val="000000"/>
                </a:solidFill>
                <a:latin typeface="Times New Roman" panose="02020603050405020304"/>
                <a:ea typeface="Calibri" panose="020F0502020204030204" pitchFamily="34" charset="0"/>
              </a:rPr>
              <a:t>этой</a:t>
            </a:r>
            <a:r>
              <a:rPr lang="ru-RU" sz="2400" dirty="0">
                <a:solidFill>
                  <a:srgbClr val="000000"/>
                </a:solidFill>
                <a:effectLst/>
                <a:latin typeface="Times New Roman" panose="02020603050405020304"/>
                <a:ea typeface="Calibri" panose="020F0502020204030204" pitchFamily="34" charset="0"/>
              </a:rPr>
              <a:t> методики  стал системный профессиональный  рост учителей.</a:t>
            </a:r>
          </a:p>
          <a:p>
            <a:pPr algn="just"/>
            <a:r>
              <a:rPr lang="ru-RU" sz="2400" dirty="0">
                <a:solidFill>
                  <a:srgbClr val="000000"/>
                </a:solidFill>
                <a:effectLst/>
                <a:latin typeface="Times New Roman" panose="02020603050405020304"/>
                <a:ea typeface="Calibri" panose="020F0502020204030204" pitchFamily="34" charset="0"/>
              </a:rPr>
              <a:t> Для достижения цели были определены </a:t>
            </a:r>
            <a:r>
              <a:rPr lang="ru-RU" sz="2400" b="1" dirty="0">
                <a:solidFill>
                  <a:srgbClr val="000000"/>
                </a:solidFill>
                <a:effectLst/>
                <a:latin typeface="Times New Roman" panose="02020603050405020304"/>
                <a:ea typeface="Calibri" panose="020F0502020204030204" pitchFamily="34" charset="0"/>
              </a:rPr>
              <a:t>задачи</a:t>
            </a:r>
            <a:r>
              <a:rPr lang="ru-RU" sz="2400" dirty="0">
                <a:solidFill>
                  <a:srgbClr val="000000"/>
                </a:solidFill>
                <a:effectLst/>
                <a:latin typeface="Times New Roman" panose="02020603050405020304"/>
                <a:ea typeface="Calibri" panose="020F0502020204030204" pitchFamily="34" charset="0"/>
              </a:rPr>
              <a:t>:</a:t>
            </a:r>
          </a:p>
          <a:p>
            <a:pPr algn="just">
              <a:lnSpc>
                <a:spcPct val="115000"/>
              </a:lnSpc>
              <a:spcAft>
                <a:spcPts val="1000"/>
              </a:spcAft>
            </a:pPr>
            <a:r>
              <a:rPr lang="ru-RU" sz="2400" dirty="0">
                <a:solidFill>
                  <a:srgbClr val="000000"/>
                </a:solidFill>
                <a:effectLst/>
                <a:latin typeface="Times New Roman" panose="02020603050405020304"/>
                <a:ea typeface="Calibri" panose="020F0502020204030204" pitchFamily="34" charset="0"/>
                <a:cs typeface="Calibri" panose="020F0502020204030204" pitchFamily="34" charset="0"/>
              </a:rPr>
              <a:t>- знакомство с кураторской методикой профессионального роста учителя;</a:t>
            </a:r>
            <a:endParaRPr lang="ru-RU"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ru-RU" sz="2400" dirty="0">
                <a:solidFill>
                  <a:srgbClr val="000000"/>
                </a:solidFill>
                <a:effectLst/>
                <a:latin typeface="Times New Roman" panose="02020603050405020304"/>
                <a:ea typeface="Calibri" panose="020F0502020204030204" pitchFamily="34" charset="0"/>
                <a:cs typeface="Calibri" panose="020F0502020204030204" pitchFamily="34" charset="0"/>
              </a:rPr>
              <a:t>- разработка «дорожной карты» внедрения кураторской методики в деятельность учителей;</a:t>
            </a:r>
            <a:endParaRPr lang="ru-RU"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ru-RU" sz="2400" dirty="0">
                <a:solidFill>
                  <a:srgbClr val="000000"/>
                </a:solidFill>
                <a:effectLst/>
                <a:latin typeface="Times New Roman" panose="02020603050405020304"/>
                <a:ea typeface="Calibri" panose="020F0502020204030204" pitchFamily="34" charset="0"/>
                <a:cs typeface="Calibri" panose="020F0502020204030204" pitchFamily="34" charset="0"/>
              </a:rPr>
              <a:t>- организация </a:t>
            </a:r>
            <a:r>
              <a:rPr lang="ru-RU" sz="2400" dirty="0" err="1">
                <a:solidFill>
                  <a:srgbClr val="000000"/>
                </a:solidFill>
                <a:effectLst/>
                <a:latin typeface="Times New Roman" panose="02020603050405020304"/>
                <a:ea typeface="Calibri" panose="020F0502020204030204" pitchFamily="34" charset="0"/>
                <a:cs typeface="Calibri" panose="020F0502020204030204" pitchFamily="34" charset="0"/>
              </a:rPr>
              <a:t>взаимопосещений</a:t>
            </a:r>
            <a:r>
              <a:rPr lang="ru-RU" sz="2400" dirty="0">
                <a:solidFill>
                  <a:srgbClr val="000000"/>
                </a:solidFill>
                <a:effectLst/>
                <a:latin typeface="Times New Roman" panose="02020603050405020304"/>
                <a:ea typeface="Calibri" panose="020F0502020204030204" pitchFamily="34" charset="0"/>
                <a:cs typeface="Calibri" panose="020F0502020204030204" pitchFamily="34" charset="0"/>
              </a:rPr>
              <a:t> уроков и их обсуждения;</a:t>
            </a:r>
            <a:endParaRPr lang="ru-RU"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ru-RU" sz="2400" dirty="0">
                <a:solidFill>
                  <a:srgbClr val="000000"/>
                </a:solidFill>
                <a:effectLst/>
                <a:latin typeface="Times New Roman" panose="02020603050405020304"/>
                <a:ea typeface="Calibri" panose="020F0502020204030204" pitchFamily="34" charset="0"/>
                <a:cs typeface="Calibri" panose="020F0502020204030204" pitchFamily="34" charset="0"/>
              </a:rPr>
              <a:t>- мониторинг внедрения методики;</a:t>
            </a:r>
            <a:endParaRPr lang="ru-RU" sz="24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ru-RU" sz="2400" dirty="0">
                <a:solidFill>
                  <a:srgbClr val="000000"/>
                </a:solidFill>
                <a:effectLst/>
                <a:latin typeface="Times New Roman" panose="02020603050405020304"/>
                <a:ea typeface="Calibri" panose="020F0502020204030204" pitchFamily="34" charset="0"/>
                <a:cs typeface="Calibri" panose="020F0502020204030204" pitchFamily="34" charset="0"/>
              </a:rPr>
              <a:t>- обобщение результатов и формирование системы обмена опытом.</a:t>
            </a:r>
            <a:endParaRPr lang="ru-RU"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250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428728" y="2071678"/>
            <a:ext cx="6609823" cy="36009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Возник вопрос: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Как решить эту проблему,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как построить недостающие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профессиональные связи?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Как создать у учителей привычку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целенаправленно обмениваться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опытом?</a:t>
            </a:r>
            <a:endParaRPr kumimoji="0" lang="ru-RU" sz="3200" b="0" i="0" u="none" strike="noStrike" cap="none" normalizeH="0" baseline="0" dirty="0">
              <a:ln>
                <a:noFill/>
              </a:ln>
              <a:solidFill>
                <a:schemeClr val="accent2">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43408"/>
            <a:ext cx="3635896" cy="6858000"/>
          </a:xfrm>
        </p:spPr>
        <p:txBody>
          <a:bodyPr>
            <a:normAutofit fontScale="85000" lnSpcReduction="10000"/>
          </a:bodyPr>
          <a:lstStyle/>
          <a:p>
            <a:pPr>
              <a:buNone/>
            </a:pPr>
            <a:endParaRPr lang="ru-RU" sz="4000" b="1" dirty="0">
              <a:latin typeface="Arial" pitchFamily="34" charset="0"/>
              <a:cs typeface="Arial" pitchFamily="34" charset="0"/>
            </a:endParaRPr>
          </a:p>
          <a:p>
            <a:pPr>
              <a:buNone/>
            </a:pPr>
            <a:r>
              <a:rPr lang="ru-RU" sz="4000" b="1" dirty="0">
                <a:latin typeface="Arial" pitchFamily="34" charset="0"/>
                <a:cs typeface="Arial" pitchFamily="34" charset="0"/>
              </a:rPr>
              <a:t>   Кураторская методика –</a:t>
            </a:r>
            <a:r>
              <a:rPr lang="ru-RU" sz="4000" b="1" dirty="0" err="1">
                <a:latin typeface="Arial" pitchFamily="34" charset="0"/>
                <a:cs typeface="Arial" pitchFamily="34" charset="0"/>
              </a:rPr>
              <a:t>профессиона-льный</a:t>
            </a:r>
            <a:r>
              <a:rPr lang="ru-RU" sz="4000" b="1" dirty="0">
                <a:latin typeface="Arial" pitchFamily="34" charset="0"/>
                <a:cs typeface="Arial" pitchFamily="34" charset="0"/>
              </a:rPr>
              <a:t> обмен опытом в учительских парах и триадах как инструмент улучшения качества преподавания</a:t>
            </a:r>
          </a:p>
          <a:p>
            <a:pPr>
              <a:buNone/>
            </a:pPr>
            <a:endParaRPr lang="ru-RU" sz="4000" b="1" dirty="0">
              <a:latin typeface="Arial" pitchFamily="34" charset="0"/>
              <a:cs typeface="Arial" pitchFamily="34" charset="0"/>
            </a:endParaRPr>
          </a:p>
          <a:p>
            <a:pPr>
              <a:buNone/>
            </a:pPr>
            <a:endParaRPr lang="ru-RU" sz="4000" b="1" dirty="0">
              <a:latin typeface="Arial" pitchFamily="34" charset="0"/>
              <a:cs typeface="Arial" pitchFamily="34" charset="0"/>
            </a:endParaRPr>
          </a:p>
          <a:p>
            <a:pPr>
              <a:buNone/>
            </a:pPr>
            <a:endParaRPr lang="ru-RU" sz="2800" dirty="0"/>
          </a:p>
          <a:p>
            <a:pPr>
              <a:buNone/>
            </a:pPr>
            <a:endParaRPr lang="ru-RU" sz="2800" dirty="0"/>
          </a:p>
          <a:p>
            <a:pPr>
              <a:buNone/>
            </a:pPr>
            <a:endParaRPr lang="ru-RU" sz="2800" dirty="0"/>
          </a:p>
        </p:txBody>
      </p:sp>
      <p:pic>
        <p:nvPicPr>
          <p:cNvPr id="5122" name="Picture 2" descr="C:\Users\ACER\Downloads\PHOTO-2024-04-19-14-56-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556792"/>
            <a:ext cx="4824536" cy="361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4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6314" y="428604"/>
            <a:ext cx="4572000" cy="1754326"/>
          </a:xfrm>
          <a:prstGeom prst="rect">
            <a:avLst/>
          </a:prstGeom>
        </p:spPr>
        <p:txBody>
          <a:bodyPr>
            <a:spAutoFit/>
          </a:bodyPr>
          <a:lstStyle/>
          <a:p>
            <a:r>
              <a:rPr lang="ru-RU" b="1" dirty="0"/>
              <a:t>профессор Академии повышения квалификации и профессиональной переподготовки работников образования </a:t>
            </a:r>
          </a:p>
          <a:p>
            <a:r>
              <a:rPr lang="ru-RU" b="1" dirty="0"/>
              <a:t>Константин Ушаков.</a:t>
            </a:r>
            <a:endParaRPr lang="ru-RU" dirty="0"/>
          </a:p>
        </p:txBody>
      </p:sp>
      <p:sp>
        <p:nvSpPr>
          <p:cNvPr id="4" name="Прямоугольник 3"/>
          <p:cNvSpPr/>
          <p:nvPr/>
        </p:nvSpPr>
        <p:spPr>
          <a:xfrm>
            <a:off x="285720" y="1928802"/>
            <a:ext cx="4572000" cy="4524315"/>
          </a:xfrm>
          <a:prstGeom prst="rect">
            <a:avLst/>
          </a:prstGeom>
        </p:spPr>
        <p:txBody>
          <a:bodyPr>
            <a:spAutoFit/>
          </a:bodyPr>
          <a:lstStyle/>
          <a:p>
            <a:r>
              <a:rPr lang="ru-RU" dirty="0"/>
              <a:t>Каждая организация в большей или меньшей степени обладает тем, что называется социальным капиталом. Его можно определить как набор неформальных ценностей или норм, которые разделяются членами группы и которые делают возможным сотрудничество внутри этой группы. Если члены группы смогут рассчитывать на то, что другие будут вести себя профессионально и на них можно будет положиться, то они доверяют друг другу. Доверие делает работу любой группы или организации более эффективной. </a:t>
            </a:r>
          </a:p>
        </p:txBody>
      </p:sp>
      <p:pic>
        <p:nvPicPr>
          <p:cNvPr id="5" name="Рисунок 4" descr="imgpreview.jpg"/>
          <p:cNvPicPr>
            <a:picLocks noChangeAspect="1"/>
          </p:cNvPicPr>
          <p:nvPr/>
        </p:nvPicPr>
        <p:blipFill>
          <a:blip r:embed="rId2" cstate="print"/>
          <a:stretch>
            <a:fillRect/>
          </a:stretch>
        </p:blipFill>
        <p:spPr>
          <a:xfrm>
            <a:off x="4786314" y="2500306"/>
            <a:ext cx="3818134" cy="3809014"/>
          </a:xfrm>
          <a:prstGeom prst="rect">
            <a:avLst/>
          </a:prstGeom>
        </p:spPr>
      </p:pic>
      <p:sp>
        <p:nvSpPr>
          <p:cNvPr id="6" name="Прямоугольник 5"/>
          <p:cNvSpPr/>
          <p:nvPr/>
        </p:nvSpPr>
        <p:spPr>
          <a:xfrm>
            <a:off x="428596" y="428604"/>
            <a:ext cx="4280339" cy="1384995"/>
          </a:xfrm>
          <a:prstGeom prst="rect">
            <a:avLst/>
          </a:prstGeom>
        </p:spPr>
        <p:txBody>
          <a:bodyPr wrap="none">
            <a:spAutoFit/>
          </a:bodyPr>
          <a:lstStyle/>
          <a:p>
            <a:r>
              <a:rPr lang="ru-RU" sz="2800" dirty="0">
                <a:solidFill>
                  <a:schemeClr val="accent2">
                    <a:lumMod val="75000"/>
                  </a:schemeClr>
                </a:solidFill>
              </a:rPr>
              <a:t>Социальный капитал </a:t>
            </a:r>
          </a:p>
          <a:p>
            <a:r>
              <a:rPr lang="ru-RU" sz="2800" dirty="0">
                <a:solidFill>
                  <a:schemeClr val="accent2">
                    <a:lumMod val="75000"/>
                  </a:schemeClr>
                </a:solidFill>
              </a:rPr>
              <a:t>образовательной</a:t>
            </a:r>
          </a:p>
          <a:p>
            <a:r>
              <a:rPr lang="ru-RU" sz="2800" dirty="0">
                <a:solidFill>
                  <a:schemeClr val="accent2">
                    <a:lumMod val="75000"/>
                  </a:schemeClr>
                </a:solidFill>
              </a:rPr>
              <a:t> организации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fontScale="90000"/>
          </a:bodyPr>
          <a:lstStyle/>
          <a:p>
            <a:r>
              <a:rPr lang="ru-RU" sz="3600" b="1" dirty="0">
                <a:solidFill>
                  <a:srgbClr val="C00000"/>
                </a:solidFill>
                <a:latin typeface="Arial" pitchFamily="34" charset="0"/>
                <a:cs typeface="Arial" pitchFamily="34" charset="0"/>
              </a:rPr>
              <a:t>Сущность кураторской</a:t>
            </a:r>
            <a:br>
              <a:rPr lang="ru-RU" sz="3600" b="1" dirty="0">
                <a:solidFill>
                  <a:srgbClr val="C00000"/>
                </a:solidFill>
                <a:latin typeface="Arial" pitchFamily="34" charset="0"/>
                <a:cs typeface="Arial" pitchFamily="34" charset="0"/>
              </a:rPr>
            </a:br>
            <a:r>
              <a:rPr lang="ru-RU" sz="3600" b="1" dirty="0">
                <a:solidFill>
                  <a:srgbClr val="C00000"/>
                </a:solidFill>
                <a:latin typeface="Arial" pitchFamily="34" charset="0"/>
                <a:cs typeface="Arial" pitchFamily="34" charset="0"/>
              </a:rPr>
              <a:t> методики -</a:t>
            </a:r>
          </a:p>
        </p:txBody>
      </p:sp>
      <p:pic>
        <p:nvPicPr>
          <p:cNvPr id="4097" name="Picture 1" descr="F:\КУРАТОРЫ педсовет27.01.18\kurator.png"/>
          <p:cNvPicPr>
            <a:picLocks noGrp="1" noChangeAspect="1" noChangeArrowheads="1"/>
          </p:cNvPicPr>
          <p:nvPr>
            <p:ph idx="1"/>
          </p:nvPr>
        </p:nvPicPr>
        <p:blipFill>
          <a:blip r:embed="rId2" cstate="print"/>
          <a:srcRect/>
          <a:stretch>
            <a:fillRect/>
          </a:stretch>
        </p:blipFill>
        <p:spPr bwMode="auto">
          <a:xfrm>
            <a:off x="971601" y="2563884"/>
            <a:ext cx="3528392" cy="3597216"/>
          </a:xfrm>
          <a:prstGeom prst="rect">
            <a:avLst/>
          </a:prstGeom>
          <a:noFill/>
        </p:spPr>
      </p:pic>
      <p:sp>
        <p:nvSpPr>
          <p:cNvPr id="5" name="TextBox 4"/>
          <p:cNvSpPr txBox="1"/>
          <p:nvPr/>
        </p:nvSpPr>
        <p:spPr>
          <a:xfrm>
            <a:off x="395536" y="908720"/>
            <a:ext cx="8748464" cy="1384995"/>
          </a:xfrm>
          <a:prstGeom prst="rect">
            <a:avLst/>
          </a:prstGeom>
          <a:noFill/>
        </p:spPr>
        <p:txBody>
          <a:bodyPr wrap="square" rtlCol="0">
            <a:spAutoFit/>
          </a:bodyPr>
          <a:lstStyle/>
          <a:p>
            <a:pPr algn="ctr"/>
            <a:r>
              <a:rPr lang="ru-RU" sz="2800" dirty="0" err="1">
                <a:latin typeface="Arial" pitchFamily="34" charset="0"/>
                <a:cs typeface="Arial" pitchFamily="34" charset="0"/>
              </a:rPr>
              <a:t>взаимопосещение</a:t>
            </a:r>
            <a:r>
              <a:rPr lang="ru-RU" sz="2800" dirty="0">
                <a:latin typeface="Arial" pitchFamily="34" charset="0"/>
                <a:cs typeface="Arial" pitchFamily="34" charset="0"/>
              </a:rPr>
              <a:t> уроков и совместное обсуждение в присутствии третьего лица – </a:t>
            </a:r>
            <a:r>
              <a:rPr lang="ru-RU" sz="2800" i="1" u="sng" dirty="0">
                <a:latin typeface="Arial" pitchFamily="34" charset="0"/>
                <a:cs typeface="Arial" pitchFamily="34" charset="0"/>
              </a:rPr>
              <a:t>куратора.</a:t>
            </a:r>
          </a:p>
        </p:txBody>
      </p:sp>
      <p:pic>
        <p:nvPicPr>
          <p:cNvPr id="4098" name="Picture 2" descr="F:\КУРАТОРЫ педсовет27.01.18\1565350.jpg"/>
          <p:cNvPicPr>
            <a:picLocks noChangeAspect="1" noChangeArrowheads="1"/>
          </p:cNvPicPr>
          <p:nvPr/>
        </p:nvPicPr>
        <p:blipFill>
          <a:blip r:embed="rId3" cstate="print"/>
          <a:srcRect/>
          <a:stretch>
            <a:fillRect/>
          </a:stretch>
        </p:blipFill>
        <p:spPr bwMode="auto">
          <a:xfrm>
            <a:off x="4932040" y="3717032"/>
            <a:ext cx="3643787" cy="2396432"/>
          </a:xfrm>
          <a:prstGeom prst="rect">
            <a:avLst/>
          </a:prstGeom>
          <a:noFill/>
        </p:spPr>
      </p:pic>
    </p:spTree>
    <p:extLst>
      <p:ext uri="{BB962C8B-B14F-4D97-AF65-F5344CB8AC3E}">
        <p14:creationId xmlns:p14="http://schemas.microsoft.com/office/powerpoint/2010/main" val="202542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796930"/>
            <a:ext cx="400109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Шаг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Необходимо сформировать</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пары учителей</a:t>
            </a:r>
            <a:r>
              <a:rPr kumimoji="0" lang="ru-RU" sz="36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которые могут друг у друга учиться, </a:t>
            </a:r>
          </a:p>
          <a:p>
            <a:pPr marL="0" marR="0" lvl="0" indent="0" algn="l" defTabSz="914400" rtl="0" eaLnBrk="1" fontAlgn="base" latinLnBrk="0" hangingPunct="1">
              <a:lnSpc>
                <a:spcPct val="100000"/>
              </a:lnSpc>
              <a:spcBef>
                <a:spcPct val="0"/>
              </a:spcBef>
              <a:spcAft>
                <a:spcPct val="0"/>
              </a:spcAft>
              <a:buClrTx/>
              <a:buSzTx/>
              <a:buFontTx/>
              <a:buNone/>
              <a:tabLst/>
            </a:pPr>
            <a:r>
              <a:rPr lang="ru-RU" sz="3200" dirty="0">
                <a:latin typeface="Arial" pitchFamily="34" charset="0"/>
                <a:ea typeface="Times New Roman" pitchFamily="18" charset="0"/>
                <a:cs typeface="Arial" pitchFamily="34" charset="0"/>
              </a:rPr>
              <a:t>п</a:t>
            </a:r>
            <a:r>
              <a:rPr kumimoji="0" lang="ru-RU" sz="3200" b="0" i="0" u="none" strike="noStrike" cap="none" normalizeH="0" baseline="0" dirty="0">
                <a:ln>
                  <a:noFill/>
                </a:ln>
                <a:solidFill>
                  <a:schemeClr val="tx1"/>
                </a:solidFill>
                <a:effectLst/>
                <a:latin typeface="Arial" pitchFamily="34" charset="0"/>
                <a:ea typeface="Times New Roman" pitchFamily="18" charset="0"/>
                <a:cs typeface="Arial" pitchFamily="34" charset="0"/>
              </a:rPr>
              <a:t>осещать уроки друг друга</a:t>
            </a:r>
          </a:p>
        </p:txBody>
      </p:sp>
      <p:pic>
        <p:nvPicPr>
          <p:cNvPr id="3074" name="Picture 2" descr="C:\Users\ACER\Downloads\b2587778-3b57-40e2-bf2b-27a945e26b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005" y="1916832"/>
            <a:ext cx="4320480"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71473" y="906645"/>
            <a:ext cx="428856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Шаг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«Умный третий»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 (его называют куратором)</a:t>
            </a:r>
            <a:r>
              <a:rPr kumimoji="0" lang="ru-RU" sz="24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accent2">
                  <a:lumMod val="75000"/>
                </a:schemeClr>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пользующийся авторитетом учитель, </a:t>
            </a:r>
          </a:p>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который организует обсуждение </a:t>
            </a:r>
          </a:p>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двоих учителей, обеспечит их </a:t>
            </a:r>
          </a:p>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психологическую безопасность</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764704"/>
            <a:ext cx="3427158" cy="565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594</Words>
  <Application>Microsoft Office PowerPoint</Application>
  <PresentationFormat>Экран (4:3)</PresentationFormat>
  <Paragraphs>101</Paragraphs>
  <Slides>18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Сущность кураторской  методики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Возможности</vt:lpstr>
      <vt:lpstr>Презентация PowerPoint</vt:lpstr>
      <vt:lpstr>Результат по четвертям</vt:lpstr>
      <vt:lpstr>Вывод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Marianna Andreeva</cp:lastModifiedBy>
  <cp:revision>44</cp:revision>
  <dcterms:created xsi:type="dcterms:W3CDTF">2019-01-07T11:09:00Z</dcterms:created>
  <dcterms:modified xsi:type="dcterms:W3CDTF">2024-05-10T22:53:50Z</dcterms:modified>
</cp:coreProperties>
</file>