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notesMasterIdLst>
    <p:notesMasterId r:id="rId2"/>
  </p:notesMasterIdLst>
  <p:sldIdLst>
    <p:sldId id="334" r:id="rId3"/>
    <p:sldId id="335" r:id="rId4"/>
    <p:sldId id="336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55" r:id="rId22"/>
    <p:sldId id="356" r:id="rId23"/>
    <p:sldId id="357" r:id="rId24"/>
    <p:sldId id="358" r:id="rId25"/>
    <p:sldId id="359" r:id="rId26"/>
    <p:sldId id="360" r:id="rId27"/>
    <p:sldId id="361" r:id="rId28"/>
    <p:sldId id="362" r:id="rId29"/>
    <p:sldId id="386" r:id="rId30"/>
    <p:sldId id="363" r:id="rId31"/>
    <p:sldId id="364" r:id="rId32"/>
    <p:sldId id="365" r:id="rId33"/>
    <p:sldId id="366" r:id="rId34"/>
    <p:sldId id="367" r:id="rId35"/>
    <p:sldId id="368" r:id="rId36"/>
    <p:sldId id="369" r:id="rId37"/>
    <p:sldId id="370" r:id="rId38"/>
    <p:sldId id="371" r:id="rId39"/>
    <p:sldId id="372" r:id="rId40"/>
    <p:sldId id="373" r:id="rId41"/>
    <p:sldId id="374" r:id="rId42"/>
    <p:sldId id="458" r:id="rId43"/>
    <p:sldId id="376" r:id="rId44"/>
    <p:sldId id="377" r:id="rId45"/>
    <p:sldId id="378" r:id="rId46"/>
    <p:sldId id="379" r:id="rId47"/>
    <p:sldId id="380" r:id="rId48"/>
    <p:sldId id="381" r:id="rId49"/>
    <p:sldId id="382" r:id="rId50"/>
    <p:sldId id="383" r:id="rId51"/>
    <p:sldId id="384" r:id="rId52"/>
    <p:sldId id="385" r:id="rId53"/>
    <p:sldId id="257" r:id="rId54"/>
    <p:sldId id="260" r:id="rId55"/>
    <p:sldId id="261" r:id="rId56"/>
    <p:sldId id="259" r:id="rId57"/>
    <p:sldId id="263" r:id="rId58"/>
    <p:sldId id="264" r:id="rId59"/>
    <p:sldId id="265" r:id="rId60"/>
    <p:sldId id="266" r:id="rId61"/>
    <p:sldId id="267" r:id="rId62"/>
    <p:sldId id="270" r:id="rId63"/>
    <p:sldId id="271" r:id="rId64"/>
    <p:sldId id="459" r:id="rId65"/>
    <p:sldId id="387" r:id="rId66"/>
    <p:sldId id="388" r:id="rId67"/>
    <p:sldId id="389" r:id="rId68"/>
    <p:sldId id="390" r:id="rId69"/>
    <p:sldId id="391" r:id="rId70"/>
    <p:sldId id="392" r:id="rId71"/>
    <p:sldId id="393" r:id="rId72"/>
    <p:sldId id="394" r:id="rId73"/>
    <p:sldId id="395" r:id="rId74"/>
    <p:sldId id="396" r:id="rId75"/>
    <p:sldId id="397" r:id="rId76"/>
    <p:sldId id="398" r:id="rId77"/>
    <p:sldId id="399" r:id="rId78"/>
    <p:sldId id="400" r:id="rId79"/>
    <p:sldId id="401" r:id="rId80"/>
    <p:sldId id="402" r:id="rId81"/>
    <p:sldId id="403" r:id="rId82"/>
    <p:sldId id="404" r:id="rId83"/>
    <p:sldId id="405" r:id="rId84"/>
    <p:sldId id="406" r:id="rId85"/>
    <p:sldId id="408" r:id="rId86"/>
    <p:sldId id="460" r:id="rId87"/>
    <p:sldId id="410" r:id="rId88"/>
    <p:sldId id="411" r:id="rId89"/>
    <p:sldId id="412" r:id="rId90"/>
    <p:sldId id="413" r:id="rId91"/>
    <p:sldId id="414" r:id="rId92"/>
    <p:sldId id="415" r:id="rId93"/>
    <p:sldId id="416" r:id="rId94"/>
    <p:sldId id="417" r:id="rId95"/>
    <p:sldId id="418" r:id="rId96"/>
    <p:sldId id="419" r:id="rId97"/>
    <p:sldId id="420" r:id="rId98"/>
    <p:sldId id="421" r:id="rId99"/>
    <p:sldId id="422" r:id="rId100"/>
    <p:sldId id="423" r:id="rId101"/>
    <p:sldId id="424" r:id="rId102"/>
    <p:sldId id="425" r:id="rId103"/>
    <p:sldId id="426" r:id="rId104"/>
    <p:sldId id="427" r:id="rId105"/>
    <p:sldId id="428" r:id="rId106"/>
    <p:sldId id="429" r:id="rId107"/>
    <p:sldId id="430" r:id="rId108"/>
    <p:sldId id="431" r:id="rId109"/>
    <p:sldId id="432" r:id="rId110"/>
    <p:sldId id="433" r:id="rId111"/>
    <p:sldId id="434" r:id="rId112"/>
    <p:sldId id="435" r:id="rId113"/>
    <p:sldId id="437" r:id="rId114"/>
    <p:sldId id="438" r:id="rId115"/>
    <p:sldId id="443" r:id="rId116"/>
    <p:sldId id="440" r:id="rId117"/>
    <p:sldId id="441" r:id="rId118"/>
    <p:sldId id="461" r:id="rId119"/>
    <p:sldId id="444" r:id="rId120"/>
    <p:sldId id="445" r:id="rId121"/>
    <p:sldId id="446" r:id="rId122"/>
    <p:sldId id="447" r:id="rId123"/>
    <p:sldId id="448" r:id="rId124"/>
    <p:sldId id="449" r:id="rId125"/>
    <p:sldId id="450" r:id="rId126"/>
    <p:sldId id="451" r:id="rId127"/>
    <p:sldId id="452" r:id="rId128"/>
    <p:sldId id="453" r:id="rId129"/>
    <p:sldId id="454" r:id="rId130"/>
    <p:sldId id="274" r:id="rId131"/>
    <p:sldId id="275" r:id="rId132"/>
    <p:sldId id="279" r:id="rId133"/>
    <p:sldId id="280" r:id="rId134"/>
    <p:sldId id="283" r:id="rId135"/>
    <p:sldId id="284" r:id="rId136"/>
    <p:sldId id="282" r:id="rId137"/>
    <p:sldId id="293" r:id="rId138"/>
    <p:sldId id="285" r:id="rId139"/>
    <p:sldId id="286" r:id="rId140"/>
    <p:sldId id="288" r:id="rId141"/>
    <p:sldId id="289" r:id="rId142"/>
    <p:sldId id="462" r:id="rId143"/>
    <p:sldId id="456" r:id="rId144"/>
  </p:sldIdLst>
  <p:sldSz cx="12192000" cy="6858000"/>
  <p:notesSz cx="6858000" cy="9144000"/>
  <p:custDataLst>
    <p:tags r:id="rId14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07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52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00" Type="http://schemas.openxmlformats.org/officeDocument/2006/relationships/slide" Target="slides/slide98.xml" /><Relationship Id="rId101" Type="http://schemas.openxmlformats.org/officeDocument/2006/relationships/slide" Target="slides/slide99.xml" /><Relationship Id="rId102" Type="http://schemas.openxmlformats.org/officeDocument/2006/relationships/slide" Target="slides/slide100.xml" /><Relationship Id="rId103" Type="http://schemas.openxmlformats.org/officeDocument/2006/relationships/slide" Target="slides/slide101.xml" /><Relationship Id="rId104" Type="http://schemas.openxmlformats.org/officeDocument/2006/relationships/slide" Target="slides/slide102.xml" /><Relationship Id="rId105" Type="http://schemas.openxmlformats.org/officeDocument/2006/relationships/slide" Target="slides/slide103.xml" /><Relationship Id="rId106" Type="http://schemas.openxmlformats.org/officeDocument/2006/relationships/slide" Target="slides/slide104.xml" /><Relationship Id="rId107" Type="http://schemas.openxmlformats.org/officeDocument/2006/relationships/slide" Target="slides/slide105.xml" /><Relationship Id="rId108" Type="http://schemas.openxmlformats.org/officeDocument/2006/relationships/slide" Target="slides/slide106.xml" /><Relationship Id="rId109" Type="http://schemas.openxmlformats.org/officeDocument/2006/relationships/slide" Target="slides/slide107.xml" /><Relationship Id="rId11" Type="http://schemas.openxmlformats.org/officeDocument/2006/relationships/slide" Target="slides/slide9.xml" /><Relationship Id="rId110" Type="http://schemas.openxmlformats.org/officeDocument/2006/relationships/slide" Target="slides/slide108.xml" /><Relationship Id="rId111" Type="http://schemas.openxmlformats.org/officeDocument/2006/relationships/slide" Target="slides/slide109.xml" /><Relationship Id="rId112" Type="http://schemas.openxmlformats.org/officeDocument/2006/relationships/slide" Target="slides/slide110.xml" /><Relationship Id="rId113" Type="http://schemas.openxmlformats.org/officeDocument/2006/relationships/slide" Target="slides/slide111.xml" /><Relationship Id="rId114" Type="http://schemas.openxmlformats.org/officeDocument/2006/relationships/slide" Target="slides/slide112.xml" /><Relationship Id="rId115" Type="http://schemas.openxmlformats.org/officeDocument/2006/relationships/slide" Target="slides/slide113.xml" /><Relationship Id="rId116" Type="http://schemas.openxmlformats.org/officeDocument/2006/relationships/slide" Target="slides/slide114.xml" /><Relationship Id="rId117" Type="http://schemas.openxmlformats.org/officeDocument/2006/relationships/slide" Target="slides/slide115.xml" /><Relationship Id="rId118" Type="http://schemas.openxmlformats.org/officeDocument/2006/relationships/slide" Target="slides/slide116.xml" /><Relationship Id="rId119" Type="http://schemas.openxmlformats.org/officeDocument/2006/relationships/slide" Target="slides/slide117.xml" /><Relationship Id="rId12" Type="http://schemas.openxmlformats.org/officeDocument/2006/relationships/slide" Target="slides/slide10.xml" /><Relationship Id="rId120" Type="http://schemas.openxmlformats.org/officeDocument/2006/relationships/slide" Target="slides/slide118.xml" /><Relationship Id="rId121" Type="http://schemas.openxmlformats.org/officeDocument/2006/relationships/slide" Target="slides/slide119.xml" /><Relationship Id="rId122" Type="http://schemas.openxmlformats.org/officeDocument/2006/relationships/slide" Target="slides/slide120.xml" /><Relationship Id="rId123" Type="http://schemas.openxmlformats.org/officeDocument/2006/relationships/slide" Target="slides/slide121.xml" /><Relationship Id="rId124" Type="http://schemas.openxmlformats.org/officeDocument/2006/relationships/slide" Target="slides/slide122.xml" /><Relationship Id="rId125" Type="http://schemas.openxmlformats.org/officeDocument/2006/relationships/slide" Target="slides/slide123.xml" /><Relationship Id="rId126" Type="http://schemas.openxmlformats.org/officeDocument/2006/relationships/slide" Target="slides/slide124.xml" /><Relationship Id="rId127" Type="http://schemas.openxmlformats.org/officeDocument/2006/relationships/slide" Target="slides/slide125.xml" /><Relationship Id="rId128" Type="http://schemas.openxmlformats.org/officeDocument/2006/relationships/slide" Target="slides/slide126.xml" /><Relationship Id="rId129" Type="http://schemas.openxmlformats.org/officeDocument/2006/relationships/slide" Target="slides/slide127.xml" /><Relationship Id="rId13" Type="http://schemas.openxmlformats.org/officeDocument/2006/relationships/slide" Target="slides/slide11.xml" /><Relationship Id="rId130" Type="http://schemas.openxmlformats.org/officeDocument/2006/relationships/slide" Target="slides/slide128.xml" /><Relationship Id="rId131" Type="http://schemas.openxmlformats.org/officeDocument/2006/relationships/slide" Target="slides/slide129.xml" /><Relationship Id="rId132" Type="http://schemas.openxmlformats.org/officeDocument/2006/relationships/slide" Target="slides/slide130.xml" /><Relationship Id="rId133" Type="http://schemas.openxmlformats.org/officeDocument/2006/relationships/slide" Target="slides/slide131.xml" /><Relationship Id="rId134" Type="http://schemas.openxmlformats.org/officeDocument/2006/relationships/slide" Target="slides/slide132.xml" /><Relationship Id="rId135" Type="http://schemas.openxmlformats.org/officeDocument/2006/relationships/slide" Target="slides/slide133.xml" /><Relationship Id="rId136" Type="http://schemas.openxmlformats.org/officeDocument/2006/relationships/slide" Target="slides/slide134.xml" /><Relationship Id="rId137" Type="http://schemas.openxmlformats.org/officeDocument/2006/relationships/slide" Target="slides/slide135.xml" /><Relationship Id="rId138" Type="http://schemas.openxmlformats.org/officeDocument/2006/relationships/slide" Target="slides/slide136.xml" /><Relationship Id="rId139" Type="http://schemas.openxmlformats.org/officeDocument/2006/relationships/slide" Target="slides/slide137.xml" /><Relationship Id="rId14" Type="http://schemas.openxmlformats.org/officeDocument/2006/relationships/slide" Target="slides/slide12.xml" /><Relationship Id="rId140" Type="http://schemas.openxmlformats.org/officeDocument/2006/relationships/slide" Target="slides/slide138.xml" /><Relationship Id="rId141" Type="http://schemas.openxmlformats.org/officeDocument/2006/relationships/slide" Target="slides/slide139.xml" /><Relationship Id="rId142" Type="http://schemas.openxmlformats.org/officeDocument/2006/relationships/slide" Target="slides/slide140.xml" /><Relationship Id="rId143" Type="http://schemas.openxmlformats.org/officeDocument/2006/relationships/slide" Target="slides/slide141.xml" /><Relationship Id="rId144" Type="http://schemas.openxmlformats.org/officeDocument/2006/relationships/slide" Target="slides/slide142.xml" /><Relationship Id="rId145" Type="http://schemas.openxmlformats.org/officeDocument/2006/relationships/tags" Target="tags/tag1.xml" /><Relationship Id="rId146" Type="http://schemas.openxmlformats.org/officeDocument/2006/relationships/presProps" Target="presProps.xml" /><Relationship Id="rId147" Type="http://schemas.openxmlformats.org/officeDocument/2006/relationships/viewProps" Target="viewProps.xml" /><Relationship Id="rId148" Type="http://schemas.openxmlformats.org/officeDocument/2006/relationships/theme" Target="theme/theme1.xml" /><Relationship Id="rId149" Type="http://schemas.openxmlformats.org/officeDocument/2006/relationships/tableStyles" Target="tableStyles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slide" Target="slides/slide28.xml" /><Relationship Id="rId31" Type="http://schemas.openxmlformats.org/officeDocument/2006/relationships/slide" Target="slides/slide29.xml" /><Relationship Id="rId32" Type="http://schemas.openxmlformats.org/officeDocument/2006/relationships/slide" Target="slides/slide30.xml" /><Relationship Id="rId33" Type="http://schemas.openxmlformats.org/officeDocument/2006/relationships/slide" Target="slides/slide31.xml" /><Relationship Id="rId34" Type="http://schemas.openxmlformats.org/officeDocument/2006/relationships/slide" Target="slides/slide32.xml" /><Relationship Id="rId35" Type="http://schemas.openxmlformats.org/officeDocument/2006/relationships/slide" Target="slides/slide33.xml" /><Relationship Id="rId36" Type="http://schemas.openxmlformats.org/officeDocument/2006/relationships/slide" Target="slides/slide34.xml" /><Relationship Id="rId37" Type="http://schemas.openxmlformats.org/officeDocument/2006/relationships/slide" Target="slides/slide35.xml" /><Relationship Id="rId38" Type="http://schemas.openxmlformats.org/officeDocument/2006/relationships/slide" Target="slides/slide36.xml" /><Relationship Id="rId39" Type="http://schemas.openxmlformats.org/officeDocument/2006/relationships/slide" Target="slides/slide37.xml" /><Relationship Id="rId4" Type="http://schemas.openxmlformats.org/officeDocument/2006/relationships/slide" Target="slides/slide2.xml" /><Relationship Id="rId40" Type="http://schemas.openxmlformats.org/officeDocument/2006/relationships/slide" Target="slides/slide38.xml" /><Relationship Id="rId41" Type="http://schemas.openxmlformats.org/officeDocument/2006/relationships/slide" Target="slides/slide39.xml" /><Relationship Id="rId42" Type="http://schemas.openxmlformats.org/officeDocument/2006/relationships/slide" Target="slides/slide40.xml" /><Relationship Id="rId43" Type="http://schemas.openxmlformats.org/officeDocument/2006/relationships/slide" Target="slides/slide41.xml" /><Relationship Id="rId44" Type="http://schemas.openxmlformats.org/officeDocument/2006/relationships/slide" Target="slides/slide42.xml" /><Relationship Id="rId45" Type="http://schemas.openxmlformats.org/officeDocument/2006/relationships/slide" Target="slides/slide43.xml" /><Relationship Id="rId46" Type="http://schemas.openxmlformats.org/officeDocument/2006/relationships/slide" Target="slides/slide44.xml" /><Relationship Id="rId47" Type="http://schemas.openxmlformats.org/officeDocument/2006/relationships/slide" Target="slides/slide45.xml" /><Relationship Id="rId48" Type="http://schemas.openxmlformats.org/officeDocument/2006/relationships/slide" Target="slides/slide46.xml" /><Relationship Id="rId49" Type="http://schemas.openxmlformats.org/officeDocument/2006/relationships/slide" Target="slides/slide47.xml" /><Relationship Id="rId5" Type="http://schemas.openxmlformats.org/officeDocument/2006/relationships/slide" Target="slides/slide3.xml" /><Relationship Id="rId50" Type="http://schemas.openxmlformats.org/officeDocument/2006/relationships/slide" Target="slides/slide48.xml" /><Relationship Id="rId51" Type="http://schemas.openxmlformats.org/officeDocument/2006/relationships/slide" Target="slides/slide49.xml" /><Relationship Id="rId52" Type="http://schemas.openxmlformats.org/officeDocument/2006/relationships/slide" Target="slides/slide50.xml" /><Relationship Id="rId53" Type="http://schemas.openxmlformats.org/officeDocument/2006/relationships/slide" Target="slides/slide51.xml" /><Relationship Id="rId54" Type="http://schemas.openxmlformats.org/officeDocument/2006/relationships/slide" Target="slides/slide52.xml" /><Relationship Id="rId55" Type="http://schemas.openxmlformats.org/officeDocument/2006/relationships/slide" Target="slides/slide53.xml" /><Relationship Id="rId56" Type="http://schemas.openxmlformats.org/officeDocument/2006/relationships/slide" Target="slides/slide54.xml" /><Relationship Id="rId57" Type="http://schemas.openxmlformats.org/officeDocument/2006/relationships/slide" Target="slides/slide55.xml" /><Relationship Id="rId58" Type="http://schemas.openxmlformats.org/officeDocument/2006/relationships/slide" Target="slides/slide56.xml" /><Relationship Id="rId59" Type="http://schemas.openxmlformats.org/officeDocument/2006/relationships/slide" Target="slides/slide57.xml" /><Relationship Id="rId6" Type="http://schemas.openxmlformats.org/officeDocument/2006/relationships/slide" Target="slides/slide4.xml" /><Relationship Id="rId60" Type="http://schemas.openxmlformats.org/officeDocument/2006/relationships/slide" Target="slides/slide58.xml" /><Relationship Id="rId61" Type="http://schemas.openxmlformats.org/officeDocument/2006/relationships/slide" Target="slides/slide59.xml" /><Relationship Id="rId62" Type="http://schemas.openxmlformats.org/officeDocument/2006/relationships/slide" Target="slides/slide60.xml" /><Relationship Id="rId63" Type="http://schemas.openxmlformats.org/officeDocument/2006/relationships/slide" Target="slides/slide61.xml" /><Relationship Id="rId64" Type="http://schemas.openxmlformats.org/officeDocument/2006/relationships/slide" Target="slides/slide62.xml" /><Relationship Id="rId65" Type="http://schemas.openxmlformats.org/officeDocument/2006/relationships/slide" Target="slides/slide63.xml" /><Relationship Id="rId66" Type="http://schemas.openxmlformats.org/officeDocument/2006/relationships/slide" Target="slides/slide64.xml" /><Relationship Id="rId67" Type="http://schemas.openxmlformats.org/officeDocument/2006/relationships/slide" Target="slides/slide65.xml" /><Relationship Id="rId68" Type="http://schemas.openxmlformats.org/officeDocument/2006/relationships/slide" Target="slides/slide66.xml" /><Relationship Id="rId69" Type="http://schemas.openxmlformats.org/officeDocument/2006/relationships/slide" Target="slides/slide67.xml" /><Relationship Id="rId7" Type="http://schemas.openxmlformats.org/officeDocument/2006/relationships/slide" Target="slides/slide5.xml" /><Relationship Id="rId70" Type="http://schemas.openxmlformats.org/officeDocument/2006/relationships/slide" Target="slides/slide68.xml" /><Relationship Id="rId71" Type="http://schemas.openxmlformats.org/officeDocument/2006/relationships/slide" Target="slides/slide69.xml" /><Relationship Id="rId72" Type="http://schemas.openxmlformats.org/officeDocument/2006/relationships/slide" Target="slides/slide70.xml" /><Relationship Id="rId73" Type="http://schemas.openxmlformats.org/officeDocument/2006/relationships/slide" Target="slides/slide71.xml" /><Relationship Id="rId74" Type="http://schemas.openxmlformats.org/officeDocument/2006/relationships/slide" Target="slides/slide72.xml" /><Relationship Id="rId75" Type="http://schemas.openxmlformats.org/officeDocument/2006/relationships/slide" Target="slides/slide73.xml" /><Relationship Id="rId76" Type="http://schemas.openxmlformats.org/officeDocument/2006/relationships/slide" Target="slides/slide74.xml" /><Relationship Id="rId77" Type="http://schemas.openxmlformats.org/officeDocument/2006/relationships/slide" Target="slides/slide75.xml" /><Relationship Id="rId78" Type="http://schemas.openxmlformats.org/officeDocument/2006/relationships/slide" Target="slides/slide76.xml" /><Relationship Id="rId79" Type="http://schemas.openxmlformats.org/officeDocument/2006/relationships/slide" Target="slides/slide77.xml" /><Relationship Id="rId8" Type="http://schemas.openxmlformats.org/officeDocument/2006/relationships/slide" Target="slides/slide6.xml" /><Relationship Id="rId80" Type="http://schemas.openxmlformats.org/officeDocument/2006/relationships/slide" Target="slides/slide78.xml" /><Relationship Id="rId81" Type="http://schemas.openxmlformats.org/officeDocument/2006/relationships/slide" Target="slides/slide79.xml" /><Relationship Id="rId82" Type="http://schemas.openxmlformats.org/officeDocument/2006/relationships/slide" Target="slides/slide80.xml" /><Relationship Id="rId83" Type="http://schemas.openxmlformats.org/officeDocument/2006/relationships/slide" Target="slides/slide81.xml" /><Relationship Id="rId84" Type="http://schemas.openxmlformats.org/officeDocument/2006/relationships/slide" Target="slides/slide82.xml" /><Relationship Id="rId85" Type="http://schemas.openxmlformats.org/officeDocument/2006/relationships/slide" Target="slides/slide83.xml" /><Relationship Id="rId86" Type="http://schemas.openxmlformats.org/officeDocument/2006/relationships/slide" Target="slides/slide84.xml" /><Relationship Id="rId87" Type="http://schemas.openxmlformats.org/officeDocument/2006/relationships/slide" Target="slides/slide85.xml" /><Relationship Id="rId88" Type="http://schemas.openxmlformats.org/officeDocument/2006/relationships/slide" Target="slides/slide86.xml" /><Relationship Id="rId89" Type="http://schemas.openxmlformats.org/officeDocument/2006/relationships/slide" Target="slides/slide87.xml" /><Relationship Id="rId9" Type="http://schemas.openxmlformats.org/officeDocument/2006/relationships/slide" Target="slides/slide7.xml" /><Relationship Id="rId90" Type="http://schemas.openxmlformats.org/officeDocument/2006/relationships/slide" Target="slides/slide88.xml" /><Relationship Id="rId91" Type="http://schemas.openxmlformats.org/officeDocument/2006/relationships/slide" Target="slides/slide89.xml" /><Relationship Id="rId92" Type="http://schemas.openxmlformats.org/officeDocument/2006/relationships/slide" Target="slides/slide90.xml" /><Relationship Id="rId93" Type="http://schemas.openxmlformats.org/officeDocument/2006/relationships/slide" Target="slides/slide91.xml" /><Relationship Id="rId94" Type="http://schemas.openxmlformats.org/officeDocument/2006/relationships/slide" Target="slides/slide92.xml" /><Relationship Id="rId95" Type="http://schemas.openxmlformats.org/officeDocument/2006/relationships/slide" Target="slides/slide93.xml" /><Relationship Id="rId96" Type="http://schemas.openxmlformats.org/officeDocument/2006/relationships/slide" Target="slides/slide94.xml" /><Relationship Id="rId97" Type="http://schemas.openxmlformats.org/officeDocument/2006/relationships/slide" Target="slides/slide95.xml" /><Relationship Id="rId98" Type="http://schemas.openxmlformats.org/officeDocument/2006/relationships/slide" Target="slides/slide96.xml" /><Relationship Id="rId99" Type="http://schemas.openxmlformats.org/officeDocument/2006/relationships/slide" Target="slides/slide9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D38FB-7F5D-4F78-BAAC-C3657718F9B9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8154B-2D36-465A-A7A8-E8EFC21625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12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8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8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154B-2D36-465A-A7A8-E8EFC216259D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634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8154B-2D36-465A-A7A8-E8EFC216259D}" type="slidenum">
              <a:rPr lang="ru-RU" smtClean="0"/>
              <a:t>118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46512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D084-9857-48CC-940A-57BD695DBE3F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108FA-B8BD-46D2-BF6E-0158FC35BC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217435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0D084-9857-48CC-940A-57BD695DBE3F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108FA-B8BD-46D2-BF6E-0158FC35BC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48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.jpeg" /></Relationships>
</file>

<file path=ppt/slides/_rels/slide10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26.jpeg" /><Relationship Id="rId3" Type="http://schemas.openxmlformats.org/officeDocument/2006/relationships/image" Target="../media/image227.jpeg" /><Relationship Id="rId4" Type="http://schemas.openxmlformats.org/officeDocument/2006/relationships/image" Target="../media/image228.jpeg" /><Relationship Id="rId5" Type="http://schemas.openxmlformats.org/officeDocument/2006/relationships/image" Target="../media/image229.jpeg" /></Relationships>
</file>

<file path=ppt/slides/_rels/slide10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0.jpeg" /><Relationship Id="rId3" Type="http://schemas.openxmlformats.org/officeDocument/2006/relationships/image" Target="../media/image231.jpeg" /><Relationship Id="rId4" Type="http://schemas.openxmlformats.org/officeDocument/2006/relationships/image" Target="../media/image232.jpeg" /><Relationship Id="rId5" Type="http://schemas.openxmlformats.org/officeDocument/2006/relationships/image" Target="../media/image233.jpeg" /></Relationships>
</file>

<file path=ppt/slides/_rels/slide10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4.jpeg" /><Relationship Id="rId3" Type="http://schemas.openxmlformats.org/officeDocument/2006/relationships/image" Target="../media/image235.jpeg" /><Relationship Id="rId4" Type="http://schemas.openxmlformats.org/officeDocument/2006/relationships/image" Target="../media/image236.jpeg" /><Relationship Id="rId5" Type="http://schemas.openxmlformats.org/officeDocument/2006/relationships/image" Target="../media/image237.jpeg" /><Relationship Id="rId6" Type="http://schemas.openxmlformats.org/officeDocument/2006/relationships/image" Target="../media/image238.jpeg" /></Relationships>
</file>

<file path=ppt/slides/_rels/slide10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9.jpeg" /><Relationship Id="rId3" Type="http://schemas.openxmlformats.org/officeDocument/2006/relationships/image" Target="../media/image240.jpeg" /><Relationship Id="rId4" Type="http://schemas.openxmlformats.org/officeDocument/2006/relationships/image" Target="../media/image241.jpeg" /></Relationships>
</file>

<file path=ppt/slides/_rels/slide10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2.jpeg" /></Relationships>
</file>

<file path=ppt/slides/_rels/slide10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3.jpeg" /><Relationship Id="rId3" Type="http://schemas.openxmlformats.org/officeDocument/2006/relationships/image" Target="../media/image244.jpeg" /></Relationships>
</file>

<file path=ppt/slides/_rels/slide10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5.jpeg" /></Relationships>
</file>

<file path=ppt/slides/_rels/slide10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6.jpeg" /></Relationships>
</file>

<file path=ppt/slides/_rels/slide10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7.jpeg" /><Relationship Id="rId3" Type="http://schemas.openxmlformats.org/officeDocument/2006/relationships/image" Target="../media/image248.jpeg" /></Relationships>
</file>

<file path=ppt/slides/_rels/slide10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9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.jpeg" /></Relationships>
</file>

<file path=ppt/slides/_rels/slide1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50.jpeg" /><Relationship Id="rId3" Type="http://schemas.openxmlformats.org/officeDocument/2006/relationships/image" Target="../media/image251.jpeg" /></Relationships>
</file>

<file path=ppt/slides/_rels/slide1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52.jpeg" /><Relationship Id="rId3" Type="http://schemas.openxmlformats.org/officeDocument/2006/relationships/image" Target="../media/image253.jpeg" /></Relationships>
</file>

<file path=ppt/slides/_rels/slide1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54.jpeg" /><Relationship Id="rId3" Type="http://schemas.openxmlformats.org/officeDocument/2006/relationships/image" Target="../media/image255.jpeg" /></Relationships>
</file>

<file path=ppt/slides/_rels/slide1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56.jpeg" /><Relationship Id="rId3" Type="http://schemas.openxmlformats.org/officeDocument/2006/relationships/image" Target="../media/image257.jpeg" /><Relationship Id="rId4" Type="http://schemas.openxmlformats.org/officeDocument/2006/relationships/image" Target="../media/image258.jpeg" /></Relationships>
</file>

<file path=ppt/slides/_rels/slide1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59.jpeg" /></Relationships>
</file>

<file path=ppt/slides/_rels/slide1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60.jpeg" /></Relationships>
</file>

<file path=ppt/slides/_rels/slide1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61.jpeg" /></Relationships>
</file>

<file path=ppt/slides/_rels/slide1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62.jpeg" /></Relationships>
</file>

<file path=ppt/slides/_rels/slide1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263.jpeg" /><Relationship Id="rId4" Type="http://schemas.openxmlformats.org/officeDocument/2006/relationships/image" Target="../media/image264.jpeg" /><Relationship Id="rId5" Type="http://schemas.openxmlformats.org/officeDocument/2006/relationships/image" Target="../media/image265.jpeg" /></Relationships>
</file>

<file path=ppt/slides/_rels/slide1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66.jpeg" /><Relationship Id="rId3" Type="http://schemas.openxmlformats.org/officeDocument/2006/relationships/image" Target="../media/image267.jpeg" /><Relationship Id="rId4" Type="http://schemas.openxmlformats.org/officeDocument/2006/relationships/image" Target="../media/image268.jpeg" /><Relationship Id="rId5" Type="http://schemas.openxmlformats.org/officeDocument/2006/relationships/image" Target="../media/image269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8.jpeg" /></Relationships>
</file>

<file path=ppt/slides/_rels/slide1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70.jpeg" /><Relationship Id="rId3" Type="http://schemas.openxmlformats.org/officeDocument/2006/relationships/image" Target="../media/image271.jpeg" /><Relationship Id="rId4" Type="http://schemas.openxmlformats.org/officeDocument/2006/relationships/image" Target="../media/image272.jpeg" /></Relationships>
</file>

<file path=ppt/slides/_rels/slide1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73.jpeg" /><Relationship Id="rId3" Type="http://schemas.openxmlformats.org/officeDocument/2006/relationships/image" Target="../media/image274.jpeg" /><Relationship Id="rId4" Type="http://schemas.openxmlformats.org/officeDocument/2006/relationships/image" Target="../media/image275.jpeg" /></Relationships>
</file>

<file path=ppt/slides/_rels/slide1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76.jpeg" /><Relationship Id="rId3" Type="http://schemas.openxmlformats.org/officeDocument/2006/relationships/image" Target="../media/image277.jpeg" /><Relationship Id="rId4" Type="http://schemas.openxmlformats.org/officeDocument/2006/relationships/image" Target="../media/image278.jpeg" /></Relationships>
</file>

<file path=ppt/slides/_rels/slide1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79.jpeg" /><Relationship Id="rId3" Type="http://schemas.openxmlformats.org/officeDocument/2006/relationships/image" Target="../media/image280.jpeg" /><Relationship Id="rId4" Type="http://schemas.openxmlformats.org/officeDocument/2006/relationships/image" Target="../media/image281.jpeg" /></Relationships>
</file>

<file path=ppt/slides/_rels/slide1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82.jpeg" /><Relationship Id="rId3" Type="http://schemas.openxmlformats.org/officeDocument/2006/relationships/image" Target="../media/image283.jpeg" /><Relationship Id="rId4" Type="http://schemas.openxmlformats.org/officeDocument/2006/relationships/image" Target="../media/image284.jpeg" /></Relationships>
</file>

<file path=ppt/slides/_rels/slide1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85.jpeg" /><Relationship Id="rId3" Type="http://schemas.openxmlformats.org/officeDocument/2006/relationships/image" Target="../media/image286.jpeg" /><Relationship Id="rId4" Type="http://schemas.openxmlformats.org/officeDocument/2006/relationships/image" Target="../media/image287.jpeg" /></Relationships>
</file>

<file path=ppt/slides/_rels/slide1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88.jpeg" /><Relationship Id="rId3" Type="http://schemas.openxmlformats.org/officeDocument/2006/relationships/image" Target="../media/image289.jpeg" /><Relationship Id="rId4" Type="http://schemas.openxmlformats.org/officeDocument/2006/relationships/image" Target="../media/image290.jpeg" /></Relationships>
</file>

<file path=ppt/slides/_rels/slide1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91.jpeg" /><Relationship Id="rId3" Type="http://schemas.openxmlformats.org/officeDocument/2006/relationships/image" Target="../media/image292.jpeg" /><Relationship Id="rId4" Type="http://schemas.openxmlformats.org/officeDocument/2006/relationships/image" Target="../media/image293.jpeg" /></Relationships>
</file>

<file path=ppt/slides/_rels/slide1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94.jpeg" /></Relationships>
</file>

<file path=ppt/slides/_rels/slide1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95.jpeg" /><Relationship Id="rId3" Type="http://schemas.openxmlformats.org/officeDocument/2006/relationships/image" Target="../media/image296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9.jpeg" /></Relationships>
</file>

<file path=ppt/slides/_rels/slide1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97.jpeg" /><Relationship Id="rId3" Type="http://schemas.openxmlformats.org/officeDocument/2006/relationships/image" Target="../media/image298.jpeg" /></Relationships>
</file>

<file path=ppt/slides/_rels/slide1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99.jpeg" /><Relationship Id="rId3" Type="http://schemas.openxmlformats.org/officeDocument/2006/relationships/image" Target="../media/image300.jpeg" /></Relationships>
</file>

<file path=ppt/slides/_rels/slide1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01.jpeg" /></Relationships>
</file>

<file path=ppt/slides/_rels/slide1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02.jpeg" /><Relationship Id="rId3" Type="http://schemas.openxmlformats.org/officeDocument/2006/relationships/image" Target="../media/image303.jpeg" /><Relationship Id="rId4" Type="http://schemas.openxmlformats.org/officeDocument/2006/relationships/image" Target="../media/image304.jpeg" /></Relationships>
</file>

<file path=ppt/slides/_rels/slide1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05.jpeg" /></Relationships>
</file>

<file path=ppt/slides/_rels/slide1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06.jpeg" /></Relationships>
</file>

<file path=ppt/slides/_rels/slide1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hyperlink" Target="https://4.bp.blogspot.com/-VOkYopoxJ3g/ULynDme5MII/AAAAAAAAB48/C6wYsPMjaqU/s1600/010011.jpg" TargetMode="External" /><Relationship Id="rId3" Type="http://schemas.openxmlformats.org/officeDocument/2006/relationships/image" Target="../media/image307.jpeg" /><Relationship Id="rId4" Type="http://schemas.openxmlformats.org/officeDocument/2006/relationships/image" Target="../media/image308.jpeg" /></Relationships>
</file>

<file path=ppt/slides/_rels/slide1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09.jpeg" /><Relationship Id="rId3" Type="http://schemas.openxmlformats.org/officeDocument/2006/relationships/image" Target="../media/image310.jpeg" /><Relationship Id="rId4" Type="http://schemas.openxmlformats.org/officeDocument/2006/relationships/image" Target="../media/image311.jpeg" /></Relationships>
</file>

<file path=ppt/slides/_rels/slide1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12.jpeg" /><Relationship Id="rId3" Type="http://schemas.openxmlformats.org/officeDocument/2006/relationships/image" Target="../media/image313.jpeg" /></Relationships>
</file>

<file path=ppt/slides/_rels/slide1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14.jpeg" /><Relationship Id="rId3" Type="http://schemas.openxmlformats.org/officeDocument/2006/relationships/image" Target="../media/image315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0.jpeg" /><Relationship Id="rId3" Type="http://schemas.openxmlformats.org/officeDocument/2006/relationships/image" Target="../media/image21.jpeg" /><Relationship Id="rId4" Type="http://schemas.openxmlformats.org/officeDocument/2006/relationships/image" Target="../media/image22.jpeg" /><Relationship Id="rId5" Type="http://schemas.openxmlformats.org/officeDocument/2006/relationships/image" Target="../media/image23.jpeg" /></Relationships>
</file>

<file path=ppt/slides/_rels/slide1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16.jpeg" /><Relationship Id="rId3" Type="http://schemas.openxmlformats.org/officeDocument/2006/relationships/image" Target="../media/image317.jpeg" /><Relationship Id="rId4" Type="http://schemas.openxmlformats.org/officeDocument/2006/relationships/image" Target="../media/image318.jpeg" /><Relationship Id="rId5" Type="http://schemas.openxmlformats.org/officeDocument/2006/relationships/image" Target="../media/image319.jpeg" /></Relationships>
</file>

<file path=ppt/slides/_rels/slide1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20.jpeg" /></Relationships>
</file>

<file path=ppt/slides/_rels/slide1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21.jpeg" /><Relationship Id="rId3" Type="http://schemas.openxmlformats.org/officeDocument/2006/relationships/image" Target="../media/image322.jpeg" /><Relationship Id="rId4" Type="http://schemas.openxmlformats.org/officeDocument/2006/relationships/image" Target="../media/image323.jpeg" /><Relationship Id="rId5" Type="http://schemas.openxmlformats.org/officeDocument/2006/relationships/image" Target="../media/image324.jpeg" /><Relationship Id="rId6" Type="http://schemas.openxmlformats.org/officeDocument/2006/relationships/image" Target="../media/image325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5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6.jpeg" /><Relationship Id="rId3" Type="http://schemas.openxmlformats.org/officeDocument/2006/relationships/image" Target="../media/image27.jpeg" /><Relationship Id="rId4" Type="http://schemas.openxmlformats.org/officeDocument/2006/relationships/image" Target="../media/image28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9.jpeg" /><Relationship Id="rId3" Type="http://schemas.openxmlformats.org/officeDocument/2006/relationships/image" Target="../media/image30.jpeg" /><Relationship Id="rId4" Type="http://schemas.openxmlformats.org/officeDocument/2006/relationships/image" Target="../media/image31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2.jpeg" /><Relationship Id="rId3" Type="http://schemas.openxmlformats.org/officeDocument/2006/relationships/image" Target="../media/image33.jpeg" /><Relationship Id="rId4" Type="http://schemas.openxmlformats.org/officeDocument/2006/relationships/image" Target="../media/image34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3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5.jpeg" /><Relationship Id="rId3" Type="http://schemas.openxmlformats.org/officeDocument/2006/relationships/image" Target="../media/image36.jpeg" /><Relationship Id="rId4" Type="http://schemas.openxmlformats.org/officeDocument/2006/relationships/image" Target="../media/image37.jpeg" /><Relationship Id="rId5" Type="http://schemas.openxmlformats.org/officeDocument/2006/relationships/image" Target="../media/image38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9.jpeg" /><Relationship Id="rId3" Type="http://schemas.openxmlformats.org/officeDocument/2006/relationships/image" Target="../media/image40.jpeg" /><Relationship Id="rId4" Type="http://schemas.openxmlformats.org/officeDocument/2006/relationships/image" Target="../media/image41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2.jpeg" /><Relationship Id="rId3" Type="http://schemas.openxmlformats.org/officeDocument/2006/relationships/image" Target="../media/image43.jpeg" /><Relationship Id="rId4" Type="http://schemas.openxmlformats.org/officeDocument/2006/relationships/image" Target="../media/image44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5.jpeg" /><Relationship Id="rId3" Type="http://schemas.openxmlformats.org/officeDocument/2006/relationships/image" Target="../media/image46.jpeg" /><Relationship Id="rId4" Type="http://schemas.openxmlformats.org/officeDocument/2006/relationships/image" Target="../media/image47.jpeg" /><Relationship Id="rId5" Type="http://schemas.openxmlformats.org/officeDocument/2006/relationships/image" Target="../media/image48.jpeg" /><Relationship Id="rId6" Type="http://schemas.openxmlformats.org/officeDocument/2006/relationships/image" Target="../media/image49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0.jpeg" /><Relationship Id="rId3" Type="http://schemas.openxmlformats.org/officeDocument/2006/relationships/image" Target="../media/image51.jpeg" /><Relationship Id="rId4" Type="http://schemas.openxmlformats.org/officeDocument/2006/relationships/image" Target="../media/image52.jpeg" /><Relationship Id="rId5" Type="http://schemas.openxmlformats.org/officeDocument/2006/relationships/image" Target="../media/image53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4.jpeg" /><Relationship Id="rId3" Type="http://schemas.openxmlformats.org/officeDocument/2006/relationships/image" Target="../media/image55.jpeg" /><Relationship Id="rId4" Type="http://schemas.openxmlformats.org/officeDocument/2006/relationships/image" Target="../media/image56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7.jpeg" /><Relationship Id="rId3" Type="http://schemas.openxmlformats.org/officeDocument/2006/relationships/image" Target="../media/image58.jpeg" /><Relationship Id="rId4" Type="http://schemas.openxmlformats.org/officeDocument/2006/relationships/image" Target="../media/image59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0.jpeg" /><Relationship Id="rId3" Type="http://schemas.openxmlformats.org/officeDocument/2006/relationships/image" Target="../media/image61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2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3.png" /><Relationship Id="rId3" Type="http://schemas.openxmlformats.org/officeDocument/2006/relationships/image" Target="../media/image64.jpeg" /><Relationship Id="rId4" Type="http://schemas.openxmlformats.org/officeDocument/2006/relationships/image" Target="../media/image65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.jpeg" /><Relationship Id="rId3" Type="http://schemas.openxmlformats.org/officeDocument/2006/relationships/image" Target="../media/image5.jpeg" /><Relationship Id="rId4" Type="http://schemas.openxmlformats.org/officeDocument/2006/relationships/image" Target="../media/image6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6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7.jpeg" /><Relationship Id="rId3" Type="http://schemas.openxmlformats.org/officeDocument/2006/relationships/image" Target="../media/image68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9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0.jpeg" /><Relationship Id="rId3" Type="http://schemas.openxmlformats.org/officeDocument/2006/relationships/image" Target="../media/image71.jpe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2.jpeg" /><Relationship Id="rId3" Type="http://schemas.openxmlformats.org/officeDocument/2006/relationships/image" Target="../media/image73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4.jpeg" /><Relationship Id="rId3" Type="http://schemas.openxmlformats.org/officeDocument/2006/relationships/image" Target="../media/image75.jpe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6.jpeg" /><Relationship Id="rId3" Type="http://schemas.openxmlformats.org/officeDocument/2006/relationships/image" Target="../media/image77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8.jpeg" /><Relationship Id="rId3" Type="http://schemas.openxmlformats.org/officeDocument/2006/relationships/image" Target="../media/image79.jpe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0.jpeg" /><Relationship Id="rId3" Type="http://schemas.openxmlformats.org/officeDocument/2006/relationships/image" Target="../media/image81.jpe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2.jpeg" /><Relationship Id="rId3" Type="http://schemas.openxmlformats.org/officeDocument/2006/relationships/image" Target="../media/image83.jpeg" /><Relationship Id="rId4" Type="http://schemas.openxmlformats.org/officeDocument/2006/relationships/image" Target="../media/image84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.jpeg" /><Relationship Id="rId3" Type="http://schemas.openxmlformats.org/officeDocument/2006/relationships/image" Target="../media/image8.jpeg" /><Relationship Id="rId4" Type="http://schemas.openxmlformats.org/officeDocument/2006/relationships/image" Target="../media/image9.jpe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5.jpeg" /><Relationship Id="rId3" Type="http://schemas.openxmlformats.org/officeDocument/2006/relationships/image" Target="../media/image86.jpeg" /><Relationship Id="rId4" Type="http://schemas.openxmlformats.org/officeDocument/2006/relationships/image" Target="../media/image87.jpe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8.jpe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9.jpeg" /><Relationship Id="rId3" Type="http://schemas.openxmlformats.org/officeDocument/2006/relationships/image" Target="../media/image90.jpeg" /><Relationship Id="rId4" Type="http://schemas.openxmlformats.org/officeDocument/2006/relationships/image" Target="../media/image91.jpe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2.jpeg" /><Relationship Id="rId3" Type="http://schemas.openxmlformats.org/officeDocument/2006/relationships/image" Target="../media/image93.jpe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4.jpeg" /><Relationship Id="rId3" Type="http://schemas.openxmlformats.org/officeDocument/2006/relationships/image" Target="../media/image95.jpeg" /><Relationship Id="rId4" Type="http://schemas.openxmlformats.org/officeDocument/2006/relationships/image" Target="../media/image96.jpeg" /><Relationship Id="rId5" Type="http://schemas.openxmlformats.org/officeDocument/2006/relationships/image" Target="../media/image97.jpeg" /><Relationship Id="rId6" Type="http://schemas.openxmlformats.org/officeDocument/2006/relationships/image" Target="../media/image98.jpe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9.jpeg" /><Relationship Id="rId3" Type="http://schemas.openxmlformats.org/officeDocument/2006/relationships/image" Target="../media/image100.png" /><Relationship Id="rId4" Type="http://schemas.openxmlformats.org/officeDocument/2006/relationships/image" Target="../media/image101.jpeg" /><Relationship Id="rId5" Type="http://schemas.openxmlformats.org/officeDocument/2006/relationships/image" Target="../media/image102.pn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3.jpeg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4.png" /><Relationship Id="rId3" Type="http://schemas.openxmlformats.org/officeDocument/2006/relationships/image" Target="../media/image105.png" /><Relationship Id="rId4" Type="http://schemas.openxmlformats.org/officeDocument/2006/relationships/image" Target="../media/image106.png" /><Relationship Id="rId5" Type="http://schemas.openxmlformats.org/officeDocument/2006/relationships/image" Target="../media/image107.png" /><Relationship Id="rId6" Type="http://schemas.openxmlformats.org/officeDocument/2006/relationships/image" Target="../media/image108.jpeg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9.jpeg" /><Relationship Id="rId3" Type="http://schemas.openxmlformats.org/officeDocument/2006/relationships/image" Target="../media/image110.jpeg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11.jpeg" /><Relationship Id="rId3" Type="http://schemas.openxmlformats.org/officeDocument/2006/relationships/image" Target="../media/image112.jpeg" /><Relationship Id="rId4" Type="http://schemas.openxmlformats.org/officeDocument/2006/relationships/image" Target="../media/image113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jpeg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14.jpeg" /><Relationship Id="rId3" Type="http://schemas.openxmlformats.org/officeDocument/2006/relationships/image" Target="../media/image115.jpeg" /><Relationship Id="rId4" Type="http://schemas.openxmlformats.org/officeDocument/2006/relationships/image" Target="../media/image116.jpeg" /><Relationship Id="rId5" Type="http://schemas.openxmlformats.org/officeDocument/2006/relationships/image" Target="../media/image117.jpeg" /><Relationship Id="rId6" Type="http://schemas.openxmlformats.org/officeDocument/2006/relationships/image" Target="../media/image118.jpeg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19.jpeg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20.jpeg" /><Relationship Id="rId3" Type="http://schemas.openxmlformats.org/officeDocument/2006/relationships/image" Target="../media/image121.jpeg" /></Relationships>
</file>

<file path=ppt/slides/_rels/slide5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22.jpeg" /></Relationships>
</file>

<file path=ppt/slides/_rels/slide5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23.jpeg" /></Relationships>
</file>

<file path=ppt/slides/_rels/slide5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24.jpeg" /><Relationship Id="rId3" Type="http://schemas.openxmlformats.org/officeDocument/2006/relationships/image" Target="../media/image125.jpeg" /></Relationships>
</file>

<file path=ppt/slides/_rels/slide5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26.jpeg" /></Relationships>
</file>

<file path=ppt/slides/_rels/slide5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27.jpeg" /><Relationship Id="rId3" Type="http://schemas.openxmlformats.org/officeDocument/2006/relationships/image" Target="../media/image128.jpeg" /><Relationship Id="rId4" Type="http://schemas.openxmlformats.org/officeDocument/2006/relationships/image" Target="../media/image129.jpeg" /></Relationships>
</file>

<file path=ppt/slides/_rels/slide5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0.jpeg" /><Relationship Id="rId3" Type="http://schemas.openxmlformats.org/officeDocument/2006/relationships/image" Target="../media/image131.jpeg" /></Relationships>
</file>

<file path=ppt/slides/_rels/slide5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2.jpeg" /><Relationship Id="rId3" Type="http://schemas.openxmlformats.org/officeDocument/2006/relationships/image" Target="../media/image133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1.jpeg" /></Relationships>
</file>

<file path=ppt/slides/_rels/slide6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4.jpeg" /><Relationship Id="rId3" Type="http://schemas.openxmlformats.org/officeDocument/2006/relationships/image" Target="../media/image135.jpeg" /></Relationships>
</file>

<file path=ppt/slides/_rels/slide6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6.jpeg" /><Relationship Id="rId3" Type="http://schemas.openxmlformats.org/officeDocument/2006/relationships/image" Target="../media/image137.jpeg" /></Relationships>
</file>

<file path=ppt/slides/_rels/slide6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8.jpeg" /><Relationship Id="rId3" Type="http://schemas.openxmlformats.org/officeDocument/2006/relationships/image" Target="../media/image139.jpeg" /></Relationships>
</file>

<file path=ppt/slides/_rels/slide6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40.jpeg" /></Relationships>
</file>

<file path=ppt/slides/_rels/slide6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41.jpeg" /></Relationships>
</file>

<file path=ppt/slides/_rels/slide6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42.jpeg" /><Relationship Id="rId3" Type="http://schemas.openxmlformats.org/officeDocument/2006/relationships/image" Target="../media/image143.jpeg" /></Relationships>
</file>

<file path=ppt/slides/_rels/slide6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44.jpeg" /></Relationships>
</file>

<file path=ppt/slides/_rels/slide6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45.jpeg" /><Relationship Id="rId3" Type="http://schemas.openxmlformats.org/officeDocument/2006/relationships/image" Target="../media/image146.jpeg" /></Relationships>
</file>

<file path=ppt/slides/_rels/slide6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47.jpeg" /><Relationship Id="rId4" Type="http://schemas.openxmlformats.org/officeDocument/2006/relationships/image" Target="../media/image148.jpeg" /><Relationship Id="rId5" Type="http://schemas.openxmlformats.org/officeDocument/2006/relationships/image" Target="../media/image149.jpeg" /><Relationship Id="rId6" Type="http://schemas.openxmlformats.org/officeDocument/2006/relationships/image" Target="../media/image150.jpeg" /></Relationships>
</file>

<file path=ppt/slides/_rels/slide6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51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2.jpeg" /></Relationships>
</file>

<file path=ppt/slides/_rels/slide7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52.jpeg" /><Relationship Id="rId3" Type="http://schemas.openxmlformats.org/officeDocument/2006/relationships/image" Target="../media/image153.jpeg" /><Relationship Id="rId4" Type="http://schemas.openxmlformats.org/officeDocument/2006/relationships/image" Target="../media/image154.jpeg" /></Relationships>
</file>

<file path=ppt/slides/_rels/slide7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55.jpeg" /><Relationship Id="rId3" Type="http://schemas.openxmlformats.org/officeDocument/2006/relationships/image" Target="../media/image156.jpeg" /><Relationship Id="rId4" Type="http://schemas.openxmlformats.org/officeDocument/2006/relationships/image" Target="../media/image157.jpeg" /></Relationships>
</file>

<file path=ppt/slides/_rels/slide7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58.jpeg" /><Relationship Id="rId3" Type="http://schemas.openxmlformats.org/officeDocument/2006/relationships/image" Target="../media/image159.jpeg" /></Relationships>
</file>

<file path=ppt/slides/_rels/slide7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0.jpeg" /><Relationship Id="rId3" Type="http://schemas.openxmlformats.org/officeDocument/2006/relationships/image" Target="../media/image161.jpeg" /><Relationship Id="rId4" Type="http://schemas.openxmlformats.org/officeDocument/2006/relationships/image" Target="../media/image162.jpeg" /></Relationships>
</file>

<file path=ppt/slides/_rels/slide7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3.jpeg" /></Relationships>
</file>

<file path=ppt/slides/_rels/slide7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4.jpeg" /><Relationship Id="rId3" Type="http://schemas.openxmlformats.org/officeDocument/2006/relationships/image" Target="../media/image165.jpeg" /></Relationships>
</file>

<file path=ppt/slides/_rels/slide7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6.jpeg" /><Relationship Id="rId3" Type="http://schemas.openxmlformats.org/officeDocument/2006/relationships/image" Target="../media/image167.jpeg" /></Relationships>
</file>

<file path=ppt/slides/_rels/slide7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8.jpeg" /></Relationships>
</file>

<file path=ppt/slides/_rels/slide7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9.jpeg" /></Relationships>
</file>

<file path=ppt/slides/_rels/slide7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0.jpeg" /><Relationship Id="rId3" Type="http://schemas.openxmlformats.org/officeDocument/2006/relationships/image" Target="../media/image171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.jpeg" /><Relationship Id="rId3" Type="http://schemas.openxmlformats.org/officeDocument/2006/relationships/image" Target="../media/image14.jpeg" /></Relationships>
</file>

<file path=ppt/slides/_rels/slide8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2.jpeg" /></Relationships>
</file>

<file path=ppt/slides/_rels/slide8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3.jpeg" /><Relationship Id="rId3" Type="http://schemas.openxmlformats.org/officeDocument/2006/relationships/image" Target="../media/image174.jpeg" /></Relationships>
</file>

<file path=ppt/slides/_rels/slide8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5.jpeg" /></Relationships>
</file>

<file path=ppt/slides/_rels/slide8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6.jpeg" /><Relationship Id="rId3" Type="http://schemas.openxmlformats.org/officeDocument/2006/relationships/image" Target="../media/image177.jpeg" /></Relationships>
</file>

<file path=ppt/slides/_rels/slide8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8.jpeg" /><Relationship Id="rId3" Type="http://schemas.openxmlformats.org/officeDocument/2006/relationships/image" Target="../media/image179.jpeg" /></Relationships>
</file>

<file path=ppt/slides/_rels/slide8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80.jpeg" /><Relationship Id="rId3" Type="http://schemas.openxmlformats.org/officeDocument/2006/relationships/image" Target="../media/image181.jpeg" /></Relationships>
</file>

<file path=ppt/slides/_rels/slide8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82.jpeg" /></Relationships>
</file>

<file path=ppt/slides/_rels/slide8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83.jpeg" /></Relationships>
</file>

<file path=ppt/slides/_rels/slide8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84.jpeg" /><Relationship Id="rId3" Type="http://schemas.openxmlformats.org/officeDocument/2006/relationships/image" Target="../media/image185.jpeg" /><Relationship Id="rId4" Type="http://schemas.openxmlformats.org/officeDocument/2006/relationships/image" Target="../media/image186.jpeg" /><Relationship Id="rId5" Type="http://schemas.openxmlformats.org/officeDocument/2006/relationships/image" Target="../media/image187.jpeg" /></Relationships>
</file>

<file path=ppt/slides/_rels/slide8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88.jpeg" /><Relationship Id="rId3" Type="http://schemas.openxmlformats.org/officeDocument/2006/relationships/image" Target="../media/image189.jpeg" /><Relationship Id="rId4" Type="http://schemas.openxmlformats.org/officeDocument/2006/relationships/image" Target="../media/image190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5.jpeg" /></Relationships>
</file>

<file path=ppt/slides/_rels/slide9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91.jpeg" /><Relationship Id="rId3" Type="http://schemas.openxmlformats.org/officeDocument/2006/relationships/image" Target="../media/image192.jpeg" /><Relationship Id="rId4" Type="http://schemas.openxmlformats.org/officeDocument/2006/relationships/image" Target="../media/image193.jpeg" /></Relationships>
</file>

<file path=ppt/slides/_rels/slide9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94.jpeg" /><Relationship Id="rId3" Type="http://schemas.openxmlformats.org/officeDocument/2006/relationships/image" Target="../media/image195.jpeg" /><Relationship Id="rId4" Type="http://schemas.openxmlformats.org/officeDocument/2006/relationships/image" Target="../media/image196.jpeg" /><Relationship Id="rId5" Type="http://schemas.openxmlformats.org/officeDocument/2006/relationships/image" Target="../media/image197.jpeg" /></Relationships>
</file>

<file path=ppt/slides/_rels/slide9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98.jpeg" /><Relationship Id="rId3" Type="http://schemas.openxmlformats.org/officeDocument/2006/relationships/image" Target="../media/image199.jpeg" /><Relationship Id="rId4" Type="http://schemas.openxmlformats.org/officeDocument/2006/relationships/image" Target="../media/image200.jpeg" /></Relationships>
</file>

<file path=ppt/slides/_rels/slide9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01.jpeg" /><Relationship Id="rId3" Type="http://schemas.openxmlformats.org/officeDocument/2006/relationships/image" Target="../media/image202.jpeg" /><Relationship Id="rId4" Type="http://schemas.openxmlformats.org/officeDocument/2006/relationships/image" Target="../media/image203.jpeg" /><Relationship Id="rId5" Type="http://schemas.openxmlformats.org/officeDocument/2006/relationships/image" Target="../media/image204.jpeg" /></Relationships>
</file>

<file path=ppt/slides/_rels/slide9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05.jpeg" /><Relationship Id="rId3" Type="http://schemas.openxmlformats.org/officeDocument/2006/relationships/image" Target="../media/image206.jpeg" /><Relationship Id="rId4" Type="http://schemas.openxmlformats.org/officeDocument/2006/relationships/image" Target="../media/image207.jpeg" /></Relationships>
</file>

<file path=ppt/slides/_rels/slide9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08.jpeg" /><Relationship Id="rId3" Type="http://schemas.openxmlformats.org/officeDocument/2006/relationships/image" Target="../media/image209.jpeg" /><Relationship Id="rId4" Type="http://schemas.openxmlformats.org/officeDocument/2006/relationships/image" Target="../media/image210.jpeg" /></Relationships>
</file>

<file path=ppt/slides/_rels/slide9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11.jpeg" /><Relationship Id="rId3" Type="http://schemas.openxmlformats.org/officeDocument/2006/relationships/image" Target="../media/image212.jpeg" /><Relationship Id="rId4" Type="http://schemas.openxmlformats.org/officeDocument/2006/relationships/image" Target="../media/image213.jpeg" /><Relationship Id="rId5" Type="http://schemas.openxmlformats.org/officeDocument/2006/relationships/image" Target="../media/image214.jpeg" /><Relationship Id="rId6" Type="http://schemas.openxmlformats.org/officeDocument/2006/relationships/image" Target="../media/image215.jpeg" /></Relationships>
</file>

<file path=ppt/slides/_rels/slide9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16.jpeg" /><Relationship Id="rId3" Type="http://schemas.openxmlformats.org/officeDocument/2006/relationships/image" Target="../media/image217.jpeg" /><Relationship Id="rId4" Type="http://schemas.openxmlformats.org/officeDocument/2006/relationships/image" Target="../media/image218.jpeg" /></Relationships>
</file>

<file path=ppt/slides/_rels/slide9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19.jpeg" /><Relationship Id="rId3" Type="http://schemas.openxmlformats.org/officeDocument/2006/relationships/image" Target="../media/image220.jpeg" /><Relationship Id="rId4" Type="http://schemas.openxmlformats.org/officeDocument/2006/relationships/image" Target="../media/image221.jpeg" /></Relationships>
</file>

<file path=ppt/slides/_rels/slide9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22.jpeg" /><Relationship Id="rId3" Type="http://schemas.openxmlformats.org/officeDocument/2006/relationships/image" Target="../media/image223.jpeg" /><Relationship Id="rId4" Type="http://schemas.openxmlformats.org/officeDocument/2006/relationships/image" Target="../media/image224.jpeg" /><Relationship Id="rId5" Type="http://schemas.openxmlformats.org/officeDocument/2006/relationships/image" Target="../media/image225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2296873" y="5445601"/>
            <a:ext cx="851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600" i="1">
                <a:solidFill>
                  <a:srgbClr val="FF0000"/>
                </a:solidFill>
              </a:rPr>
              <a:t>«Касаясь трех великих океанов…»</a:t>
            </a:r>
          </a:p>
        </p:txBody>
      </p:sp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2012058" y="0"/>
            <a:ext cx="815607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i="1" smtClean="0"/>
              <a:t>ГКОУ МО Центр «Ариадна»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i="1"/>
              <a:t>б</a:t>
            </a:r>
            <a:r>
              <a:rPr lang="ru-RU" altLang="ru-RU" sz="2400" i="1" smtClean="0"/>
              <a:t>инарный </a:t>
            </a:r>
            <a:r>
              <a:rPr lang="ru-RU" altLang="ru-RU" sz="2400" i="1"/>
              <a:t>урок </a:t>
            </a:r>
            <a:r>
              <a:rPr lang="ru-RU" altLang="ru-RU" sz="2400" i="1" smtClean="0"/>
              <a:t>– проект по географии и литературе </a:t>
            </a:r>
            <a:endParaRPr lang="ru-RU" altLang="ru-RU" sz="2400" i="1"/>
          </a:p>
        </p:txBody>
      </p:sp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245660" y="5963442"/>
            <a:ext cx="119463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i="1" smtClean="0">
                <a:solidFill>
                  <a:srgbClr val="FF0000"/>
                </a:solidFill>
              </a:rPr>
              <a:t>Этнографическое </a:t>
            </a:r>
            <a:r>
              <a:rPr lang="ru-RU" altLang="ru-RU" sz="2400" i="1">
                <a:solidFill>
                  <a:srgbClr val="FF0000"/>
                </a:solidFill>
              </a:rPr>
              <a:t>путешествие по  </a:t>
            </a:r>
            <a:r>
              <a:rPr lang="ru-RU" altLang="ru-RU" sz="2400" i="1" smtClean="0">
                <a:solidFill>
                  <a:srgbClr val="FF0000"/>
                </a:solidFill>
              </a:rPr>
              <a:t>России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i="1" smtClean="0"/>
              <a:t>Руководители проекта: Субботина М.Н., Пугачева Е. Г.</a:t>
            </a:r>
            <a:endParaRPr lang="ru-RU" altLang="ru-RU" sz="2400" i="1"/>
          </a:p>
        </p:txBody>
      </p:sp>
      <p:pic>
        <p:nvPicPr>
          <p:cNvPr id="2053" name="Picture 10" descr="%D0%9A%D0%B0%D1%80%D1%82%D0%B0_%D0%A0%D0%BE%D1%81%D1%81%D0%B8%D0%B8_%D1%81_%D1%84%D0%BB%D0%B0%D0%B3%D0%B0%D0%BC%D0%B8_%D1%81%D1%83%D0%B1%D1%8A%D0%B5%D0%BA%D1%82%D0%BE%D0%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2849" y="830997"/>
            <a:ext cx="8514496" cy="47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114957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266" name="Picture 5" descr="13809276_fd99ee04ce1fe9bffb6299e9cd034e85_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8749" r="3691"/>
          <a:stretch>
            <a:fillRect/>
          </a:stretch>
        </p:blipFill>
        <p:spPr bwMode="auto">
          <a:xfrm>
            <a:off x="1905000" y="1143000"/>
            <a:ext cx="85344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1828800" y="228601"/>
            <a:ext cx="88392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</a:rPr>
              <a:t>Другие, особенно малочисленные народы, компактно проживают на территориях своих республик, краёв, автономных областей.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65295410"/>
      </p:ext>
    </p:extLst>
  </p:cSld>
  <p:clrMapOvr>
    <a:masterClrMapping/>
  </p:clrMapOvr>
  <p:transition/>
  <p:timing/>
</p:sld>
</file>

<file path=ppt/slides/slide10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9444" name="Rectangle 4"/>
          <p:cNvSpPr>
            <a:spLocks noChangeArrowheads="1"/>
          </p:cNvSpPr>
          <p:nvPr/>
        </p:nvSpPr>
        <p:spPr bwMode="auto">
          <a:xfrm>
            <a:off x="3990832" y="192713"/>
            <a:ext cx="7696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Такие одежды были прямыми, расширяющимися к низу. Летний наряд назывался тэрлинг. Он был пошит из китайского шелка и украшался вышивкой из золотых и серебряных нитей. </a:t>
            </a:r>
          </a:p>
        </p:txBody>
      </p:sp>
      <p:pic>
        <p:nvPicPr>
          <p:cNvPr id="189445" name="Picture 5" descr="IMG_8342_%D0%BD%D0%BE%D0%B2%D1%8B%D0%B9%20%D1%80%D0%B0%D0%B7%D0%BC%D0%B5%D1%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690" y="228601"/>
            <a:ext cx="3608696" cy="575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46" name="Picture 6" descr="OYDCWwLz8LY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/>
          <a:stretch>
            <a:fillRect/>
          </a:stretch>
        </p:blipFill>
        <p:spPr bwMode="auto">
          <a:xfrm>
            <a:off x="8748678" y="1208376"/>
            <a:ext cx="3173800" cy="540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48" name="Picture 8" descr="d4760e0f71ee171c5a7880f8854cc3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78"/>
          <a:stretch>
            <a:fillRect/>
          </a:stretch>
        </p:blipFill>
        <p:spPr bwMode="auto">
          <a:xfrm>
            <a:off x="5760019" y="1321163"/>
            <a:ext cx="2852182" cy="540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50" name="Picture 10" descr="image?id=876960689230&amp;t=20&amp;plc=WEB&amp;tkn=*SpeJU-DM2PljQCbJNEdZlN31b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r="23811"/>
          <a:stretch>
            <a:fillRect/>
          </a:stretch>
        </p:blipFill>
        <p:spPr bwMode="auto">
          <a:xfrm>
            <a:off x="3245337" y="3419447"/>
            <a:ext cx="2925763" cy="318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922346"/>
      </p:ext>
    </p:extLst>
  </p:cSld>
  <p:clrMapOvr>
    <a:masterClrMapping/>
  </p:clrMapOvr>
  <p:transition/>
  <p:timing/>
</p:sld>
</file>

<file path=ppt/slides/slide10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55652" name="Rectangle 4"/>
          <p:cNvSpPr>
            <a:spLocks noChangeArrowheads="1"/>
          </p:cNvSpPr>
          <p:nvPr/>
        </p:nvSpPr>
        <p:spPr bwMode="auto">
          <a:xfrm>
            <a:off x="121882" y="4401681"/>
            <a:ext cx="4920018" cy="2246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С самых ранних лет дети познают традиции и обычаи бурятского народа. Мальчиков учат обращаться с лошадьми, уверенно держаться в седле и стрелять из лука, а девочек – помогать по хозяйству и народным ремеслам. </a:t>
            </a:r>
          </a:p>
        </p:txBody>
      </p:sp>
      <p:pic>
        <p:nvPicPr>
          <p:cNvPr id="155653" name="Picture 5" descr="Kartinki_pro_kostyumy_buryatov_38_260348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8" r="11879"/>
          <a:stretch>
            <a:fillRect/>
          </a:stretch>
        </p:blipFill>
        <p:spPr bwMode="auto">
          <a:xfrm>
            <a:off x="254000" y="228601"/>
            <a:ext cx="4208817" cy="410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4" name="Picture 6" descr="28213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4727" y="204149"/>
            <a:ext cx="4865640" cy="31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6" name="Picture 8" descr="31381968d79a4dc0fac7ef44177594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5579" y="2914650"/>
            <a:ext cx="24892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8" name="Picture 10" descr="73808449__MG_92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1" y="3352800"/>
            <a:ext cx="2195513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263589"/>
      </p:ext>
    </p:extLst>
  </p:cSld>
  <p:clrMapOvr>
    <a:masterClrMapping/>
  </p:clrMapOvr>
  <p:transition/>
  <p:timing/>
</p:sld>
</file>

<file path=ppt/slides/slide10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63849" name="Picture 9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3549" y="3042226"/>
            <a:ext cx="4357047" cy="372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2" name="Picture 12" descr="0_18b923_69010301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0860" y="765190"/>
            <a:ext cx="4800600" cy="29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46" name="Rectangle 6"/>
          <p:cNvSpPr>
            <a:spLocks noChangeArrowheads="1"/>
          </p:cNvSpPr>
          <p:nvPr/>
        </p:nvSpPr>
        <p:spPr bwMode="auto">
          <a:xfrm>
            <a:off x="2057400" y="295245"/>
            <a:ext cx="86253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Традиции  бурятского народа тесно связаны с их обыденной жизнью. </a:t>
            </a:r>
          </a:p>
        </p:txBody>
      </p:sp>
      <p:pic>
        <p:nvPicPr>
          <p:cNvPr id="163847" name="Picture 7" descr="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0"/>
          <a:stretch>
            <a:fillRect/>
          </a:stretch>
        </p:blipFill>
        <p:spPr bwMode="auto">
          <a:xfrm>
            <a:off x="161925" y="765190"/>
            <a:ext cx="3276600" cy="282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1" name="Picture 11" descr="burytskiy_narod_3-320x4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4"/>
          <a:stretch>
            <a:fillRect/>
          </a:stretch>
        </p:blipFill>
        <p:spPr bwMode="auto">
          <a:xfrm>
            <a:off x="1257015" y="3281755"/>
            <a:ext cx="3123845" cy="342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3" name="Picture 13" descr="8e7cfd62ccf2efc1648b3e21edc46cc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530" y="3863070"/>
            <a:ext cx="2023351" cy="277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398918"/>
      </p:ext>
    </p:extLst>
  </p:cSld>
  <p:clrMapOvr>
    <a:masterClrMapping/>
  </p:clrMapOvr>
  <p:transition/>
  <p:timing/>
</p:sld>
</file>

<file path=ppt/slides/slide10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6553200" y="443678"/>
            <a:ext cx="41148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Часто 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из родовых юрт доносились различные звуки животных - уток, голубей, гусей. Люди там играли в различные игры или  пели песни. Суть этих игр заключалась в том, чтобы как можно правдоподобнее показать повадки животного, звуки, которые оно издает. </a:t>
            </a:r>
          </a:p>
        </p:txBody>
      </p:sp>
      <p:pic>
        <p:nvPicPr>
          <p:cNvPr id="149510" name="Picture 6" descr="burytskiy_narod_4-500x3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7400" y="3657601"/>
            <a:ext cx="4572000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1" name="Picture 7" descr="ÐÐ½ÑÐµÑÐµÑÐ½ÑÐµ ÑÑÐ°Ð´Ð¸ÑÐ¸Ð¸ Ð±ÑÑÑÑÑÐºÐ¾Ð³Ð¾ Ð½Ð°ÑÐ¾Ð´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0" y="3429000"/>
            <a:ext cx="45720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3" name="Picture 9" descr="burytskiy_narod_5-500x3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228600"/>
            <a:ext cx="4648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976218"/>
      </p:ext>
    </p:extLst>
  </p:cSld>
  <p:clrMapOvr>
    <a:masterClrMapping/>
  </p:clrMapOvr>
  <p:transition/>
  <p:timing/>
</p:sld>
</file>

<file path=ppt/slides/slide10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99685" name="Picture 5" descr="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686" name="Rectangle 6"/>
          <p:cNvSpPr>
            <a:spLocks noChangeArrowheads="1"/>
          </p:cNvSpPr>
          <p:nvPr/>
        </p:nvSpPr>
        <p:spPr bwMode="auto">
          <a:xfrm>
            <a:off x="3939610" y="288791"/>
            <a:ext cx="79732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4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Буряты говорят на бурят - монгольском языке, который имеет несколько наречий. </a:t>
            </a:r>
            <a:r>
              <a:rPr lang="ru-RU" altLang="ru-RU" sz="2400" b="1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Бурятский </a:t>
            </a:r>
            <a:r>
              <a:rPr lang="ru-RU" altLang="ru-RU" sz="24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язык принадлежит к алтайской языковой семье.</a:t>
            </a:r>
          </a:p>
          <a:p>
            <a:br>
              <a:rPr lang="ru-RU" altLang="ru-RU" sz="24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2400" i="1">
                <a:solidFill>
                  <a:srgbClr val="000099"/>
                </a:solidFill>
              </a:rPr>
            </a:br>
            <a:endParaRPr lang="ru-RU" altLang="ru-RU" sz="2400" i="1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35147"/>
      </p:ext>
    </p:extLst>
  </p:cSld>
  <p:clrMapOvr>
    <a:masterClrMapping/>
  </p:clrMapOvr>
  <p:transition/>
  <p:timing/>
</p:sld>
</file>

<file path=ppt/slides/slide10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448100" y="980280"/>
            <a:ext cx="112957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</a:rPr>
              <a:t>Фольклор бурят </a:t>
            </a: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</a:rPr>
              <a:t>стал 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</a:rPr>
              <a:t>складываться ещё в дочингисхановские времена, он был формой познания жизни, художественного восприятия окружающего мира. </a:t>
            </a:r>
            <a:endParaRPr lang="ru-RU" sz="2000"/>
          </a:p>
        </p:txBody>
      </p:sp>
      <p:sp>
        <p:nvSpPr>
          <p:cNvPr id="3" name="TextBox 2"/>
          <p:cNvSpPr txBox="1"/>
          <p:nvPr/>
        </p:nvSpPr>
        <p:spPr>
          <a:xfrm>
            <a:off x="4139694" y="354842"/>
            <a:ext cx="391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БУРЯТСКИЙ ФОЛЬКЛОР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://minkultrb.ru/upload/iblock/2bd/2bde9ef555b9228850af11bafd25aa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423" y="1851939"/>
            <a:ext cx="5515121" cy="457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3.bp.blogspot.com/-62dTF2qc8L4/UUF9RYtishI/AAAAAAAADys/PFvjOvon9pU/s1600/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735" y="2256967"/>
            <a:ext cx="2738989" cy="347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3.bp.blogspot.com/-62dTF2qc8L4/UUF9RYtishI/AAAAAAAADys/PFvjOvon9pU/s1600/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48677" y="2256967"/>
            <a:ext cx="2738988" cy="347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815550"/>
      </p:ext>
    </p:extLst>
  </p:cSld>
  <p:clrMapOvr>
    <a:masterClrMapping/>
  </p:clrMapOvr>
  <p:transition/>
  <p:timing/>
</p:sld>
</file>

<file path=ppt/slides/slide10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209266" y="913896"/>
            <a:ext cx="626961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Бурятская пословица состоит как правило, из двух частей, оформленных в стихотворную форму. </a:t>
            </a:r>
          </a:p>
          <a:p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пословицах главная идея заключена в одной из частей, а в другая часть  пословицы является по отношению к первой части поэтическим уподоблением. </a:t>
            </a:r>
          </a:p>
          <a:p>
            <a:endParaRPr lang="ru-RU" sz="2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Хороший мужчина верен раз сказанному своему слову, а хорошая лошадь ровно бежит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Драгоценный камень блеск получает от трения, мужчина ума набирается в испытаниях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Подснежник - украшение земли, старики - украшение свадьбы</a:t>
            </a:r>
            <a:endParaRPr lang="ru-RU" sz="2000" i="1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itd3.mycdn.me/image?id=816171408844&amp;t=20&amp;plc=WEB&amp;tkn=*yLO7gurDbfpkBgV4huYI-YMs_X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8877" y="1446662"/>
            <a:ext cx="5556028" cy="417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08478" y="185848"/>
            <a:ext cx="2337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ПОСЛОВИЦЫ</a:t>
            </a:r>
            <a:r>
              <a:rPr lang="ru-RU" smtClean="0"/>
              <a:t>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784413"/>
      </p:ext>
    </p:extLst>
  </p:cSld>
  <p:clrMapOvr>
    <a:masterClrMapping/>
  </p:clrMapOvr>
  <p:transition/>
  <p:timing/>
</p:sld>
</file>

<file path=ppt/slides/slide10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395786" y="424303"/>
            <a:ext cx="115733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Коневодство 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кочевом обществе традиционно занимало важную часть хозяйственной деятельности, поэтому самое большое количество бурятских  пословиц и поговорок связано </a:t>
            </a: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лошадью.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4968" y="1543124"/>
            <a:ext cx="115733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Хороший друг крепче каменной стены, а хороший конь быстрее </a:t>
            </a:r>
            <a:r>
              <a:rPr lang="ru-RU" sz="2000" i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сокола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Пока есть скакун – мужчина уверен в себе, пока жив законный муж – женщина уверена в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себе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Хороший конь ещё на привязи выделяется, а хорошая девушка среди своей родни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славится</a:t>
            </a:r>
          </a:p>
        </p:txBody>
      </p:sp>
      <p:pic>
        <p:nvPicPr>
          <p:cNvPr id="3074" name="Picture 2" descr="https://s1.babiki.ru/uploads/images/03/68/05/2017/08/30/cb1e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3724" y="3174340"/>
            <a:ext cx="7009878" cy="352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755096"/>
      </p:ext>
    </p:extLst>
  </p:cSld>
  <p:clrMapOvr>
    <a:masterClrMapping/>
  </p:clrMapOvr>
  <p:transition/>
  <p:timing/>
</p:sld>
</file>

<file path=ppt/slides/slide10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382137" y="491319"/>
            <a:ext cx="10959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Многие бурятские пословицы  очень похожи на русские: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9889" y="2740487"/>
            <a:ext cx="59418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свиньи не родятся бобренки и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соболята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39093" y="1217107"/>
            <a:ext cx="523451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Без труда не вынешь  и рыбки из пруда</a:t>
            </a:r>
          </a:p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639093" y="1717769"/>
            <a:ext cx="4172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Тише едешь – дальше будешь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39093" y="2128759"/>
            <a:ext cx="55652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 Старого воробья на мякине не проведешь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39093" y="3336764"/>
            <a:ext cx="371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Когда рак на горе свистнет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39093" y="2740487"/>
            <a:ext cx="45373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От осинки не родятся апельсинки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5995" y="1217107"/>
            <a:ext cx="42918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Без труда не поймаешь и окуня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5995" y="1717769"/>
            <a:ext cx="46869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Тише пойдешь - большим станешь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5995" y="2206325"/>
            <a:ext cx="38897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Старого волка не обманешь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9889" y="3229043"/>
            <a:ext cx="55971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Ожидать до тех пор, пока рога козла дорастут до нёба, а хвост верблюда - до земли </a:t>
            </a:r>
          </a:p>
        </p:txBody>
      </p:sp>
      <p:pic>
        <p:nvPicPr>
          <p:cNvPr id="1030" name="Picture 6" descr="Ð¡Ð¸Ð¼Ð²Ð¾Ð»Ñ ÐÐ¾Ð²Ð¾Ð³Ð¾ ÐÐ¾Ð´Ð° ÑÐ°Ð·Ð½ÑÑ ÑÑÑÐ°Ð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6269" y="3760209"/>
            <a:ext cx="3767004" cy="28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gepur-shop.ru/800/600/http/knittochka.ru/wp-content/uploads/1-3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890" y="4322179"/>
            <a:ext cx="5999204" cy="233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147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1"/>
      <p:bldP spid="5" grpId="2"/>
      <p:bldP spid="7" grpId="3"/>
      <p:bldP spid="8" grpId="4"/>
      <p:bldP spid="9" grpId="5"/>
      <p:bldP spid="6" grpId="6"/>
      <p:bldP spid="10" grpId="7"/>
      <p:bldP spid="11" grpId="8"/>
      <p:bldP spid="12" grpId="9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192856" y="650375"/>
            <a:ext cx="11832608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ru-RU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собое </a:t>
            </a:r>
            <a:r>
              <a:rPr lang="ru-RU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место </a:t>
            </a:r>
            <a:r>
              <a:rPr lang="ru-RU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бурятском фольклоре занимает </a:t>
            </a:r>
            <a:r>
              <a:rPr lang="ru-RU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героический эпос. Героические сказания бурят называют </a:t>
            </a:r>
            <a:r>
              <a:rPr lang="ru-RU" sz="2000" b="1" i="1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улигерами. </a:t>
            </a:r>
            <a:r>
              <a:rPr lang="ru-RU" sz="200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Улигеры </a:t>
            </a:r>
            <a:r>
              <a:rPr lang="ru-RU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чем-то сродни русским былинам. </a:t>
            </a:r>
          </a:p>
          <a:p>
            <a:pPr>
              <a:spcAft>
                <a:spcPts val="800"/>
              </a:spcAft>
            </a:pPr>
            <a:r>
              <a:rPr lang="ru-RU" sz="20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Улигеры исполнялись только перед какими-то важными событиями: большой охотой, дальним походом, во имя исцеления больных. </a:t>
            </a:r>
            <a:r>
              <a:rPr lang="ru-RU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Имелись </a:t>
            </a:r>
            <a:r>
              <a:rPr lang="ru-RU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также запреты на исполнение улигеров: нельзя было исполнять их днем, в присутствии посторонних, ради праздного любопытства.  </a:t>
            </a: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   </a:t>
            </a:r>
            <a:endParaRPr lang="ru-RU" sz="1600">
              <a:effectLst/>
              <a:latin typeface="Calibri" panose="020f0502020204030204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22294" y="177421"/>
            <a:ext cx="1687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УЛИГЕРЫ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1.bp.blogspot.com/-DmiIIs8jG1A/W1eoZpy4vDI/AAAAAAAABJQ/p8zrSklhMHwyPUJT8T7EnnVePYBiaA41wCLcBGAs/s1600/gshu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9"/>
          <a:stretch>
            <a:fillRect/>
          </a:stretch>
        </p:blipFill>
        <p:spPr bwMode="auto">
          <a:xfrm>
            <a:off x="1446661" y="2631546"/>
            <a:ext cx="9324999" cy="398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827457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1524000" y="152401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</a:rPr>
              <a:t>В основе деления народов на группы лежит язык, как средство общения людей друг  с другом. По сходству языков народы делятся на языковые семьи и группы.</a:t>
            </a:r>
          </a:p>
        </p:txBody>
      </p:sp>
      <p:pic>
        <p:nvPicPr>
          <p:cNvPr id="12291" name="Picture 5" descr="img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8" b="6299"/>
          <a:stretch>
            <a:fillRect/>
          </a:stretch>
        </p:blipFill>
        <p:spPr bwMode="auto">
          <a:xfrm>
            <a:off x="1679633" y="1720073"/>
            <a:ext cx="8988367" cy="504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2324100" y="1112749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i="1">
                <a:solidFill>
                  <a:srgbClr val="FF0000"/>
                </a:solidFill>
              </a:rPr>
              <a:t>Языковая семья</a:t>
            </a:r>
          </a:p>
        </p:txBody>
      </p:sp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6096000" y="1108284"/>
            <a:ext cx="26347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i="1">
                <a:solidFill>
                  <a:srgbClr val="FF0000"/>
                </a:solidFill>
              </a:rPr>
              <a:t>Языковая группа</a:t>
            </a:r>
          </a:p>
        </p:txBody>
      </p:sp>
    </p:spTree>
    <p:extLst>
      <p:ext uri="{BB962C8B-B14F-4D97-AF65-F5344CB8AC3E}">
        <p14:creationId xmlns:p14="http://schemas.microsoft.com/office/powerpoint/2010/main" val="177828700"/>
      </p:ext>
    </p:extLst>
  </p:cSld>
  <p:clrMapOvr>
    <a:masterClrMapping/>
  </p:clrMapOvr>
  <p:transition/>
  <p:timing/>
</p:sld>
</file>

<file path=ppt/slides/slide1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3349479" y="964592"/>
            <a:ext cx="36712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Исполнителей улигеров называли </a:t>
            </a:r>
            <a:r>
              <a:rPr lang="ru-RU" sz="2000" b="1" i="1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улигерши -нами.</a:t>
            </a:r>
            <a:r>
              <a:rPr lang="ru-RU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 Улигершины были очень уважаемыми и почитаемыми людьми. Сказитель должен был обладать безукоризненной памятью, чтобы без пропусков и искажений передавать огромные эпопеи, состоящие из тысяч стихов (5000 -20000). </a:t>
            </a:r>
            <a:endParaRPr lang="ru-RU" sz="2000" b="1" i="1">
              <a:effectLst/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mongolianstore.com/wp-content/uploads/2017/07/Morin-khuur-Played-by-Khokhoo-Namj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727" y="245659"/>
            <a:ext cx="4648108" cy="644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4" y="568808"/>
            <a:ext cx="2931370" cy="43696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3814" y="530455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Улигеры </a:t>
            </a:r>
            <a:r>
              <a:rPr lang="ru-RU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пелись под сопровождение особого музыкального инструмента – </a:t>
            </a:r>
            <a:r>
              <a:rPr lang="ru-RU" sz="2000" b="1" i="1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хуура.</a:t>
            </a: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2236626815"/>
      </p:ext>
    </p:extLst>
  </p:cSld>
  <p:clrMapOvr>
    <a:masterClrMapping/>
  </p:clrMapOvr>
  <p:transition/>
  <p:timing/>
</p:sld>
</file>

<file path=ppt/slides/slide1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150125" y="726985"/>
            <a:ext cx="117234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</a:rPr>
              <a:t>Центральным эпическим памятником бурят является </a:t>
            </a:r>
            <a:r>
              <a:rPr lang="ru-RU" sz="2000" err="1" smtClean="0">
                <a:solidFill>
                  <a:srgbClr val="000000"/>
                </a:solidFill>
                <a:latin typeface="Arial" panose="020b0604020202020204" pitchFamily="34" charset="0"/>
              </a:rPr>
              <a:t>улигер «Гэсэр».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63587" y="187573"/>
            <a:ext cx="3045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БОГАТЫРЬ ГЭСЭР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0126" y="1156910"/>
            <a:ext cx="84661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Небожители, увидев, что к людям начали приходить несчастья и беды, решили </a:t>
            </a:r>
            <a:r>
              <a:rPr lang="ru-RU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послать на </a:t>
            </a:r>
            <a:r>
              <a:rPr lang="ru-RU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землю Гэсэра. Это был сильный и смелый богатырь:</a:t>
            </a:r>
            <a:endParaRPr lang="ru-RU" sz="2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7724" y="2581514"/>
            <a:ext cx="50080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i="1" smtClean="0">
                <a:solidFill>
                  <a:srgbClr val="C00000"/>
                </a:solidFill>
                <a:latin typeface="Arial" panose="020b0604020202020204" pitchFamily="34" charset="0"/>
              </a:rPr>
              <a:t>Оказывается,</a:t>
            </a:r>
          </a:p>
          <a:p>
            <a:pPr algn="just" fontAlgn="base"/>
            <a:r>
              <a:rPr lang="ru-RU" sz="2000" i="1" smtClean="0">
                <a:solidFill>
                  <a:srgbClr val="C00000"/>
                </a:solidFill>
                <a:latin typeface="Arial" panose="020b0604020202020204" pitchFamily="34" charset="0"/>
              </a:rPr>
              <a:t>Сила двух рук Гэсэра</a:t>
            </a:r>
            <a:endParaRPr lang="ru-RU" sz="2000" i="1" smtClean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just" fontAlgn="base"/>
            <a:r>
              <a:rPr lang="ru-RU" sz="2000" i="1" smtClean="0">
                <a:solidFill>
                  <a:srgbClr val="C00000"/>
                </a:solidFill>
                <a:latin typeface="Arial" panose="020b0604020202020204" pitchFamily="34" charset="0"/>
              </a:rPr>
              <a:t>Четырем поднебесным силам равна,</a:t>
            </a:r>
          </a:p>
          <a:p>
            <a:pPr algn="just" fontAlgn="base"/>
            <a:r>
              <a:rPr lang="ru-RU" sz="2000" i="1" smtClean="0">
                <a:solidFill>
                  <a:srgbClr val="C00000"/>
                </a:solidFill>
                <a:latin typeface="Arial" panose="020b0604020202020204" pitchFamily="34" charset="0"/>
              </a:rPr>
              <a:t>Сила двух ног Гэсэра</a:t>
            </a:r>
            <a:endParaRPr lang="ru-RU" sz="2000" i="1" smtClean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just" fontAlgn="base"/>
            <a:r>
              <a:rPr lang="ru-RU" sz="2000" i="1" smtClean="0">
                <a:solidFill>
                  <a:srgbClr val="C00000"/>
                </a:solidFill>
                <a:latin typeface="Arial" panose="020b0604020202020204" pitchFamily="34" charset="0"/>
              </a:rPr>
              <a:t>Четырем преисподним силам равна,</a:t>
            </a:r>
          </a:p>
          <a:p>
            <a:pPr algn="just" fontAlgn="base"/>
            <a:r>
              <a:rPr lang="ru-RU" sz="2000" i="1" smtClean="0">
                <a:solidFill>
                  <a:srgbClr val="C00000"/>
                </a:solidFill>
                <a:latin typeface="Arial" panose="020b0604020202020204" pitchFamily="34" charset="0"/>
              </a:rPr>
              <a:t>Сила груди Гэсэра</a:t>
            </a:r>
            <a:endParaRPr lang="ru-RU" sz="2000" i="1" smtClean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just" fontAlgn="base"/>
            <a:r>
              <a:rPr lang="ru-RU" sz="2000" i="1" smtClean="0">
                <a:solidFill>
                  <a:srgbClr val="C00000"/>
                </a:solidFill>
                <a:latin typeface="Arial" panose="020b0604020202020204" pitchFamily="34" charset="0"/>
              </a:rPr>
              <a:t>Четырем наземным силам равна,</a:t>
            </a:r>
          </a:p>
          <a:p>
            <a:pPr algn="just" fontAlgn="base"/>
            <a:r>
              <a:rPr lang="ru-RU" sz="2000" i="1" smtClean="0">
                <a:solidFill>
                  <a:srgbClr val="C00000"/>
                </a:solidFill>
                <a:latin typeface="Arial" panose="020b0604020202020204" pitchFamily="34" charset="0"/>
              </a:rPr>
              <a:t>Число его превращений — двести,</a:t>
            </a:r>
          </a:p>
          <a:p>
            <a:pPr algn="just" fontAlgn="base"/>
            <a:r>
              <a:rPr lang="ru-RU" sz="2000" i="1" smtClean="0">
                <a:solidFill>
                  <a:srgbClr val="C00000"/>
                </a:solidFill>
                <a:latin typeface="Arial" panose="020b0604020202020204" pitchFamily="34" charset="0"/>
              </a:rPr>
              <a:t>Число его волшебств сто и два…</a:t>
            </a:r>
            <a:endParaRPr lang="ru-RU" sz="2000" i="1"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8" name="Picture 2" descr="https://ds03.infourok.ru/uploads/ex/109e/0004083d-7ec414e1/640/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2" r="10671"/>
          <a:stretch>
            <a:fillRect/>
          </a:stretch>
        </p:blipFill>
        <p:spPr bwMode="auto">
          <a:xfrm>
            <a:off x="150125" y="2490228"/>
            <a:ext cx="3848188" cy="371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900igr.net/up/datai/162881/0023-026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r="10147"/>
          <a:stretch>
            <a:fillRect/>
          </a:stretch>
        </p:blipFill>
        <p:spPr bwMode="auto">
          <a:xfrm>
            <a:off x="8920306" y="187573"/>
            <a:ext cx="3135532" cy="517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6580" y="5498834"/>
            <a:ext cx="272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Памятник Гэсэр хану в Улан-Удэ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67513"/>
      </p:ext>
    </p:extLst>
  </p:cSld>
  <p:clrMapOvr>
    <a:masterClrMapping/>
  </p:clrMapOvr>
  <p:transition/>
  <p:timing/>
</p:sld>
</file>

<file path=ppt/slides/slide1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Прямоугольник 2"/>
          <p:cNvSpPr/>
          <p:nvPr/>
        </p:nvSpPr>
        <p:spPr>
          <a:xfrm>
            <a:off x="272955" y="358106"/>
            <a:ext cx="11823511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Когда </a:t>
            </a:r>
            <a:r>
              <a:rPr lang="ru-RU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Гэсэр уничтожает всех врагов человечества, отец повелевает ему вернуться на небо, но Гэсэр отказывается: он навеки полюбил землю и ее людей.</a:t>
            </a:r>
          </a:p>
          <a:p>
            <a:pPr>
              <a:spcAft>
                <a:spcPts val="800"/>
              </a:spcAft>
            </a:pPr>
            <a:r>
              <a:rPr lang="ru-RU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Тогда отец разгневался на него, и вместе со своими богатырями Гэсэр был наказан: они были превращены в немые человекоподобные скалы. Есть у бурятского народа легенда, что и поныне эти </a:t>
            </a:r>
            <a:r>
              <a:rPr lang="ru-RU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изваяния украшают </a:t>
            </a:r>
            <a:r>
              <a:rPr lang="ru-RU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Саянский горный </a:t>
            </a:r>
            <a:r>
              <a:rPr lang="ru-RU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хребет.</a:t>
            </a:r>
            <a:endParaRPr lang="ru-RU" sz="2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://otshelniki.com/data/photos/l/0/451-1448716659-02097c7127938fc3e85089e6eeced5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889" y="2292824"/>
            <a:ext cx="5514264" cy="36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32718" y="6209508"/>
            <a:ext cx="1903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Хребет Ергаки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6" name="Picture 12" descr="https://avatars.mds.yandex.net/get-pdb/194708/a1bbea06-5c01-4665-ab3a-474a6c753c21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23400"/>
          <a:stretch>
            <a:fillRect/>
          </a:stretch>
        </p:blipFill>
        <p:spPr bwMode="auto">
          <a:xfrm>
            <a:off x="6632811" y="2292824"/>
            <a:ext cx="5096354" cy="367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649416"/>
      </p:ext>
    </p:extLst>
  </p:cSld>
  <p:clrMapOvr>
    <a:masterClrMapping/>
  </p:clrMapOvr>
  <p:transition/>
  <p:timing/>
</p:sld>
</file>

<file path=ppt/slides/slide1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5199797" y="204716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СКАЗКИ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2955" y="666381"/>
            <a:ext cx="11614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Главными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героями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бурятских сказок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на оригинальные сюжеты часто выступают обездоленные сироты, невинно гонимые юноши и девушки. </a:t>
            </a:r>
            <a:endParaRPr lang="ru-RU" sz="2000" b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itexts.net/files/online_html/131661/i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343" y="1374267"/>
            <a:ext cx="2620370" cy="41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itup.ru/wp-content/uploads/2014/03/%D0%92%D0%B5%D1%87%D0%BD%D1%8B%D0%B5-%D0%BB%D1%8E%D0%B4%D0%B8-%D0%B8-%D0%B6%D0%B8%D0%B2%D0%B0%D1%8F-%D0%B2%D0%BE%D0%B4%D0%B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3045" y="1489121"/>
            <a:ext cx="2652482" cy="41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77075" y="5856652"/>
            <a:ext cx="96058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Они борются за восстановление справедливости, противостоят чудовищам .</a:t>
            </a:r>
          </a:p>
        </p:txBody>
      </p:sp>
      <p:pic>
        <p:nvPicPr>
          <p:cNvPr id="7174" name="Picture 6" descr="http://illustrators.ru/uploads/illustration/image/913643/main_%D0%90%D0%BD%D0%B3%D0%B0%D1%80%D0%B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4194" y="1489121"/>
            <a:ext cx="2884151" cy="41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633403"/>
      </p:ext>
    </p:extLst>
  </p:cSld>
  <p:clrMapOvr>
    <a:masterClrMapping/>
  </p:clrMapOvr>
  <p:transition/>
  <p:timing/>
</p:sld>
</file>

<file path=ppt/slides/slide1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464024" y="316819"/>
            <a:ext cx="10577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Пожалуй, самая известная бурятская сказка – это сказка </a:t>
            </a:r>
            <a:r>
              <a:rPr lang="ru-RU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«Богатырь Байкал»</a:t>
            </a:r>
            <a:r>
              <a:rPr lang="ru-RU" sz="2000" b="1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в которой раскрывается легенда о Шаман-камне. 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5617" y="1153700"/>
            <a:ext cx="115733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>
                <a:solidFill>
                  <a:srgbClr val="FFFFFF"/>
                </a:solidFill>
                <a:latin typeface="Monotype Corsiva" panose="03010101010201010101" pitchFamily="66" charset="0"/>
              </a:rPr>
              <a:t>(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Шаман-камень – символ Байкала, заповедная скала у истока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Ангары. Ангара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 – это единственная река, вытекающая из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Байкала, а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ее исток считается самым широким и крупным в мире истоком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реки. Его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ширина – 863 метра. В полукилометре от условного створа</a:t>
            </a:r>
          </a:p>
          <a:p>
            <a:pPr algn="ctr"/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видна макушка камня, упоминаемого в легендах и преданиях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70" name="Picture 10" descr="https://xn-----7kcbae1dikm5axn7i.xn--p1ai/files/products/place_4073972_4073973.192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5" b="19582"/>
          <a:stretch>
            <a:fillRect/>
          </a:stretch>
        </p:blipFill>
        <p:spPr bwMode="auto">
          <a:xfrm>
            <a:off x="1579159" y="2606134"/>
            <a:ext cx="8806217" cy="41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667266"/>
      </p:ext>
    </p:extLst>
  </p:cSld>
  <p:clrMapOvr>
    <a:masterClrMapping/>
  </p:clrMapOvr>
  <p:transition/>
  <p:timing/>
</p:sld>
</file>

<file path=ppt/slides/slide1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Прямоугольник 2"/>
          <p:cNvSpPr/>
          <p:nvPr/>
        </p:nvSpPr>
        <p:spPr>
          <a:xfrm>
            <a:off x="346644" y="945284"/>
            <a:ext cx="384866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старые времена могучий Байкал был весёлым и добрым. Крепко любил он свою единственную дочь </a:t>
            </a:r>
            <a:r>
              <a:rPr lang="ru-RU" sz="20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Ангару…</a:t>
            </a:r>
            <a:br>
              <a:rPr 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Старик </a:t>
            </a:r>
            <a:r>
              <a:rPr 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Байкал берёг дочь пуще своего сердца.</a:t>
            </a:r>
            <a:br>
              <a:rPr 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Однажды, когда Байкал заснул, бросилась Ангара бежать к юноше Енисею.</a:t>
            </a:r>
            <a:br>
              <a:rPr 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Проснулся отец гневно всплеснул волнами. Поднялась свирепая буря, зырыдали </a:t>
            </a:r>
            <a:r>
              <a:rPr lang="ru-RU" sz="20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горы…</a:t>
            </a:r>
            <a:br>
              <a:rPr lang="ru-RU"/>
            </a:br>
            <a:br>
              <a:rPr lang="ru-RU"/>
            </a:br>
            <a:endParaRPr lang="ru-RU"/>
          </a:p>
        </p:txBody>
      </p:sp>
      <p:pic>
        <p:nvPicPr>
          <p:cNvPr id="10242" name="Picture 2" descr="http://www.art-teachers.ru/imgbig.php?f=./image/membership/1705/gallery2/1489348291_7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5312" y="945284"/>
            <a:ext cx="76200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923480"/>
      </p:ext>
    </p:extLst>
  </p:cSld>
  <p:clrMapOvr>
    <a:masterClrMapping/>
  </p:clrMapOvr>
  <p:transition/>
  <p:timing/>
</p:sld>
</file>

<file path=ppt/slides/slide1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382138" y="814022"/>
            <a:ext cx="46129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Могучий Байкал ударил по седой горе, отломил от неё скалу и бросил вслед </a:t>
            </a:r>
            <a:r>
              <a:rPr lang="ru-RU" sz="20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убегающей </a:t>
            </a:r>
            <a:r>
              <a:rPr 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дочери.</a:t>
            </a:r>
            <a:endParaRPr lang="ru-RU" sz="2000" i="1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Скала упала </a:t>
            </a:r>
            <a:r>
              <a:rPr 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самое горло красавице. Взмолилась синеглазая Ангара, задыхаясь и рыдая, стала просить:</a:t>
            </a:r>
            <a:br>
              <a:rPr 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Отец, я умираю от жажды, прости меня и дай мне хоть одну капельку воды...</a:t>
            </a:r>
            <a:br>
              <a:rPr 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Байкал гневно крикнул:</a:t>
            </a:r>
            <a:br>
              <a:rPr 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Я могу дать только свои слёзы!..</a:t>
            </a:r>
            <a:br>
              <a:rPr 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Сотни лет течёт Ангара в Енисей водой-слезой, а седой и одинокий Байкал стал хмурым и страшным</a:t>
            </a: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9218" name="Picture 2" descr="http://illustrators.ru/uploads/illustration/image/966301/main_5%D0%B1%D0%B0%D0%B9%D0%BA%D0%B0%D0%B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6239" y="433861"/>
            <a:ext cx="5476686" cy="63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888128"/>
      </p:ext>
    </p:extLst>
  </p:cSld>
  <p:clrMapOvr>
    <a:masterClrMapping/>
  </p:clrMapOvr>
  <p:transition/>
  <p:timing/>
</p:sld>
</file>

<file path=ppt/slides/slide1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4" name="Picture 2" descr="http://minkultrb.ru/upload/iblock/dc8/dc82bd7722d8cc1e7771c4007c21b2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2" b="328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941" y="0"/>
            <a:ext cx="114641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Самый известный танец бурят – ёхор. Танцуют  ёхор </a:t>
            </a:r>
            <a:r>
              <a:rPr lang="ru-RU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по кругу слева направо, то </a:t>
            </a:r>
            <a:r>
              <a:rPr lang="ru-RU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 по направлению </a:t>
            </a:r>
            <a:r>
              <a:rPr lang="ru-RU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движения солнца</a:t>
            </a:r>
            <a:r>
              <a:rPr lang="ru-RU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Скачкообразные </a:t>
            </a:r>
            <a:r>
              <a:rPr lang="ru-RU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движения </a:t>
            </a:r>
            <a:r>
              <a:rPr lang="ru-RU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танца  относятся  </a:t>
            </a:r>
            <a:r>
              <a:rPr lang="ru-RU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культу </a:t>
            </a:r>
            <a:r>
              <a:rPr lang="ru-RU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коня у </a:t>
            </a:r>
            <a:r>
              <a:rPr lang="ru-RU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бурят,  а </a:t>
            </a:r>
            <a:r>
              <a:rPr lang="ru-RU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движения руками могут относиться к культу птицы. </a:t>
            </a:r>
          </a:p>
        </p:txBody>
      </p:sp>
    </p:spTree>
    <p:extLst>
      <p:ext uri="{BB962C8B-B14F-4D97-AF65-F5344CB8AC3E}">
        <p14:creationId xmlns:p14="http://schemas.microsoft.com/office/powerpoint/2010/main" val="3584621569"/>
      </p:ext>
    </p:extLst>
  </p:cSld>
  <p:clrMapOvr>
    <a:masterClrMapping/>
  </p:clrMapOvr>
  <p:transition/>
  <p:timing/>
</p:sld>
</file>

<file path=ppt/slides/slide1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6041979" y="4782793"/>
            <a:ext cx="5825321" cy="16312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Народы, Севера и Дальнего востока России, невероятно разнообразны и колоритны. Один из них - </a:t>
            </a:r>
            <a:r>
              <a:rPr lang="ru-RU" altLang="ru-RU" sz="2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чукчи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 – интересен особо. </a:t>
            </a:r>
            <a:r>
              <a:rPr lang="ru-RU" alt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Эти 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люди, живут в суровом климате на севере страны, имеют свой особый быт и язык. </a:t>
            </a:r>
          </a:p>
        </p:txBody>
      </p:sp>
      <p:pic>
        <p:nvPicPr>
          <p:cNvPr id="79878" name="Picture 6" descr="ch1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099" y="228600"/>
            <a:ext cx="4555671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9" name="Picture 7" descr="ÐÐ¾ÑÐµÐ½Ð½ÑÐµ Ð½Ð°ÑÐ¾Ð´Ñ Ð¡Ð¸Ð±Ð¸ÑÐ¸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513" y="3344732"/>
            <a:ext cx="4938500" cy="327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0" name="Picture 8" descr="ÐÐ¾ÑÐµÐ½Ð½ÑÐµ Ð½Ð°ÑÐ¾Ð´Ñ Ð¡Ð¸Ð±Ð¸ÑÐ¸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2110" y="228599"/>
            <a:ext cx="5920123" cy="444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959750"/>
      </p:ext>
    </p:extLst>
  </p:cSld>
  <p:clrMapOvr>
    <a:masterClrMapping/>
  </p:clrMapOvr>
  <p:transition/>
  <p:timing/>
</p:sld>
</file>

<file path=ppt/slides/slide1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4935" name="Picture 7" descr="gallery_20789_112_193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9"/>
          <a:stretch>
            <a:fillRect/>
          </a:stretch>
        </p:blipFill>
        <p:spPr bwMode="auto">
          <a:xfrm>
            <a:off x="554099" y="286286"/>
            <a:ext cx="6147238" cy="414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6" name="Rectangle 8"/>
          <p:cNvSpPr>
            <a:spLocks noChangeArrowheads="1"/>
          </p:cNvSpPr>
          <p:nvPr/>
        </p:nvSpPr>
        <p:spPr bwMode="auto">
          <a:xfrm>
            <a:off x="6701337" y="264379"/>
            <a:ext cx="534963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Чукчи живут  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в суровом климате на северо-востоке страны, </a:t>
            </a:r>
            <a:r>
              <a:rPr lang="ru-RU" alt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имеют 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свой особый быт и язык. </a:t>
            </a:r>
          </a:p>
        </p:txBody>
      </p:sp>
      <p:pic>
        <p:nvPicPr>
          <p:cNvPr id="124937" name="Picture 9" descr="5214a54e4ff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4510" y="3626892"/>
            <a:ext cx="5571308" cy="291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9" name="Picture 11" descr="1599px-Flag_of_Chukot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3118" y="4652206"/>
            <a:ext cx="3022154" cy="201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41" name="Picture 13" descr="280733_doc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3336" y="1280042"/>
            <a:ext cx="1925638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344038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5362" name="Picture 4" descr="slide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t="10765" r="19031" b="36140"/>
          <a:stretch>
            <a:fillRect/>
          </a:stretch>
        </p:blipFill>
        <p:spPr bwMode="auto">
          <a:xfrm>
            <a:off x="2209800" y="533400"/>
            <a:ext cx="8077200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slide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t="63823" r="8650" b="9996"/>
          <a:stretch>
            <a:fillRect/>
          </a:stretch>
        </p:blipFill>
        <p:spPr bwMode="auto">
          <a:xfrm>
            <a:off x="1636714" y="5029200"/>
            <a:ext cx="90312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2971801" y="203201"/>
            <a:ext cx="6697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</a:rPr>
              <a:t>Территории России, занимаемые языковыми семьями.</a:t>
            </a:r>
          </a:p>
        </p:txBody>
      </p:sp>
    </p:spTree>
    <p:extLst>
      <p:ext uri="{BB962C8B-B14F-4D97-AF65-F5344CB8AC3E}">
        <p14:creationId xmlns:p14="http://schemas.microsoft.com/office/powerpoint/2010/main" val="2113735906"/>
      </p:ext>
    </p:extLst>
  </p:cSld>
  <p:clrMapOvr>
    <a:masterClrMapping/>
  </p:clrMapOvr>
  <p:transition/>
  <p:timing/>
</p:sld>
</file>

<file path=ppt/slides/slide1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109182" y="141769"/>
            <a:ext cx="501782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Природа земель, на которых живут чукчи сурова: тундра, лесотундра, тайга.  Холодная зима длится 10 месяцев, лето короткое – 1,5 – 2 месяца. </a:t>
            </a:r>
          </a:p>
        </p:txBody>
      </p:sp>
      <p:pic>
        <p:nvPicPr>
          <p:cNvPr id="91141" name="Picture 5" descr="1606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7009" y="141769"/>
            <a:ext cx="6326874" cy="379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og_og_14893765302160155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1684" y="3148084"/>
            <a:ext cx="6277295" cy="362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8758b975bb68c000e056b08e8b3a27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t="15740"/>
          <a:stretch>
            <a:fillRect/>
          </a:stretch>
        </p:blipFill>
        <p:spPr bwMode="auto">
          <a:xfrm>
            <a:off x="109182" y="2345168"/>
            <a:ext cx="5309547" cy="340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79398"/>
      </p:ext>
    </p:extLst>
  </p:cSld>
  <p:clrMapOvr>
    <a:masterClrMapping/>
  </p:clrMapOvr>
  <p:transition/>
  <p:timing/>
</p:sld>
</file>

<file path=ppt/slides/slide1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5943600" y="738116"/>
            <a:ext cx="58685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Посёлки чукчей почти всегда расположены у воды - на берегу залива, озера или реки.  </a:t>
            </a:r>
          </a:p>
        </p:txBody>
      </p:sp>
      <p:pic>
        <p:nvPicPr>
          <p:cNvPr id="116744" name="Picture 8" descr="95579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1323" y="2090708"/>
            <a:ext cx="5936646" cy="414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6" name="Picture 10" descr="95579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0656" y="3841383"/>
            <a:ext cx="4067450" cy="285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8" name="Picture 12" descr="gallery_3258_11_1507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251" y="228601"/>
            <a:ext cx="5257800" cy="350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43600" y="1446605"/>
            <a:ext cx="55632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По воде завозят сюда необходимые товары. </a:t>
            </a:r>
          </a:p>
        </p:txBody>
      </p:sp>
    </p:spTree>
    <p:extLst>
      <p:ext uri="{BB962C8B-B14F-4D97-AF65-F5344CB8AC3E}">
        <p14:creationId xmlns:p14="http://schemas.microsoft.com/office/powerpoint/2010/main" val="854617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882186" y="4911436"/>
            <a:ext cx="589583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Чукчи традиционно занимались морским зверобойным промыслом. Охота на тюленей, нерп, моржей и китов давала основные продукты питания, прочный материал для изготовления байдар и  охотничьих орудий.</a:t>
            </a:r>
          </a:p>
        </p:txBody>
      </p:sp>
      <p:pic>
        <p:nvPicPr>
          <p:cNvPr id="119814" name="Picture 6" descr="ÐÐ¾ÑÑÐºÐ¾Ð¹ Ð·Ð²ÐµÑÐ¾Ð±Ð¾Ð¹Ð½ÑÐ¹ Ð¿ÑÐ¾Ð¼ÑÑÐµÐ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2"/>
          <a:stretch>
            <a:fillRect/>
          </a:stretch>
        </p:blipFill>
        <p:spPr bwMode="auto">
          <a:xfrm>
            <a:off x="364050" y="3346180"/>
            <a:ext cx="5518136" cy="33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5" name="Picture 7" descr="ÐÐ¾ÑÑÐºÐ¾Ð¹ Ð·Ð²ÐµÑÐ¾Ð±Ð¾Ð¹Ð½ÑÐ¹ Ð¿ÑÐ¾Ð¼ÑÑÐµÐ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0179" y="284926"/>
            <a:ext cx="4179843" cy="433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6" name="Picture 8" descr="ÐÐ¾ÑÑÐºÐ¾Ð¹ Ð·Ð²ÐµÑÐ¾Ð±Ð¾Ð¹Ð½ÑÐ¹ Ð¿ÑÐ¾Ð¼ÑÑÐµÐ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7526" y="114010"/>
            <a:ext cx="4521882" cy="332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88673"/>
      </p:ext>
    </p:extLst>
  </p:cSld>
  <p:clrMapOvr>
    <a:masterClrMapping/>
  </p:clrMapOvr>
  <p:transition/>
  <p:timing/>
</p:sld>
</file>

<file path=ppt/slides/slide1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61833" y="279737"/>
            <a:ext cx="599136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 Также чукчи занимаются оленеводством. Основное средство передвижения по санному пути -  олени, запряженные в нарты.  </a:t>
            </a:r>
          </a:p>
        </p:txBody>
      </p:sp>
      <p:pic>
        <p:nvPicPr>
          <p:cNvPr id="121863" name="Picture 7" descr="ÐÐ¾ÑÐµÐ½Ð½ÑÐµ Ð½Ð°ÑÐ¾Ð´Ñ Ð¡Ð¸Ð±Ð¸ÑÐ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9" t="3298" r="1173" b="1808"/>
          <a:stretch>
            <a:fillRect/>
          </a:stretch>
        </p:blipFill>
        <p:spPr bwMode="auto">
          <a:xfrm>
            <a:off x="259309" y="1390934"/>
            <a:ext cx="4844956" cy="435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4" name="Picture 8" descr="ÐÐ¾ÑÐµÐ½Ð½ÑÐµ Ð½Ð°ÑÐ¾Ð´Ñ Ð¡Ð¸Ð±Ð¸ÑÐ¸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9926" y="1991435"/>
            <a:ext cx="7020559" cy="466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5" name="Picture 9" descr="i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6160" y="67101"/>
            <a:ext cx="3648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377937"/>
      </p:ext>
    </p:extLst>
  </p:cSld>
  <p:clrMapOvr>
    <a:masterClrMapping/>
  </p:clrMapOvr>
  <p:transition/>
  <p:timing/>
</p:sld>
</file>

<file path=ppt/slides/slide1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773003" y="429284"/>
            <a:ext cx="559558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 Жилищем у чукчей были и остаются в местах выпаса оленей </a:t>
            </a:r>
            <a:r>
              <a:rPr lang="ru-RU" alt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яранги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, которые сооружают из дерева и из костей кита, покрывая их шкурами морских зверей.  </a:t>
            </a:r>
          </a:p>
        </p:txBody>
      </p:sp>
      <p:pic>
        <p:nvPicPr>
          <p:cNvPr id="123910" name="Picture 6" descr="Ð£ ÑÐ¾Ð´Ð½Ð¾Ð³Ð¾ Ð¾ÑÐ°Ð³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5604" y="1752723"/>
            <a:ext cx="3282287" cy="456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12" name="Picture 8" descr="b90ada48cb7b448c5b2b6f1d1fbe7a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" y="236562"/>
            <a:ext cx="5181600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14" name="Picture 10" descr="43-15140765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9701" y="3112829"/>
            <a:ext cx="5867908" cy="353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070490"/>
      </p:ext>
    </p:extLst>
  </p:cSld>
  <p:clrMapOvr>
    <a:masterClrMapping/>
  </p:clrMapOvr>
  <p:transition/>
  <p:timing/>
</p:sld>
</file>

<file path=ppt/slides/slide1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272955" y="538241"/>
            <a:ext cx="5594445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В 6 лет у чукчей начинается суровое воспитание мальчиков-воинов. С этого возраста мальчики спят стоя иногда с опорой на ярангу,  они подолгу держат в руках лук и стрелы,  благодаря чему, зрение у чукчей на долгие годы остаётся острым. </a:t>
            </a:r>
          </a:p>
          <a:p>
            <a:endParaRPr lang="ru-RU" altLang="ru-RU"/>
          </a:p>
        </p:txBody>
      </p:sp>
      <p:pic>
        <p:nvPicPr>
          <p:cNvPr id="114695" name="Picture 7" descr="27432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7400" y="177423"/>
            <a:ext cx="5998354" cy="385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7" name="Picture 9" descr="image?id=857779404259&amp;t=20&amp;plc=WEB&amp;tkn=*BRADwrUrdR_JeyHx4DLG6eiFI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177" y="2754232"/>
            <a:ext cx="5695910" cy="379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9" name="Picture 11" descr="10000646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9" b="7827"/>
          <a:stretch>
            <a:fillRect/>
          </a:stretch>
        </p:blipFill>
        <p:spPr bwMode="auto">
          <a:xfrm>
            <a:off x="7415691" y="4071584"/>
            <a:ext cx="2667000" cy="270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007779"/>
      </p:ext>
    </p:extLst>
  </p:cSld>
  <p:clrMapOvr>
    <a:masterClrMapping/>
  </p:clrMapOvr>
  <p:transition/>
  <p:timing/>
</p:sld>
</file>

<file path=ppt/slides/slide1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382137" y="152400"/>
            <a:ext cx="6182436" cy="16312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Холодный климат  определяет особенности одежды чукчей. Верхняя одежда глухая, без продольного разреза спереди или сзади, шьют её из шкур молодых оленей и нерп, часто украшают орнаментом. </a:t>
            </a:r>
          </a:p>
        </p:txBody>
      </p:sp>
      <p:pic>
        <p:nvPicPr>
          <p:cNvPr id="100358" name="Picture 6" descr="1524170532_chukcha-olen-58e540f5307f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136" y="1952766"/>
            <a:ext cx="6311711" cy="473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1" name="Picture 9" descr="Ð¤ÑÐ°Ð³Ð¼ÐµÐ½Ñ Ð²ÑÑÐ¸Ð²Ðº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3983" y="4800599"/>
            <a:ext cx="237172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2" name="Picture 10" descr="Ð§ÑÐºÑÐ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2" b="5380"/>
          <a:stretch>
            <a:fillRect/>
          </a:stretch>
        </p:blipFill>
        <p:spPr bwMode="auto">
          <a:xfrm>
            <a:off x="7388769" y="152400"/>
            <a:ext cx="4061702" cy="457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762994"/>
      </p:ext>
    </p:extLst>
  </p:cSld>
  <p:clrMapOvr>
    <a:masterClrMapping/>
  </p:clrMapOvr>
  <p:transition/>
  <p:timing/>
</p:sld>
</file>

<file path=ppt/slides/slide1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259307" y="161708"/>
            <a:ext cx="11518711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В чукотском языке есть одна особенность. Женщины и мужчины здесь говорят по-разному. Например, звуки "р" или "рк", которые могут произносить мужчины, женщины меняют на "ц" или "цц". </a:t>
            </a:r>
          </a:p>
          <a:p>
            <a:endParaRPr lang="ru-RU" altLang="ru-RU"/>
          </a:p>
        </p:txBody>
      </p:sp>
      <p:pic>
        <p:nvPicPr>
          <p:cNvPr id="81926" name="Picture 6" descr="Chukotka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/>
          <a:stretch>
            <a:fillRect/>
          </a:stretch>
        </p:blipFill>
        <p:spPr bwMode="auto">
          <a:xfrm>
            <a:off x="614148" y="1295400"/>
            <a:ext cx="5128167" cy="430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chukotskaya-devushka-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084" y="2807477"/>
            <a:ext cx="5181716" cy="394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ba827136ea7421ca991e0307fda31d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0" y="1131627"/>
            <a:ext cx="25908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323944"/>
      </p:ext>
    </p:extLst>
  </p:cSld>
  <p:clrMapOvr>
    <a:masterClrMapping/>
  </p:clrMapOvr>
  <p:transition/>
  <p:timing/>
</p:sld>
</file>

<file path=ppt/slides/slide1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9029" name="Picture 5" descr="6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30" name="Rectangle 6"/>
          <p:cNvSpPr>
            <a:spLocks noChangeArrowheads="1"/>
          </p:cNvSpPr>
          <p:nvPr/>
        </p:nvSpPr>
        <p:spPr bwMode="auto">
          <a:xfrm>
            <a:off x="376015" y="5105401"/>
            <a:ext cx="116222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4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Народы Севера и Сибири  принадлежат к десяти языковым группам, чукчи принадлежат к чукотско-камчатской языковой группе. </a:t>
            </a:r>
          </a:p>
        </p:txBody>
      </p:sp>
    </p:spTree>
    <p:extLst>
      <p:ext uri="{BB962C8B-B14F-4D97-AF65-F5344CB8AC3E}">
        <p14:creationId xmlns:p14="http://schemas.microsoft.com/office/powerpoint/2010/main" val="2382674534"/>
      </p:ext>
    </p:extLst>
  </p:cSld>
  <p:clrMapOvr>
    <a:masterClrMapping/>
  </p:clrMapOvr>
  <p:transition/>
  <p:timing/>
</p:sld>
</file>

<file path=ppt/slides/slide1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385432" y="860307"/>
            <a:ext cx="1130034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/>
            </a:b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Народы Крайнего Севера не имея собственной письменности, создали огромную изустную (т.е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. передаваемую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из уст в уста)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литературу.</a:t>
            </a:r>
            <a:b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Народную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мудрость постигали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чукчи, сидя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долгими зимними вечерами в яранге у костра, слушая незамысловатую речь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сказителей под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нескончаемую песню пурги.</a:t>
            </a:r>
            <a:b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85224" y="246544"/>
            <a:ext cx="8180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ФОЛЬКЛОРНОЕ НАСЛЕДИЕ ЧУКОТСКОГО </a:t>
            </a:r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НАРОДА</a:t>
            </a:r>
            <a:r>
              <a:rPr lang="ru-RU" sz="2400">
                <a:solidFill>
                  <a:srgbClr val="1D21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im8.kommersant.ru/Issues.photo/OGONIOK/2014/001/KMO_139289_00006_1_t218_203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00"/>
          <a:stretch>
            <a:fillRect/>
          </a:stretch>
        </p:blipFill>
        <p:spPr bwMode="auto">
          <a:xfrm>
            <a:off x="2700293" y="3137012"/>
            <a:ext cx="6604751" cy="266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f.ppt-online.org/files1/slide/9/9MmLGwxKHSXZCzoJanUYWevIyVFEkhujcN8sO0/slide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" t="22200" r="66396" b="10923"/>
          <a:stretch>
            <a:fillRect/>
          </a:stretch>
        </p:blipFill>
        <p:spPr bwMode="auto">
          <a:xfrm>
            <a:off x="9620113" y="2920621"/>
            <a:ext cx="2121293" cy="333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cf.ppt-online.org/files1/slide/9/9MmLGwxKHSXZCzoJanUYWevIyVFEkhujcN8sO0/slide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" t="22200" r="66396" b="10923"/>
          <a:stretch>
            <a:fillRect/>
          </a:stretch>
        </p:blipFill>
        <p:spPr bwMode="auto">
          <a:xfrm>
            <a:off x="286603" y="2920621"/>
            <a:ext cx="2098622" cy="333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098623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6386" name="Picture 5" descr="MlBTnrcq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9299" y="1155510"/>
            <a:ext cx="9061414" cy="550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3151809" y="0"/>
            <a:ext cx="59645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i="1">
                <a:solidFill>
                  <a:srgbClr val="663300"/>
                </a:solidFill>
              </a:rPr>
              <a:t>Коренные территории народов России</a:t>
            </a:r>
          </a:p>
        </p:txBody>
      </p:sp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122261" y="485001"/>
            <a:ext cx="1202367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/>
              <a:t>На территории нашей необъятной родины с древних времён проживали коренные народы этносы, изучением которых занимается наука </a:t>
            </a:r>
            <a:r>
              <a:rPr lang="ru-RU" altLang="ru-RU" sz="2000" i="1">
                <a:solidFill>
                  <a:srgbClr val="FF0000"/>
                </a:solidFill>
              </a:rPr>
              <a:t>этнография</a:t>
            </a:r>
            <a:r>
              <a:rPr lang="ru-RU" altLang="ru-RU" sz="2000"/>
              <a:t>.</a:t>
            </a:r>
            <a:br>
              <a:rPr lang="ru-RU" altLang="ru-RU" sz="2000"/>
            </a:br>
            <a:endParaRPr lang="ru-RU" altLang="ru-RU" sz="2000"/>
          </a:p>
        </p:txBody>
      </p:sp>
    </p:spTree>
    <p:extLst>
      <p:ext uri="{BB962C8B-B14F-4D97-AF65-F5344CB8AC3E}">
        <p14:creationId xmlns:p14="http://schemas.microsoft.com/office/powerpoint/2010/main" val="4155175184"/>
      </p:ext>
    </p:extLst>
  </p:cSld>
  <p:clrMapOvr>
    <a:masterClrMapping/>
  </p:clrMapOvr>
  <p:transition/>
  <p:timing/>
</p:sld>
</file>

<file path=ppt/slides/slide1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5424867" y="168275"/>
            <a:ext cx="417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ПОСЛОВИЦЫ </a:t>
            </a:r>
            <a:endParaRPr lang="ru-RU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9327" y="828700"/>
            <a:ext cx="8907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>
                <a:solidFill>
                  <a:srgbClr val="444444"/>
                </a:solidFill>
                <a:latin typeface="Arial" panose="020b0604020202020204" pitchFamily="34" charset="0"/>
              </a:rPr>
              <a:t>   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еверные народы очень немногословны, возможно поэтому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ословиц у чукотского народа мало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, и они не совершенно дифференцировались от обыкновенной речи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59327" y="1855904"/>
            <a:ext cx="85434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чукотских пословицах и поговорках имеет место выражение поучений и предостережений от чего-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либо:</a:t>
            </a:r>
          </a:p>
          <a:p>
            <a:endParaRPr lang="ru-RU" sz="2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ворчи всё время, иногда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помалкивай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торопитесь осуждать молодых, а торопитесь дать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совет</a:t>
            </a:r>
          </a:p>
          <a:p>
            <a:endParaRPr lang="ru-RU" sz="2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5627" y="4136003"/>
            <a:ext cx="71034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В большинстве чукотских поговорок и пословиц говорится об отношении человека к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труду,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нравственности и душевной красоте: </a:t>
            </a:r>
            <a:endParaRPr lang="ru-RU" sz="2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Все твои старания только в языке. Так бы в труде ты усердствовал!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Хоть лицом он не красавец, но сердцем (душой) он красив.</a:t>
            </a:r>
          </a:p>
        </p:txBody>
      </p:sp>
      <p:pic>
        <p:nvPicPr>
          <p:cNvPr id="3074" name="Picture 2" descr="https://sakhapress.ru/wp-content/uploads/2016/02/XzJ7Yup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t="-2149" r="9970" b="2149"/>
          <a:stretch>
            <a:fillRect/>
          </a:stretch>
        </p:blipFill>
        <p:spPr bwMode="auto">
          <a:xfrm>
            <a:off x="7219099" y="3498661"/>
            <a:ext cx="4299044" cy="319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https://newsland.com/static/u/content_image_from_text/22052017/5840330-200040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s://im0-tub-ru.yandex.net/i?id=5d9f489af36f2af2653f54ca36107091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900" y="236224"/>
            <a:ext cx="2627527" cy="341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737509"/>
      </p:ext>
    </p:extLst>
  </p:cSld>
  <p:clrMapOvr>
    <a:masterClrMapping/>
  </p:clrMapOvr>
  <p:transition/>
  <p:timing/>
</p:sld>
</file>

<file path=ppt/slides/slide1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362197" y="918361"/>
            <a:ext cx="69125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latin typeface="Arial" panose="020b0604020202020204" pitchFamily="34" charset="0"/>
              </a:rPr>
              <a:t>Одним из самых распространенным жанров фольклора чукчей были заговоры (заклинания</a:t>
            </a:r>
            <a:r>
              <a:rPr lang="ru-RU" sz="2000" smtClean="0">
                <a:latin typeface="Arial" panose="020b0604020202020204" pitchFamily="34" charset="0"/>
              </a:rPr>
              <a:t>). </a:t>
            </a:r>
            <a:r>
              <a:rPr lang="ru-RU" sz="2000">
                <a:latin typeface="Arial" panose="020b0604020202020204" pitchFamily="34" charset="0"/>
              </a:rPr>
              <a:t>И</a:t>
            </a:r>
            <a:r>
              <a:rPr lang="ru-RU" sz="2000" smtClean="0">
                <a:latin typeface="Arial" panose="020b0604020202020204" pitchFamily="34" charset="0"/>
              </a:rPr>
              <a:t>сследователь чукотского фольклора Валентин Германович Богораз </a:t>
            </a:r>
            <a:r>
              <a:rPr lang="ru-RU" sz="2000">
                <a:latin typeface="Arial" panose="020b0604020202020204" pitchFamily="34" charset="0"/>
              </a:rPr>
              <a:t>писал, что </a:t>
            </a:r>
            <a:r>
              <a:rPr lang="ru-RU" sz="2000" i="1" smtClean="0">
                <a:latin typeface="Arial" panose="020b0604020202020204" pitchFamily="34" charset="0"/>
              </a:rPr>
              <a:t>«нет </a:t>
            </a:r>
            <a:r>
              <a:rPr lang="ru-RU" sz="2000" i="1">
                <a:latin typeface="Arial" panose="020b0604020202020204" pitchFamily="34" charset="0"/>
              </a:rPr>
              <a:t>ни </a:t>
            </a:r>
            <a:r>
              <a:rPr lang="ru-RU" sz="2000" i="1" smtClean="0">
                <a:latin typeface="Arial" panose="020b0604020202020204" pitchFamily="34" charset="0"/>
              </a:rPr>
              <a:t>одного </a:t>
            </a:r>
            <a:r>
              <a:rPr lang="ru-RU" sz="2000" i="1">
                <a:latin typeface="Arial" panose="020b0604020202020204" pitchFamily="34" charset="0"/>
              </a:rPr>
              <a:t>момента в жизни, нет ни одного действия, которое считалось бы слишком незначительным для того, чтобы не сопровождаться особым </a:t>
            </a:r>
            <a:r>
              <a:rPr lang="ru-RU" sz="2000" i="1" smtClean="0">
                <a:latin typeface="Arial" panose="020b0604020202020204" pitchFamily="34" charset="0"/>
              </a:rPr>
              <a:t>заклинанием».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5081" y="0"/>
            <a:ext cx="1624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505099" y="59351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ЗАКЛИНАНИЯ</a:t>
            </a:r>
            <a:r>
              <a:rPr lang="ru-RU" smtClean="0"/>
              <a:t> </a:t>
            </a:r>
            <a:endParaRPr lang="ru-RU"/>
          </a:p>
        </p:txBody>
      </p:sp>
      <p:pic>
        <p:nvPicPr>
          <p:cNvPr id="4098" name="Picture 2" descr="http://lemur59.ru/sites/default/files/images/%D1%88%D0%B0%D0%BC%D0%B0%D0%BD%20%D0%BA%D0%B0%D1%80%D1%8F%D0%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5705" y="184666"/>
            <a:ext cx="3863664" cy="459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30795" y="483457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smtClean="0">
                <a:latin typeface="Arial" panose="020b0604020202020204" pitchFamily="34" charset="0"/>
              </a:rPr>
              <a:t>Человек, который едет на </a:t>
            </a:r>
            <a:r>
              <a:rPr lang="ru-RU" sz="2000">
                <a:latin typeface="Arial" panose="020b0604020202020204" pitchFamily="34" charset="0"/>
              </a:rPr>
              <a:t>оленях, употребляет заговор, чтобы сократить путь. Голодный человек, который ест вместе с кем-нибудь из одного блюда, старается заклинаниями сделать движения своего товарища более медленными, чем свои. </a:t>
            </a:r>
            <a:endParaRPr lang="ru-RU" sz="2000"/>
          </a:p>
        </p:txBody>
      </p:sp>
      <p:pic>
        <p:nvPicPr>
          <p:cNvPr id="11" name="Picture 8" descr="http://www.artlib.ru/objects/gallery_358/artlib_gallery-179272-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197" y="3562475"/>
            <a:ext cx="5768598" cy="299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762465"/>
      </p:ext>
    </p:extLst>
  </p:cSld>
  <p:clrMapOvr>
    <a:masterClrMapping/>
  </p:clrMapOvr>
  <p:transition/>
  <p:timing/>
</p:sld>
</file>

<file path=ppt/slides/slide1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245661" y="748976"/>
            <a:ext cx="348017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>
                <a:latin typeface="Arial" panose="020b0604020202020204" pitchFamily="34" charset="0"/>
              </a:rPr>
              <a:t>Среди многих текстов шаманских заговоров </a:t>
            </a:r>
            <a:endParaRPr lang="ru-RU" sz="2000" smtClean="0">
              <a:latin typeface="Arial" panose="020b0604020202020204" pitchFamily="34" charset="0"/>
            </a:endParaRPr>
          </a:p>
          <a:p>
            <a:pPr algn="ctr"/>
            <a:r>
              <a:rPr lang="ru-RU" sz="2000" b="1" smtClean="0">
                <a:latin typeface="Arial" panose="020b0604020202020204" pitchFamily="34" charset="0"/>
              </a:rPr>
              <a:t>В.Г</a:t>
            </a:r>
            <a:r>
              <a:rPr lang="ru-RU" sz="2000" b="1">
                <a:latin typeface="Arial" panose="020b0604020202020204" pitchFamily="34" charset="0"/>
              </a:rPr>
              <a:t>. Богораз</a:t>
            </a:r>
            <a:r>
              <a:rPr lang="ru-RU" sz="2000">
                <a:latin typeface="Arial" panose="020b0604020202020204" pitchFamily="34" charset="0"/>
              </a:rPr>
              <a:t> приводит </a:t>
            </a:r>
            <a:r>
              <a:rPr lang="ru-RU" sz="2000" smtClean="0">
                <a:latin typeface="Arial" panose="020b0604020202020204" pitchFamily="34" charset="0"/>
              </a:rPr>
              <a:t>заклинание, которое предназначено </a:t>
            </a:r>
            <a:r>
              <a:rPr lang="ru-RU" sz="2000">
                <a:latin typeface="Arial" panose="020b0604020202020204" pitchFamily="34" charset="0"/>
              </a:rPr>
              <a:t>защитить человека от злого духа:</a:t>
            </a:r>
            <a:r>
              <a:rPr lang="ru-RU" sz="2000" i="1">
                <a:latin typeface="Arial" panose="020b0604020202020204" pitchFamily="34" charset="0"/>
              </a:rPr>
              <a:t> </a:t>
            </a:r>
            <a:r>
              <a:rPr lang="ru-RU" sz="2000" i="1">
                <a:solidFill>
                  <a:srgbClr val="C00000"/>
                </a:solidFill>
                <a:latin typeface="Arial" panose="020b0604020202020204" pitchFamily="34" charset="0"/>
              </a:rPr>
              <a:t>«Если я боюсь нападения kelet, когда я сплю одиноко, я говорю: </a:t>
            </a:r>
            <a:r>
              <a:rPr lang="ru-RU" sz="2000" i="1" smtClean="0">
                <a:solidFill>
                  <a:srgbClr val="C00000"/>
                </a:solidFill>
                <a:latin typeface="Arial" panose="020b0604020202020204" pitchFamily="34" charset="0"/>
              </a:rPr>
              <a:t>«Я </a:t>
            </a:r>
            <a:r>
              <a:rPr lang="ru-RU" sz="2000" i="1">
                <a:solidFill>
                  <a:srgbClr val="C00000"/>
                </a:solidFill>
                <a:latin typeface="Arial" panose="020b0604020202020204" pitchFamily="34" charset="0"/>
              </a:rPr>
              <a:t>делаю себя маленьким камнем. Я вхожу в камень. Он лежит на морском берегу. Разные ветры дуют на него, многие волны омывают его. Я </a:t>
            </a:r>
            <a:r>
              <a:rPr lang="ru-RU" sz="2000" i="1" smtClean="0">
                <a:solidFill>
                  <a:srgbClr val="C00000"/>
                </a:solidFill>
                <a:latin typeface="Arial" panose="020b0604020202020204" pitchFamily="34" charset="0"/>
              </a:rPr>
              <a:t>невредим»</a:t>
            </a:r>
            <a:endParaRPr lang="ru-RU" sz="2000" i="1">
              <a:solidFill>
                <a:srgbClr val="C00000"/>
              </a:solidFill>
            </a:endParaRPr>
          </a:p>
        </p:txBody>
      </p:sp>
      <p:pic>
        <p:nvPicPr>
          <p:cNvPr id="5122" name="Picture 2" descr="http://www.iabrno.cz/agalerie/pavlov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8959" y="748976"/>
            <a:ext cx="7627928" cy="587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307761"/>
      </p:ext>
    </p:extLst>
  </p:cSld>
  <p:clrMapOvr>
    <a:masterClrMapping/>
  </p:clrMapOvr>
  <p:transition/>
  <p:timing/>
</p:sld>
</file>

<file path=ppt/slides/slide1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2" descr="Хромой да силь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3"/>
          <a:stretch>
            <a:fillRect/>
          </a:stretch>
        </p:blipFill>
        <p:spPr bwMode="auto">
          <a:xfrm>
            <a:off x="4467140" y="2030764"/>
            <a:ext cx="3342529" cy="354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50505" y="245660"/>
            <a:ext cx="1975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БОГАТЫРИ</a:t>
            </a:r>
            <a:r>
              <a:rPr lang="ru-RU" smtClean="0"/>
              <a:t> 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59390" y="707325"/>
            <a:ext cx="11486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Природа Чукотки безжалостна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к людям. И не мог справиться с такими испытаниями  слабый, хилый человек. Вы­живали только сильные, мужественные, выносливые. Поэтому здесь огромным уважением пользовались люди, обладавшие большой силой и ловкостью. Это были настоящие богатыри – </a:t>
            </a:r>
            <a:r>
              <a:rPr lang="ru-RU" sz="2000" err="1" smtClean="0">
                <a:latin typeface="Arial" panose="020b0604020202020204" pitchFamily="34" charset="0"/>
                <a:cs typeface="Arial" panose="020b0604020202020204" pitchFamily="34" charset="0"/>
              </a:rPr>
              <a:t>эрмечин.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Память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о них жива и поныне. </a:t>
            </a:r>
            <a:endParaRPr lang="ru-RU" sz="2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Нанкитэмтэ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745" y="2782307"/>
            <a:ext cx="4316395" cy="371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Вытрыт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8259" y="2866947"/>
            <a:ext cx="3955676" cy="356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92782" y="1842784"/>
            <a:ext cx="2997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«Сказание о сильном </a:t>
            </a:r>
          </a:p>
          <a:p>
            <a:pPr algn="ctr"/>
            <a:r>
              <a:rPr lang="ru-RU" sz="2000" b="1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Вытрытве»</a:t>
            </a:r>
            <a:endParaRPr lang="ru-RU" sz="2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767" y="2074421"/>
            <a:ext cx="3664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«Сказание о Нанкитэмтэне </a:t>
            </a:r>
          </a:p>
          <a:p>
            <a:pPr algn="ctr"/>
            <a:r>
              <a:rPr lang="ru-RU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его сыновьях»</a:t>
            </a:r>
            <a:endParaRPr lang="ru-RU" sz="2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8613" y="5668493"/>
            <a:ext cx="3122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Предание </a:t>
            </a:r>
          </a:p>
          <a:p>
            <a:pPr algn="ctr"/>
            <a:r>
              <a:rPr lang="ru-RU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«Хромой, да сильный»</a:t>
            </a:r>
            <a:endParaRPr lang="ru-RU" sz="2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303140"/>
      </p:ext>
    </p:extLst>
  </p:cSld>
  <p:clrMapOvr>
    <a:masterClrMapping/>
  </p:clrMapOvr>
  <p:transition/>
  <p:timing/>
</p:sld>
</file>

<file path=ppt/slides/slide1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Ска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8860" y="-976201"/>
            <a:ext cx="9203140" cy="771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8956" y="837684"/>
            <a:ext cx="56278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Самый главный чукотский богатырь - </a:t>
            </a:r>
            <a:r>
              <a:rPr lang="ru-RU" sz="2000" b="1" err="1" smtClean="0">
                <a:latin typeface="Arial" panose="020b0604020202020204" pitchFamily="34" charset="0"/>
                <a:cs typeface="Arial" panose="020b0604020202020204" pitchFamily="34" charset="0"/>
              </a:rPr>
              <a:t>Кунлелю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сказании о Кунлелю изображены реальные исторические события.</a:t>
            </a:r>
            <a:endParaRPr lang="ru-RU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Чукотские 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богатыри в сказании </a:t>
            </a: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одерживают 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полную победу над врагами-коряками, отнявшими у них ранее оленьи стада</a:t>
            </a: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6493" y="200883"/>
            <a:ext cx="5675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«Сказании о Кунлелю и его отряде»</a:t>
            </a:r>
          </a:p>
        </p:txBody>
      </p:sp>
    </p:spTree>
    <p:extLst>
      <p:ext uri="{BB962C8B-B14F-4D97-AF65-F5344CB8AC3E}">
        <p14:creationId xmlns:p14="http://schemas.microsoft.com/office/powerpoint/2010/main" val="480451208"/>
      </p:ext>
    </p:extLst>
  </p:cSld>
  <p:clrMapOvr>
    <a:masterClrMapping/>
  </p:clrMapOvr>
  <p:transition/>
  <p:timing/>
</p:sld>
</file>

<file path=ppt/slides/slide1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8343330" y="736408"/>
            <a:ext cx="310714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«Сделал </a:t>
            </a:r>
            <a:r>
              <a:rPr 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что-то такое Кунлелю, подпрыгнул, противника по шее копьем стукнул. Отрубил голову. Упала голова на землю. Окончил Кунлелю бой. А враги его окружили, наседают</a:t>
            </a:r>
            <a:r>
              <a:rPr lang="ru-RU" sz="20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 </a:t>
            </a:r>
            <a:r>
              <a:rPr lang="ru-RU" sz="2000" i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Кунлелю убивает врагов, много уже убил. Видят враги, не справиться им с Кунлелю. Примирились они с этим. Перестали приходить, не стало больше войн. Стали все мирно </a:t>
            </a:r>
            <a:r>
              <a:rPr lang="ru-RU" sz="20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жить…»</a:t>
            </a:r>
            <a:endParaRPr lang="ru-RU" sz="2000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i.pinimg.com/originals/a8/41/e3/a841e3808d9e35f777107a9b3fb6f02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558" y="614150"/>
            <a:ext cx="7743239" cy="579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837938"/>
      </p:ext>
    </p:extLst>
  </p:cSld>
  <p:clrMapOvr>
    <a:masterClrMapping/>
  </p:clrMapOvr>
  <p:transition/>
  <p:timing/>
</p:sld>
</file>

<file path=ppt/slides/slide1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122829" y="412703"/>
            <a:ext cx="11122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Еще один чукотский богатырь – это сильный, ловкий и умный  мальчик </a:t>
            </a:r>
            <a:r>
              <a:rPr lang="ru-RU" sz="2000" b="1" err="1" smtClean="0">
                <a:latin typeface="Arial" panose="020b0604020202020204" pitchFamily="34" charset="0"/>
                <a:cs typeface="Arial" panose="020b0604020202020204" pitchFamily="34" charset="0"/>
              </a:rPr>
              <a:t>Чочой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из сказки «Черная птица». Он смог победить зловещую черную птицу, которая грозила погибелью всему племени.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3824" y="1545262"/>
            <a:ext cx="78048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«Забрезжил </a:t>
            </a:r>
            <a:r>
              <a:rPr lang="ru-RU" alt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рассвет, и Чочой увидел чёрную птицу. Она сидела на вершине скалы и как будто спала. «Только бы не спугнуть», — думал Чочой.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натянул тугую тетиву. Нацелился. Но птица вдруг </a:t>
            </a:r>
            <a:r>
              <a:rPr lang="ru-RU" altLang="ru-RU" sz="20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взмахнула крыльями, подул ветер…</a:t>
            </a:r>
            <a:endParaRPr lang="ru-RU" altLang="ru-RU" sz="2000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 поздно. Острая стрела впилась ей в крыло — и оно повисло. Птица сверкнула гла­зами, набросилась на Чочоя. </a:t>
            </a:r>
            <a:endParaRPr lang="ru-RU" altLang="ru-RU" sz="2000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lang="ru-RU" altLang="ru-RU" sz="200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endParaRPr lang="ru-RU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 descr="https://4.bp.blogspot.com/-VOkYopoxJ3g/ULynDme5MII/AAAAAAAAB48/C6wYsPMjaqU/s1600/01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8856" y="1321596"/>
            <a:ext cx="3532111" cy="366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3.bp.blogspot.com/-PnHJ7ZIVMs8/ULynBNA-X2I/AAAAAAAAB40/ZwrFVk6afso/s1600/010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625" y="4037074"/>
            <a:ext cx="4773337" cy="272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12943" y="0"/>
            <a:ext cx="2719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Богатырь Чочой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0656" y="4991321"/>
            <a:ext cx="7051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тело сделалось твердым как камень. </a:t>
            </a:r>
            <a:r>
              <a:rPr lang="ru-RU" altLang="ru-RU" sz="20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Напрасно </a:t>
            </a:r>
            <a:r>
              <a:rPr lang="ru-RU" alt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клевала, била его крылом чёрная птица. Вскоре она растратила силы, ослабела, свернулась в клубок и повалилась в ущелье</a:t>
            </a:r>
            <a:r>
              <a:rPr lang="ru-RU" altLang="ru-RU" sz="20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.»</a:t>
            </a:r>
            <a:endParaRPr lang="ru-RU" altLang="ru-RU" sz="2000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0656" y="3774652"/>
            <a:ext cx="31716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«Горы высокие, моря глубокие — силы могучие!» — воскликнул мальчик. </a:t>
            </a:r>
            <a:endParaRPr lang="ru-RU" sz="2000" i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89560"/>
      </p:ext>
    </p:extLst>
  </p:cSld>
  <p:clrMapOvr>
    <a:masterClrMapping/>
  </p:clrMapOvr>
  <p:transition/>
  <p:timing/>
</p:sld>
</file>

<file path=ppt/slides/slide1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5002972" y="227968"/>
            <a:ext cx="1503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СКАЗКИ 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869" y="689633"/>
            <a:ext cx="115551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Волшебная сказка 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жанр у чукчей не </a:t>
            </a: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сформировалась в силу исторических 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социальных условий.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них не 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 </a:t>
            </a: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социальных 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контрастов богатства и бедности - тех контрастов, которые порождали волшебную сказку </a:t>
            </a: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условиях классового общества. 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58910" y="2040250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 чукчей выделяются следующие виды сказок:</a:t>
            </a:r>
          </a:p>
          <a:p>
            <a:endParaRPr lang="ru-RU" sz="200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сказки </a:t>
            </a:r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 чудовищах </a:t>
            </a:r>
            <a:r>
              <a:rPr lang="ru-RU" sz="200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кэле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бытовые сказки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сказки </a:t>
            </a:r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 </a:t>
            </a:r>
            <a:r>
              <a:rPr lang="ru-RU" sz="2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животных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http://miniskazka.ru/mirov_sever/skazki_narodov_severa/image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64" y="2329011"/>
            <a:ext cx="2659398" cy="376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i.pinimg.com/736x/69/61/5d/69615d5ecdb30b02b0b8467310c52490--a-crow-the-rav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5782" y="2474737"/>
            <a:ext cx="2986575" cy="396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3.bp.blogspot.com/-f5CEsljqjcA/ULynVKMd36I/AAAAAAAAB6Q/lCESdqGOg_s/s1600/0100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2569" y="3923727"/>
            <a:ext cx="5551806" cy="274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587431"/>
      </p:ext>
    </p:extLst>
  </p:cSld>
  <p:clrMapOvr>
    <a:masterClrMapping/>
  </p:clrMapOvr>
  <p:transition/>
  <p:timing/>
</p:sld>
</file>

<file path=ppt/slides/slide1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3730" name="Picture 2" descr="http://data16.i.gallery.ru/albums/gallery/241749-d231e-46640584-m750x740-u07d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t="4124"/>
          <a:stretch>
            <a:fillRect/>
          </a:stretch>
        </p:blipFill>
        <p:spPr bwMode="auto">
          <a:xfrm>
            <a:off x="7014947" y="3367522"/>
            <a:ext cx="5063321" cy="349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data16.i.gallery.ru/albums/gallery/241749-826d4-46640565-m750x740-udd66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9" b="5666"/>
          <a:stretch>
            <a:fillRect/>
          </a:stretch>
        </p:blipFill>
        <p:spPr bwMode="auto">
          <a:xfrm>
            <a:off x="1" y="1503008"/>
            <a:ext cx="7451677" cy="422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9349" y="214165"/>
            <a:ext cx="11758919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750"/>
              </a:spcAft>
            </a:pPr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сказках о </a:t>
            </a:r>
            <a:r>
              <a:rPr lang="ru-RU" sz="20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чудовищах кэле </a:t>
            </a:r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эти вредоносные существа предстают, как </a:t>
            </a:r>
            <a:r>
              <a:rPr lang="ru-RU" sz="2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грубые </a:t>
            </a:r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глупые </a:t>
            </a:r>
            <a:r>
              <a:rPr lang="ru-RU" sz="2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великаны. Герой </a:t>
            </a:r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побеждает кэле благодаря своей силе, уму, </a:t>
            </a:r>
            <a:r>
              <a:rPr lang="ru-RU" sz="2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находчивости. Бороться </a:t>
            </a:r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 злыми существами герою помогают </a:t>
            </a:r>
            <a:r>
              <a:rPr lang="ru-RU" sz="2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животные и чудесные предметы: мяч</a:t>
            </a:r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уголек, летающие лодки и т.д.</a:t>
            </a:r>
            <a:endParaRPr lang="ru-RU" sz="2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275490"/>
      </p:ext>
    </p:extLst>
  </p:cSld>
  <p:clrMapOvr>
    <a:masterClrMapping/>
  </p:clrMapOvr>
  <p:transition/>
  <p:timing/>
</p:sld>
</file>

<file path=ppt/slides/slide1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341194" y="220804"/>
            <a:ext cx="1173707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750"/>
              </a:spcAft>
            </a:pPr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мифах и сказках о</a:t>
            </a:r>
            <a:r>
              <a:rPr lang="ru-RU" sz="20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животных</a:t>
            </a:r>
            <a:r>
              <a:rPr lang="ru-RU" sz="20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ярко отражается мировоззрение чукчей, согласно которому человек не отделял себя от окружающей природы</a:t>
            </a:r>
            <a:r>
              <a:rPr lang="ru-RU" sz="2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1194" y="113449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Интересен Образ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ворона </a:t>
            </a:r>
            <a:r>
              <a:rPr lang="ru-RU" sz="2000" b="1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Кутха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Основной 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легендой связанной с </a:t>
            </a: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образом, 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является </a:t>
            </a:r>
            <a:r>
              <a:rPr lang="ru-RU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легенда о сотворении мира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где ворон выступает в роли создателя Земли. 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01301" y="1181602"/>
            <a:ext cx="49541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mtClean="0">
                <a:latin typeface="Arial" panose="020b0604020202020204" pitchFamily="34" charset="0"/>
              </a:rPr>
              <a:t>В более поздних сказках ворон</a:t>
            </a:r>
            <a:r>
              <a:rPr lang="ru-RU" sz="2000" b="1">
                <a:latin typeface="Arial" panose="020b0604020202020204" pitchFamily="34" charset="0"/>
              </a:rPr>
              <a:t> </a:t>
            </a:r>
            <a:r>
              <a:rPr lang="ru-RU" sz="2000" b="1" err="1" smtClean="0">
                <a:latin typeface="Arial" panose="020b0604020202020204" pitchFamily="34" charset="0"/>
              </a:rPr>
              <a:t>Кутха</a:t>
            </a:r>
            <a:r>
              <a:rPr lang="ru-RU" sz="2000">
                <a:latin typeface="Arial" panose="020b0604020202020204" pitchFamily="34" charset="0"/>
              </a:rPr>
              <a:t> - простак, шут и </a:t>
            </a:r>
            <a:r>
              <a:rPr lang="ru-RU" sz="2000" smtClean="0">
                <a:latin typeface="Arial" panose="020b0604020202020204" pitchFamily="34" charset="0"/>
              </a:rPr>
              <a:t>обманщик. </a:t>
            </a:r>
            <a:endParaRPr lang="ru-RU" sz="2000"/>
          </a:p>
        </p:txBody>
      </p:sp>
      <p:pic>
        <p:nvPicPr>
          <p:cNvPr id="2050" name="Picture 2" descr="https://web-literatura.ru/pic/2/4/2/4/5/1/242451/1426420122/_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655" y="2621676"/>
            <a:ext cx="6304052" cy="423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2.bp.blogspot.com/-Nwz8VtBa2xg/ULyncUATxWI/AAAAAAAAB6w/iAGJItHSgIE/s1600/010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7685" y="2334820"/>
            <a:ext cx="4026088" cy="441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341778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7410" name="Rectangle 6"/>
          <p:cNvSpPr>
            <a:spLocks noChangeArrowheads="1"/>
          </p:cNvSpPr>
          <p:nvPr/>
        </p:nvSpPr>
        <p:spPr bwMode="auto">
          <a:xfrm>
            <a:off x="204716" y="0"/>
            <a:ext cx="11873553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i="1" err="1">
                <a:solidFill>
                  <a:srgbClr val="FF0000"/>
                </a:solidFill>
              </a:rPr>
              <a:t>Этногра́фия</a:t>
            </a:r>
            <a:r>
              <a:rPr lang="ru-RU" altLang="ru-RU" sz="2000"/>
              <a:t> (от др. греческого этнос — народ и графо — пишу) — наука, изучающая народы-этносы, их происхождение, состав, расселение, культурно-бытовые особенности, а также их материальную и духовную культуру </a:t>
            </a:r>
          </a:p>
        </p:txBody>
      </p:sp>
      <p:pic>
        <p:nvPicPr>
          <p:cNvPr id="17411" name="Picture 8" descr="Parad_druzhbi_narod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7021" y="1101441"/>
            <a:ext cx="3454980" cy="257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0" descr="IMG_96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2" b="11039"/>
          <a:stretch>
            <a:fillRect/>
          </a:stretch>
        </p:blipFill>
        <p:spPr bwMode="auto">
          <a:xfrm>
            <a:off x="5227700" y="1086838"/>
            <a:ext cx="5492777" cy="252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2" descr="ad3814aa33990c7a463e3cf9fc42224b_crop_l_7_t_65_w_718_h_4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321" y="3892988"/>
            <a:ext cx="4530488" cy="284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4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9"/>
          <a:stretch>
            <a:fillRect/>
          </a:stretch>
        </p:blipFill>
        <p:spPr bwMode="auto">
          <a:xfrm>
            <a:off x="5680842" y="3673365"/>
            <a:ext cx="5039635" cy="306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170771"/>
      </p:ext>
    </p:extLst>
  </p:cSld>
  <p:clrMapOvr>
    <a:masterClrMapping/>
  </p:clrMapOvr>
  <p:transition/>
  <p:timing/>
</p:sld>
</file>

<file path=ppt/slides/slide1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491318" y="204717"/>
            <a:ext cx="11409529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750"/>
              </a:spcAft>
            </a:pPr>
            <a:r>
              <a:rPr lang="ru-RU" sz="2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Распространенными </a:t>
            </a:r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персонажами чукотского фольклора </a:t>
            </a:r>
            <a:r>
              <a:rPr lang="ru-RU" sz="2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являются  </a:t>
            </a:r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морские промысловые животные - кит, нерпа и др. Для большинства таких сюжетов характерно очеловечивание морских животных. В более поздних сказках появляется даже "китовый народ</a:t>
            </a:r>
            <a:r>
              <a:rPr lang="ru-RU" sz="2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", </a:t>
            </a:r>
            <a:r>
              <a:rPr lang="ru-RU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который живет глубоко в море</a:t>
            </a:r>
            <a:r>
              <a:rPr lang="ru-RU" sz="2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http://referad.ru/s42-skazki-narodov-severa--sost-v-v-vinokurova-yu-a-sem-hudoj/8321_html_m5097cf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0993"/>
          <a:stretch>
            <a:fillRect/>
          </a:stretch>
        </p:blipFill>
        <p:spPr bwMode="auto">
          <a:xfrm>
            <a:off x="8771541" y="1475055"/>
            <a:ext cx="3129306" cy="329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rushrono.ru/images/territories/russkiy_sever/hist0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081" y="1564497"/>
            <a:ext cx="4520783" cy="320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myllirina.files.wordpress.com/2013/11/9f90a-010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9110" y="4864619"/>
            <a:ext cx="5893943" cy="185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myllirina.files.wordpress.com/2013/11/51f8f-0100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0138" y="1893722"/>
            <a:ext cx="3582846" cy="259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618705"/>
      </p:ext>
    </p:extLst>
  </p:cSld>
  <p:clrMapOvr>
    <a:masterClrMapping/>
  </p:clrMapOvr>
  <p:transition/>
  <p:timing/>
</p:sld>
</file>

<file path=ppt/slides/slide1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2" name="Picture 2" descr="http://kamcatka.info/wp-content/uploads/2018/03/05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9" b="11036"/>
          <a:stretch>
            <a:fillRect/>
          </a:stretch>
        </p:blipFill>
        <p:spPr bwMode="auto">
          <a:xfrm>
            <a:off x="0" y="0"/>
            <a:ext cx="12192000" cy="691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8337" y="0"/>
            <a:ext cx="12063663" cy="1569660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Танцы чукчей - яркое и самобытное </a:t>
            </a:r>
            <a:r>
              <a:rPr lang="ru-RU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явление. В основе </a:t>
            </a:r>
            <a:r>
              <a:rPr lang="ru-RU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пластики чукотских танцев - </a:t>
            </a:r>
            <a:r>
              <a:rPr lang="ru-RU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имитация </a:t>
            </a:r>
            <a:r>
              <a:rPr lang="ru-RU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поведения животных, являвшихся основным объектом охоты. Для чукотского танца, особенно женского, очень характерна пластика рук, плавные переходы одного движения в другое</a:t>
            </a:r>
            <a:r>
              <a:rPr lang="ru-RU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09198"/>
      </p:ext>
    </p:extLst>
  </p:cSld>
  <p:clrMapOvr>
    <a:masterClrMapping/>
  </p:clrMapOvr>
  <p:transition/>
  <p:timing/>
</p:sld>
</file>

<file path=ppt/slides/slide14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30" name="Picture 6" descr="https://cont.ws/uploads/posts2/5136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2441" y="1723527"/>
            <a:ext cx="3481079" cy="250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89109" y="258068"/>
            <a:ext cx="87618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>
                <a:solidFill>
                  <a:srgbClr val="555555"/>
                </a:solidFill>
                <a:latin typeface="Times New Roman" panose="02020603050405020304" pitchFamily="18" charset="0"/>
              </a:rPr>
              <a:t> 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«Россия – уникальное многонациональное  государство, в котором на протяжении  многих веков постоянно шел процесс взаимного привыкания, взаимного проникновения, смешивания народов на семейном, на дружеском, на служебном уровнях».</a:t>
            </a:r>
          </a:p>
          <a:p>
            <a:pPr fontAlgn="base"/>
            <a:r>
              <a:rPr lang="ru-RU" sz="2000" b="1" i="1">
                <a:latin typeface="Arial" panose="020b0604020202020204" pitchFamily="34" charset="0"/>
                <a:cs typeface="Arial" panose="020b0604020202020204" pitchFamily="34" charset="0"/>
              </a:rPr>
              <a:t>                                                                                      </a:t>
            </a: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Владимир Путин</a:t>
            </a:r>
            <a:endParaRPr lang="ru-RU" sz="2000" b="0" i="1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833" y="2054527"/>
            <a:ext cx="43945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В Российской Федерации насчитывается более 180 народов. Что же объединяет эти столь разные народы со своими  обычаями и культурой?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 Прежде всего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народы объединяет история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, ведь уже несколько веков все они живут вместе, под флагом единого государства. Их объединяют ставшими общими проблемы, привычки, образ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мышления. И конечно одним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из главных средств объединения является русский язык, который знает любой человек живущий в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России. 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udf.by/uploads/posts/2017-12/1514675324_vyshka-30-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209" y="92825"/>
            <a:ext cx="2843046" cy="196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blusiki.bluesystem.world/bx/images/fs1130800-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66328" y="4539542"/>
            <a:ext cx="3129650" cy="206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samddn.ru/upload/iblock/6f7/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7409" y="4275025"/>
            <a:ext cx="3668715" cy="244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fugazeta.ru/wp-content/uploads/2015/10/im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0681" y="2071838"/>
            <a:ext cx="3895297" cy="233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573672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8436" name="Picture 6" descr="409239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3114" y="1292940"/>
            <a:ext cx="8203016" cy="534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245660" y="685800"/>
            <a:ext cx="1162789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/>
              <a:t>Территория России делится на несколько крупных природных районов, для которых характерны особенности климата, рельефа местности  и населения.</a:t>
            </a: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862331" y="228601"/>
            <a:ext cx="65975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i="1">
                <a:solidFill>
                  <a:srgbClr val="FF0000"/>
                </a:solidFill>
              </a:rPr>
              <a:t>Этнографическое путешествие по России</a:t>
            </a:r>
          </a:p>
        </p:txBody>
      </p:sp>
    </p:spTree>
    <p:extLst>
      <p:ext uri="{BB962C8B-B14F-4D97-AF65-F5344CB8AC3E}">
        <p14:creationId xmlns:p14="http://schemas.microsoft.com/office/powerpoint/2010/main" val="1387844294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241110" y="5570539"/>
            <a:ext cx="1170978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/>
              <a:t>Природные условия, климат, особенности хозяйствования сформировали самобытные языки и культуру народов России. </a:t>
            </a:r>
            <a:br>
              <a:rPr lang="ru-RU" altLang="ru-RU" sz="2000"/>
            </a:br>
            <a:endParaRPr lang="ru-RU" altLang="ru-RU" sz="2000"/>
          </a:p>
        </p:txBody>
      </p:sp>
      <p:pic>
        <p:nvPicPr>
          <p:cNvPr id="19459" name="Picture 2" descr="https://krysha-expert.ru/wp-content/uploads/2018/08/Klimaticheskie-poyasa-Rossi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"/>
          <a:stretch>
            <a:fillRect/>
          </a:stretch>
        </p:blipFill>
        <p:spPr bwMode="auto">
          <a:xfrm>
            <a:off x="1905043" y="751682"/>
            <a:ext cx="8381913" cy="481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241110" y="50007"/>
            <a:ext cx="1170978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/>
              <a:t>Поскольку Россия – самая большая в мире страна, она  располагается в нескольких климатических поясах. </a:t>
            </a:r>
          </a:p>
        </p:txBody>
      </p:sp>
    </p:spTree>
    <p:extLst>
      <p:ext uri="{BB962C8B-B14F-4D97-AF65-F5344CB8AC3E}">
        <p14:creationId xmlns:p14="http://schemas.microsoft.com/office/powerpoint/2010/main" val="4260739089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200401" y="228600"/>
            <a:ext cx="594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i="1">
                <a:solidFill>
                  <a:srgbClr val="FF0000"/>
                </a:solidFill>
              </a:rPr>
              <a:t>Народы Центра Европейской России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382137" y="762001"/>
            <a:ext cx="1180986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0"/>
              <a:t>Центральная Россия – территория, занимающая 5% страны. Это густонаселённый регион, основное население которого составляет </a:t>
            </a:r>
            <a:r>
              <a:rPr lang="ru-RU" altLang="ru-RU" sz="2000" i="1">
                <a:solidFill>
                  <a:srgbClr val="FF0000"/>
                </a:solidFill>
              </a:rPr>
              <a:t>русский </a:t>
            </a:r>
            <a:r>
              <a:rPr lang="ru-RU" altLang="ru-RU" sz="2000" b="0"/>
              <a:t>этнос.</a:t>
            </a:r>
            <a:endParaRPr lang="ru-RU" altLang="ru-RU" sz="2000"/>
          </a:p>
          <a:p>
            <a:br>
              <a:rPr lang="ru-RU" altLang="ru-RU" sz="2000" b="0"/>
            </a:br>
            <a:endParaRPr lang="ru-RU" altLang="ru-RU" sz="2000" b="0"/>
          </a:p>
        </p:txBody>
      </p:sp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2971801" y="4876801"/>
            <a:ext cx="6964363" cy="701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ru-RU" altLang="ru-RU" sz="2000" b="0"/>
            </a:br>
            <a:endParaRPr lang="ru-RU" altLang="ru-RU" sz="2000" b="0"/>
          </a:p>
        </p:txBody>
      </p:sp>
      <p:pic>
        <p:nvPicPr>
          <p:cNvPr id="20485" name="Picture 13" descr="priroda-voda-nebo-derev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900" y="1524001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4" descr="map-of-russia-with-major-cities-printable-atlas-of-russia-wikimedia-mons-of-map-of-russia-with-major-cit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0632" y="3886200"/>
            <a:ext cx="487680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5" descr="karta-regio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t="1512" r="1155" b="1512"/>
          <a:stretch>
            <a:fillRect/>
          </a:stretch>
        </p:blipFill>
        <p:spPr bwMode="auto">
          <a:xfrm>
            <a:off x="7664924" y="1228725"/>
            <a:ext cx="35052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412595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419100" y="563010"/>
            <a:ext cx="566780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0"/>
              <a:t>Территория центральной России расположена в зоне умеренного континентального климата. Он сформирован под влиянием Атлантического океана и его циклонов. Зима морозная и снежная. Лето влажное и тёплое.</a:t>
            </a:r>
            <a:r>
              <a:rPr lang="ru-RU" altLang="ru-RU" sz="2000"/>
              <a:t> </a:t>
            </a: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590800" y="5029201"/>
            <a:ext cx="72342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br>
              <a:rPr lang="ru-RU" altLang="ru-RU" sz="2000" b="0"/>
            </a:br>
            <a:endParaRPr lang="ru-RU" altLang="ru-RU" sz="2000" b="0"/>
          </a:p>
        </p:txBody>
      </p:sp>
      <p:pic>
        <p:nvPicPr>
          <p:cNvPr id="21508" name="Picture 7" descr="DehM-muX4AInJ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" y="2988859"/>
            <a:ext cx="58674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 descr="121115-20-snimkov-charuyushhej-zi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2"/>
          <a:stretch>
            <a:fillRect/>
          </a:stretch>
        </p:blipFill>
        <p:spPr bwMode="auto">
          <a:xfrm>
            <a:off x="6654990" y="89704"/>
            <a:ext cx="5136676" cy="309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 descr="s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" t="8190"/>
          <a:stretch>
            <a:fillRect/>
          </a:stretch>
        </p:blipFill>
        <p:spPr bwMode="auto">
          <a:xfrm>
            <a:off x="6654990" y="3272211"/>
            <a:ext cx="5155650" cy="351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724033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177421" y="530880"/>
            <a:ext cx="576617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0"/>
              <a:t>С глубокой древности на этих территориях проживали славянские племена. Человек в целях выживания приспосабливался к среде своего обитания</a:t>
            </a:r>
            <a:r>
              <a:rPr lang="ru-RU" altLang="ru-RU" sz="2000" b="0" smtClean="0"/>
              <a:t>.</a:t>
            </a:r>
            <a:endParaRPr lang="ru-RU" altLang="ru-RU" sz="2000" b="0"/>
          </a:p>
        </p:txBody>
      </p:sp>
      <p:pic>
        <p:nvPicPr>
          <p:cNvPr id="22531" name="Picture 5" descr="slide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9" b="4102"/>
          <a:stretch>
            <a:fillRect/>
          </a:stretch>
        </p:blipFill>
        <p:spPr bwMode="auto">
          <a:xfrm>
            <a:off x="5661579" y="253146"/>
            <a:ext cx="6048073" cy="41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gorod-drevnej-ru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610" y="2691926"/>
            <a:ext cx="6391518" cy="392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8" descr="keimg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1551" y="4542412"/>
            <a:ext cx="2170674" cy="217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013081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548186" y="127288"/>
            <a:ext cx="4709431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i="1">
                <a:solidFill>
                  <a:srgbClr val="FF0000"/>
                </a:solidFill>
              </a:rPr>
              <a:t>Касаясь трех великих океанов,</a:t>
            </a:r>
            <a:br>
              <a:rPr lang="ru-RU" altLang="ru-RU" sz="2400" i="1">
                <a:solidFill>
                  <a:srgbClr val="FF0000"/>
                </a:solidFill>
              </a:rPr>
            </a:br>
            <a:r>
              <a:rPr lang="ru-RU" altLang="ru-RU" sz="2400" i="1">
                <a:solidFill>
                  <a:srgbClr val="FF0000"/>
                </a:solidFill>
              </a:rPr>
              <a:t>Она лежит, раскинув города,</a:t>
            </a:r>
            <a:br>
              <a:rPr lang="ru-RU" altLang="ru-RU" sz="2400" i="1">
                <a:solidFill>
                  <a:srgbClr val="FF0000"/>
                </a:solidFill>
              </a:rPr>
            </a:br>
            <a:r>
              <a:rPr lang="ru-RU" altLang="ru-RU" sz="2400" i="1">
                <a:solidFill>
                  <a:srgbClr val="FF0000"/>
                </a:solidFill>
              </a:rPr>
              <a:t>Покрыта сеткою меридианов,</a:t>
            </a:r>
            <a:br>
              <a:rPr lang="ru-RU" altLang="ru-RU" sz="2400" i="1">
                <a:solidFill>
                  <a:srgbClr val="FF0000"/>
                </a:solidFill>
              </a:rPr>
            </a:br>
            <a:r>
              <a:rPr lang="ru-RU" altLang="ru-RU" sz="2400" i="1">
                <a:solidFill>
                  <a:srgbClr val="FF0000"/>
                </a:solidFill>
              </a:rPr>
              <a:t>Непобедима, широка, горда.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i="1"/>
              <a:t>                                            К. Симонов</a:t>
            </a:r>
          </a:p>
        </p:txBody>
      </p:sp>
      <p:pic>
        <p:nvPicPr>
          <p:cNvPr id="3075" name="Picture 5" descr="0_orig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5153" y="127288"/>
            <a:ext cx="4427456" cy="249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8000337" y="3772713"/>
            <a:ext cx="383227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</a:rPr>
              <a:t>Каждый, кому хотя бы раз в жизни повезло побывать в нашей стране, в любой ее части, согласится с утверждением о том, что природа России не только удивительна, но и уникальна.</a:t>
            </a:r>
          </a:p>
        </p:txBody>
      </p:sp>
      <p:pic>
        <p:nvPicPr>
          <p:cNvPr id="3077" name="Picture 2" descr="https://mota.ru/upload/wallpapers/source/2017/02/27/08/04/52160/mota.ru_20170227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186" y="2004725"/>
            <a:ext cx="7017213" cy="452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865198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5349922" y="114433"/>
            <a:ext cx="660551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0"/>
              <a:t>Из природных материалов он создавал орудия труда и предметы быта, сооружал жилища, приручал диких животных и обрабатывал почву.</a:t>
            </a:r>
            <a:r>
              <a:rPr lang="ru-RU" altLang="ru-RU" sz="2000"/>
              <a:t> </a:t>
            </a:r>
          </a:p>
        </p:txBody>
      </p:sp>
      <p:pic>
        <p:nvPicPr>
          <p:cNvPr id="23555" name="Picture 5" descr="00319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" y="228601"/>
            <a:ext cx="4673790" cy="321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0_e27d1_27c39a0c_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8"/>
          <a:stretch>
            <a:fillRect/>
          </a:stretch>
        </p:blipFill>
        <p:spPr bwMode="auto">
          <a:xfrm>
            <a:off x="5805415" y="1130096"/>
            <a:ext cx="5694528" cy="351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 descr="1395893359_1nmb2fgyg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3361" y="3513518"/>
            <a:ext cx="48006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8" descr="s1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7279" y="4821714"/>
            <a:ext cx="25908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766096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180476" y="260777"/>
            <a:ext cx="478602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0"/>
              <a:t>Русские женщины, даже простые крестьянки, были редкими модницами. В их объемных сундуках хранилось множество самых разных нарядов. </a:t>
            </a:r>
          </a:p>
        </p:txBody>
      </p:sp>
      <p:pic>
        <p:nvPicPr>
          <p:cNvPr id="24579" name="Picture 6" descr="0_6a718_d03cad86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096" y="1775679"/>
            <a:ext cx="3882788" cy="487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 descr="istoricheskie-fotografii-iz-Rossii_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t="4776" r="12025"/>
          <a:stretch>
            <a:fillRect/>
          </a:stretch>
        </p:blipFill>
        <p:spPr bwMode="auto">
          <a:xfrm>
            <a:off x="4966504" y="42018"/>
            <a:ext cx="3437622" cy="641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9" descr="5dd6378d78512775b9b15bcb8b96dc8d--anna-pavlova-ballet-rus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6727" r="7536"/>
          <a:stretch>
            <a:fillRect/>
          </a:stretch>
        </p:blipFill>
        <p:spPr bwMode="auto">
          <a:xfrm>
            <a:off x="8670688" y="922496"/>
            <a:ext cx="3211856" cy="584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228997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382137" y="152401"/>
            <a:ext cx="115596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0"/>
              <a:t>Особенно наши прародительницы любили головные уборы — простые, на каждый день, и праздничные, вышитые бисером, украшенные самоцветами. А уж как они любили бусы!..</a:t>
            </a:r>
          </a:p>
        </p:txBody>
      </p:sp>
      <p:pic>
        <p:nvPicPr>
          <p:cNvPr id="25603" name="Picture 6" descr="ÐÐµÐ½ÑÐºÐ¸Ð¹ Ð¿ÑÐ°Ð·Ð´Ð½Ð¸ÑÐ½ÑÐ¹ ÐºÐ¾ÑÑÑÐ¼. Ð¥IÐ¥ Ð²ÐµÐº. ÐÐ¸Ð¶ÐµÐ³Ð¾ÑÐ¾Ð´ÑÐºÐ°Ñ Ð³ÑÐ±ÐµÑÐ½Ð¸Ñ Ð¨ÑÐ³Ð°Ð¹, ÑÐ°ÑÐ°ÑÐ°Ð½, ÐºÐ¾ÐºÐ¾ÑÐ½Ð¸Ðº, Ð¾ÑÐµÐ»ÑÐµ, Ð¿Ð»Ð°ÑÐ¾Ð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137" y="860287"/>
            <a:ext cx="2959045" cy="582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8" descr="6310364_x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r="16182"/>
          <a:stretch>
            <a:fillRect/>
          </a:stretch>
        </p:blipFill>
        <p:spPr bwMode="auto">
          <a:xfrm>
            <a:off x="8627661" y="911530"/>
            <a:ext cx="3204948" cy="582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0" descr="image?id=873088320599&amp;t=20&amp;plc=WEB&amp;tkn=*ww1iYjH7Akg6JbeX-Ru9vM6KY_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4581" y="1142999"/>
            <a:ext cx="3699681" cy="559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865832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1600201" y="88900"/>
            <a:ext cx="88122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0"/>
              <a:t>По всему свету славится головной убор русской женщины – кокошник.</a:t>
            </a:r>
          </a:p>
        </p:txBody>
      </p:sp>
      <p:pic>
        <p:nvPicPr>
          <p:cNvPr id="26627" name="Picture 5" descr="image?id=837194495265&amp;t=20&amp;plc=WEB&amp;tkn=*6wuU581yv16_94DqDk4hpBRrz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7326" y="690564"/>
            <a:ext cx="2906875" cy="402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9" descr="5d62fec694d6cddc87c04467c72c51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6733" y="495301"/>
            <a:ext cx="2415067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1" descr="b030feb4357c6ea0e13c8a764fn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5493" y="3808413"/>
            <a:ext cx="480377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1" descr="http://itd2.mycdn.me/image?id=839962389140&amp;t=20&amp;plc=WEB&amp;tkn=*aVMzi5oVLQ4-Pl51v1ckZdDMXq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6123" y="690564"/>
            <a:ext cx="2671841" cy="375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ae7e44dfc095ac8b19b4921fc3q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0076" y="3808413"/>
            <a:ext cx="3417888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398234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7650" name="Picture 5" descr="0_aaa50_36a3b044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3800" y="3616326"/>
            <a:ext cx="69342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3989389" y="3048000"/>
            <a:ext cx="4175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i="1">
                <a:solidFill>
                  <a:srgbClr val="993300"/>
                </a:solidFill>
              </a:rPr>
              <a:t>Костюмы</a:t>
            </a:r>
            <a:r>
              <a:rPr lang="ru-RU" altLang="ru-RU" i="1">
                <a:solidFill>
                  <a:srgbClr val="993300"/>
                </a:solidFill>
              </a:rPr>
              <a:t> </a:t>
            </a:r>
            <a:r>
              <a:rPr lang="ru-RU" altLang="ru-RU" sz="2000" i="1">
                <a:solidFill>
                  <a:srgbClr val="993300"/>
                </a:solidFill>
              </a:rPr>
              <a:t>русских крестьянок</a:t>
            </a:r>
          </a:p>
        </p:txBody>
      </p:sp>
      <p:pic>
        <p:nvPicPr>
          <p:cNvPr id="27652" name="Picture 7" descr="0_aaa52_d8afbd88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4639" y="0"/>
            <a:ext cx="67659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9" descr="http://vantit.ru/content/objects/voronezh/scan-kostum/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1" t="11955" r="10616" b="9673"/>
          <a:stretch>
            <a:fillRect/>
          </a:stretch>
        </p:blipFill>
        <p:spPr bwMode="auto">
          <a:xfrm>
            <a:off x="1828801" y="2701925"/>
            <a:ext cx="2066925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2" descr="https://i.pinimg.com/originals/e7/aa/46/e7aa4615e638ae6e21a8708ab71b1e7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8800" y="304800"/>
            <a:ext cx="2260600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037032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677" name="Picture 7" descr="ÐÐ°Ð»ÐµÑÑÐºÐ°Ñ Ð»Ð°ÐºÐ¾Ð²Ð°Ñ Ð¼Ð¸Ð½Ð¸Ð°ÑÑÑ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8742" y="1926848"/>
            <a:ext cx="5798921" cy="386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4483289" y="295632"/>
            <a:ext cx="749262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0"/>
              <a:t>С незапамятных времен в жизни русского народа важное место занимала особая форма творчества — «промыслы». Они сочетали производство повседневных предметов быта с высокохудожественными способами их изготовления и украшения. </a:t>
            </a:r>
            <a:endParaRPr lang="ru-RU" altLang="ru-RU" sz="2000"/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1416860" y="6415882"/>
            <a:ext cx="2652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>
                <a:solidFill>
                  <a:schemeClr val="accent2"/>
                </a:solidFill>
              </a:rPr>
              <a:t>Гжельская роспись</a:t>
            </a:r>
          </a:p>
        </p:txBody>
      </p:sp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7372089" y="6034882"/>
            <a:ext cx="2827338" cy="579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ru-RU" altLang="ru-RU" sz="2000">
                <a:solidFill>
                  <a:srgbClr val="663300"/>
                </a:solidFill>
              </a:rPr>
              <a:t>Палехская миниатюра</a:t>
            </a:r>
            <a:endParaRPr lang="ru-RU" altLang="ru-RU" sz="2000" b="0">
              <a:solidFill>
                <a:srgbClr val="663300"/>
              </a:solidFill>
            </a:endParaRPr>
          </a:p>
          <a:p>
            <a:pPr algn="l"/>
            <a:endParaRPr lang="ru-RU" altLang="ru-RU" sz="1800" b="0"/>
          </a:p>
        </p:txBody>
      </p:sp>
      <p:sp>
        <p:nvSpPr>
          <p:cNvPr id="28679" name="Rectangle 11"/>
          <p:cNvSpPr>
            <a:spLocks noChangeArrowheads="1"/>
          </p:cNvSpPr>
          <p:nvPr/>
        </p:nvSpPr>
        <p:spPr bwMode="auto">
          <a:xfrm>
            <a:off x="2971801" y="6170713"/>
            <a:ext cx="65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endParaRPr lang="ru-RU" altLang="ru-RU" sz="2000" b="0">
              <a:solidFill>
                <a:srgbClr val="990033"/>
              </a:solidFill>
            </a:endParaRPr>
          </a:p>
        </p:txBody>
      </p:sp>
      <p:sp>
        <p:nvSpPr>
          <p:cNvPr id="28680" name="Rectangle 12"/>
          <p:cNvSpPr>
            <a:spLocks noChangeArrowheads="1"/>
          </p:cNvSpPr>
          <p:nvPr/>
        </p:nvSpPr>
        <p:spPr bwMode="auto">
          <a:xfrm>
            <a:off x="4725989" y="3121225"/>
            <a:ext cx="65" cy="6155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endParaRPr lang="ru-RU" altLang="ru-RU" sz="2000" b="0"/>
          </a:p>
          <a:p>
            <a:pPr algn="l"/>
            <a:endParaRPr lang="ru-RU" altLang="ru-RU" sz="2000" b="0"/>
          </a:p>
        </p:txBody>
      </p:sp>
      <p:sp>
        <p:nvSpPr>
          <p:cNvPr id="28681" name="Rectangle 13"/>
          <p:cNvSpPr>
            <a:spLocks noChangeArrowheads="1"/>
          </p:cNvSpPr>
          <p:nvPr/>
        </p:nvSpPr>
        <p:spPr bwMode="auto">
          <a:xfrm>
            <a:off x="1416860" y="2968914"/>
            <a:ext cx="1403350" cy="609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ru-RU" altLang="ru-RU" sz="2000"/>
              <a:t>Филигрань</a:t>
            </a:r>
            <a:endParaRPr lang="ru-RU" altLang="ru-RU" sz="2000" b="0"/>
          </a:p>
          <a:p>
            <a:pPr algn="l"/>
            <a:endParaRPr lang="ru-RU" altLang="ru-RU" sz="2000" b="0">
              <a:solidFill>
                <a:srgbClr val="666699"/>
              </a:solidFill>
            </a:endParaRPr>
          </a:p>
        </p:txBody>
      </p:sp>
      <p:pic>
        <p:nvPicPr>
          <p:cNvPr id="28682" name="Picture 15" descr="Ð¨ÐºÐ°ÑÑÐ»ÐºÐ°. Ð¡ÐºÐ°Ð½Ñ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155" y="110527"/>
            <a:ext cx="4217494" cy="281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Ð§Ð°Ð¹Ð½ÑÐ¹ ÑÐµÑÐ²Ð¸Ð· Ð¸Ð· ÐÐ¶ÐµÐ»Ð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0" b="11146"/>
          <a:stretch>
            <a:fillRect/>
          </a:stretch>
        </p:blipFill>
        <p:spPr bwMode="auto">
          <a:xfrm>
            <a:off x="279302" y="3480548"/>
            <a:ext cx="4927828" cy="289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261906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9698" name="Picture 4" descr="ÐÐ»ÐµÑÐºÐ¾Ðµ ÐºÑÑÐ¶ÐµÐ²Ð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55" y="152400"/>
            <a:ext cx="3882592" cy="381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776786" y="4142054"/>
            <a:ext cx="17526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2000" err="1">
                <a:solidFill>
                  <a:srgbClr val="990033"/>
                </a:solidFill>
              </a:rPr>
              <a:t>Елецкое кружево</a:t>
            </a:r>
            <a:endParaRPr lang="ru-RU" altLang="ru-RU" sz="2000" b="0">
              <a:solidFill>
                <a:srgbClr val="990033"/>
              </a:solidFill>
            </a:endParaRPr>
          </a:p>
          <a:p>
            <a:pPr>
              <a:spcBef>
                <a:spcPct val="50000"/>
              </a:spcBef>
            </a:pPr>
            <a:endParaRPr lang="ru-RU" altLang="ru-RU" sz="2000" b="0">
              <a:solidFill>
                <a:srgbClr val="990033"/>
              </a:solidFill>
            </a:endParaRP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3985047" y="1938700"/>
            <a:ext cx="2797892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err="1"/>
              <a:t>Павловопосадские платки</a:t>
            </a:r>
            <a:endParaRPr lang="ru-RU" altLang="ru-RU" sz="2000" b="0"/>
          </a:p>
          <a:p>
            <a:pPr algn="l"/>
            <a:endParaRPr lang="ru-RU" altLang="ru-RU" sz="2000" b="0"/>
          </a:p>
        </p:txBody>
      </p: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7957419" y="6253957"/>
            <a:ext cx="3313113" cy="609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ru-RU" altLang="ru-RU" sz="2000" err="1">
                <a:solidFill>
                  <a:srgbClr val="3333FF"/>
                </a:solidFill>
              </a:rPr>
              <a:t>Федоскинская миниатюра</a:t>
            </a:r>
            <a:endParaRPr lang="ru-RU" altLang="ru-RU" sz="2000" b="0">
              <a:solidFill>
                <a:srgbClr val="3333FF"/>
              </a:solidFill>
            </a:endParaRPr>
          </a:p>
          <a:p>
            <a:pPr algn="l"/>
            <a:endParaRPr lang="ru-RU" altLang="ru-RU" sz="2000" b="0">
              <a:solidFill>
                <a:srgbClr val="3333FF"/>
              </a:solidFill>
            </a:endParaRPr>
          </a:p>
        </p:txBody>
      </p:sp>
      <p:pic>
        <p:nvPicPr>
          <p:cNvPr id="29702" name="Picture 11" descr="Ð¤ÐµÐ´Ð¾ÑÐºÐ¸Ð½ÑÐºÐ°Ñ Ð¼Ð¸Ð½Ð¸Ð°ÑÑÑ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0735" y="152400"/>
            <a:ext cx="4406482" cy="596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3" descr="or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" t="1365"/>
          <a:stretch>
            <a:fillRect/>
          </a:stretch>
        </p:blipFill>
        <p:spPr bwMode="auto">
          <a:xfrm>
            <a:off x="2756848" y="2579427"/>
            <a:ext cx="4076132" cy="428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125042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4462818" y="154673"/>
            <a:ext cx="749262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0"/>
              <a:t>В русских промыслах отображается все многообразие исторических, духовных и культурных традиций нашего народа, некоторые из которых зародились столетия назад. </a:t>
            </a:r>
            <a:endParaRPr lang="ru-RU" altLang="ru-RU" sz="2000"/>
          </a:p>
        </p:txBody>
      </p:sp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761432" y="6430962"/>
            <a:ext cx="4572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2000" err="1"/>
              <a:t>Каслинское литье</a:t>
            </a:r>
            <a:endParaRPr lang="ru-RU" altLang="ru-RU" sz="2000" b="0"/>
          </a:p>
          <a:p>
            <a:pPr>
              <a:spcBef>
                <a:spcPct val="50000"/>
              </a:spcBef>
            </a:pPr>
            <a:endParaRPr lang="ru-RU" altLang="ru-RU" sz="2000" b="0"/>
          </a:p>
        </p:txBody>
      </p:sp>
      <p:pic>
        <p:nvPicPr>
          <p:cNvPr id="30724" name="Picture 7" descr="Ð¡ÐºÑÐ»ÑÐ¿ÑÑÑÐ° Â«Ð Ð¾ÑÑÐ¸ÑÂ» Ð.Ð. ÐÐ°Ð²ÐµÑÐµÑÐºÐ¾Ð³Ð¾, ÐºÐ°ÑÐ»Ð¸Ð½ÑÐºÐ¾Ðµ Ð»Ð¸ÑÑÐµ, 1896 Ð³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687" y="154673"/>
            <a:ext cx="3896176" cy="624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9" descr="ÐÑÑÐµÐ²ÑÐºÐ¸Ð¹ ÑÑÑÑÑÐ°Ð»Ñ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3513" y="1478112"/>
            <a:ext cx="6371230" cy="454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10"/>
          <p:cNvSpPr>
            <a:spLocks noChangeArrowheads="1"/>
          </p:cNvSpPr>
          <p:nvPr/>
        </p:nvSpPr>
        <p:spPr bwMode="auto">
          <a:xfrm>
            <a:off x="6941509" y="6126162"/>
            <a:ext cx="2535238" cy="609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ru-RU" altLang="ru-RU" sz="2000" err="1"/>
              <a:t>Гусевский хрусталь</a:t>
            </a:r>
            <a:endParaRPr lang="ru-RU" altLang="ru-RU" sz="2000" b="0"/>
          </a:p>
          <a:p>
            <a:pPr algn="l"/>
            <a:endParaRPr lang="ru-RU" altLang="ru-RU" sz="2000" b="0"/>
          </a:p>
        </p:txBody>
      </p:sp>
    </p:spTree>
    <p:extLst>
      <p:ext uri="{BB962C8B-B14F-4D97-AF65-F5344CB8AC3E}">
        <p14:creationId xmlns:p14="http://schemas.microsoft.com/office/powerpoint/2010/main" val="1655727866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1746" name="Picture 5" descr="i?id=0265d09aa00564d517fe99a42a2a4112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464025" y="304800"/>
            <a:ext cx="1112292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i="1">
                <a:solidFill>
                  <a:schemeClr val="bg1"/>
                </a:solidFill>
              </a:rPr>
              <a:t>Русский язык относится к восточнославянской группе индоевропейской семьи языков. Русский язык является государственным языком  России, объединяющим все многочисленные народы. </a:t>
            </a:r>
          </a:p>
        </p:txBody>
      </p:sp>
    </p:spTree>
    <p:extLst>
      <p:ext uri="{BB962C8B-B14F-4D97-AF65-F5344CB8AC3E}">
        <p14:creationId xmlns:p14="http://schemas.microsoft.com/office/powerpoint/2010/main" val="1887129258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4337601" y="164515"/>
            <a:ext cx="3516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 ФОЛЬКЛОР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1942287"/>
            <a:ext cx="11889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Произведения русского фольклора (сказки, легенды, былины, песни, частушки, танцы, сказания, прикладное искусство) помогают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воссоздавать черты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народной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жизни.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Verdana" panose="020b0604030504040204" pitchFamily="34" charset="0"/>
              </a:rPr>
              <a:t>Ф</a:t>
            </a:r>
            <a:r>
              <a:rPr kumimoji="0" lang="ru-RU" altLang="ru-RU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Verdana" panose="020b0604030504040204" pitchFamily="34" charset="0"/>
              </a:rPr>
              <a:t>ольклор, в переводе, означает «народная мудрость, народное знание». Фольклор — народное творчество, художественная коллективная деятельность народа, отражающая его жизнь, воззрения и идеалы, т.е. фольклор — это народное историческое культурное наследие любой страны мира. </a:t>
            </a: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1" name="Picture 7" descr="http://ur-ga.ru/img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575" y="-136525"/>
            <a:ext cx="38100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Verdana" panose="020b0604030504040204" pitchFamily="34" charset="0"/>
              </a:rPr>
              <a:t>Ф</a:t>
            </a:r>
            <a:r>
              <a:rPr kumimoji="0" lang="ru-RU" altLang="ru-RU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Verdana" panose="020b0604030504040204" pitchFamily="34" charset="0"/>
              </a:rPr>
              <a:t>ольклор, в переводе, означает «народная мудрость, народное знание». Фольклор — народное творчество, художественная коллективная деятельность народа, отражающая его жизнь, воззрения и идеалы, т.е. фольклор — это народное историческое культурное наследие любой страны мира. </a:t>
            </a: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3" name="Picture 9" descr="http://ur-ga.ru/img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975" y="15875"/>
            <a:ext cx="38100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2399" y="885462"/>
            <a:ext cx="11889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Фольклор, в переводе, означает «народная мудрость, народное знание». Фольклор 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— это художественная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коллективная деятельность народа, отражающая его жизнь, воззрения и идеалы, т.е. фольклор — это народное историческое культурное наследие любой страны мира. </a:t>
            </a:r>
          </a:p>
        </p:txBody>
      </p:sp>
      <p:pic>
        <p:nvPicPr>
          <p:cNvPr id="1037" name="Picture 13" descr="https://avatars.mds.yandex.net/get-pdb/1499025/2a61fbaa-2e4a-4e27-aec3-7c191169c99f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2399" y="3067135"/>
            <a:ext cx="2530429" cy="354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https://avatars.mds.yandex.net/get-pdb/1499025/2a61fbaa-2e4a-4e27-aec3-7c191169c99f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511515" y="3067135"/>
            <a:ext cx="2530429" cy="354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://folkrus.com/files/foto/narodniy/na_kril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4881" y="2786586"/>
            <a:ext cx="5982236" cy="391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632537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6691951" y="733884"/>
            <a:ext cx="512700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</a:rPr>
              <a:t>Родившись в Сибири или на Камчатке, мы порою не обращаем внимания на местные красоты, принимая их как нечто, само собой разумеющееся. А зря…</a:t>
            </a:r>
          </a:p>
        </p:txBody>
      </p:sp>
      <p:pic>
        <p:nvPicPr>
          <p:cNvPr id="4099" name="Picture 8" descr="DHS7v-cXUAA2a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055" y="197926"/>
            <a:ext cx="6031731" cy="345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9" descr="Priroda-Rossii-kartinki-0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823" y="3745087"/>
            <a:ext cx="3740623" cy="299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0" descr="wallhaven-252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1786" y="2708063"/>
            <a:ext cx="4849504" cy="394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05614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4735773" y="177421"/>
            <a:ext cx="2284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ПОСЛОВИЦЫ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2913" y="639086"/>
            <a:ext cx="118144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Русские пословицы – мудрость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народа,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заключенная в краткую, емкую и доступную для всеобщего понимания форму.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Могут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иметь как прямой смысл, так и переносный (метафорический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Всякому </a:t>
            </a: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мила своя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сторона </a:t>
            </a: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(прямое значение)</a:t>
            </a:r>
            <a:r>
              <a:rPr lang="ru-RU" sz="2000" i="1"/>
              <a:t> </a:t>
            </a:r>
            <a:endParaRPr lang="ru-RU" sz="2000" i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Глупа та птица, которой гнездо свое не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мило (переносное значение)</a:t>
            </a:r>
            <a:endParaRPr lang="ru-RU" sz="2000" i="1">
              <a:solidFill>
                <a:srgbClr val="1E1E1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nibler.ru/uploads/users/2016-02-15/talantlivogo-cheloveka-glazami-krasivye-fotografii-neobychnye-fotografii_6526998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6"/>
          <a:stretch>
            <a:fillRect/>
          </a:stretch>
        </p:blipFill>
        <p:spPr bwMode="auto">
          <a:xfrm>
            <a:off x="2415770" y="2714556"/>
            <a:ext cx="7428695" cy="397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438959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80" name="Picture 8" descr="https://media.nashaspravka.ru/attachments/ncg/ck/pictures/0/17/17373/content_1448811071-4450ebf98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85695" y="4742801"/>
            <a:ext cx="2120572" cy="231916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3039" y="30994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старое помянет – тому глаз </a:t>
            </a:r>
            <a:r>
              <a:rPr lang="ru-RU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вон…</a:t>
            </a:r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9863" y="1364694"/>
            <a:ext cx="2698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Лиха беда </a:t>
            </a:r>
            <a:r>
              <a:rPr lang="ru-RU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начало…</a:t>
            </a:r>
            <a:r>
              <a:rPr lang="ru-RU">
                <a:solidFill>
                  <a:srgbClr val="000000"/>
                </a:solidFill>
                <a:latin typeface="YS Text"/>
              </a:rPr>
              <a:t> 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73039" y="98974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обиженных воду возят…</a:t>
            </a:r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3039" y="183665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чужой каравай рот не </a:t>
            </a:r>
            <a:r>
              <a:rPr lang="ru-RU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разевай…</a:t>
            </a: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9863" y="42856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метла по-новому </a:t>
            </a:r>
            <a:r>
              <a:rPr lang="ru-RU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метёт…</a:t>
            </a:r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0450" y="3843699"/>
            <a:ext cx="3132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У страха глаза </a:t>
            </a:r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велики… </a:t>
            </a:r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0450" y="5695979"/>
            <a:ext cx="2350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Два сапога пара,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3039" y="621064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mtClean="0">
                <a:solidFill>
                  <a:srgbClr val="0A0B0C"/>
                </a:solidFill>
                <a:latin typeface="Arial" panose="020b0604020202020204" pitchFamily="34" charset="0"/>
              </a:rPr>
              <a:t>Первый </a:t>
            </a:r>
            <a:r>
              <a:rPr lang="ru-RU">
                <a:solidFill>
                  <a:srgbClr val="0A0B0C"/>
                </a:solidFill>
                <a:latin typeface="Arial" panose="020b0604020202020204" pitchFamily="34" charset="0"/>
              </a:rPr>
              <a:t>парень на деревне. </a:t>
            </a: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22427" y="49908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>
                <a:solidFill>
                  <a:srgbClr val="0A0B0C"/>
                </a:solidFill>
                <a:latin typeface="Arial" panose="020b0604020202020204" pitchFamily="34" charset="0"/>
              </a:rPr>
              <a:t>Ворон ворону глаз не </a:t>
            </a:r>
            <a:r>
              <a:rPr lang="ru-RU" smtClean="0">
                <a:solidFill>
                  <a:srgbClr val="0A0B0C"/>
                </a:solidFill>
                <a:latin typeface="Arial" panose="020b0604020202020204" pitchFamily="34" charset="0"/>
              </a:rPr>
              <a:t>выклюет…</a:t>
            </a: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73039" y="108720"/>
            <a:ext cx="116324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Многие пословицы 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поговорки, которыми мы часто пользуемся, или просто знаем, </a:t>
            </a: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 не такое известное  продолжение. Иногда 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продолжение может в корень поменять смысл известной нам </a:t>
            </a: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пословицы. 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3039" y="2630564"/>
            <a:ext cx="3187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коту </a:t>
            </a:r>
            <a:r>
              <a:rPr lang="ru-RU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масленица…</a:t>
            </a: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58002" y="3994978"/>
            <a:ext cx="3375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добрых сами </a:t>
            </a:r>
            <a:r>
              <a:rPr lang="ru-RU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катаются</a:t>
            </a:r>
            <a:endParaRPr lang="ru-RU">
              <a:solidFill>
                <a:srgbClr val="C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348457" y="3497560"/>
            <a:ext cx="2927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там уж близок и </a:t>
            </a:r>
            <a:r>
              <a:rPr lang="ru-RU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конец</a:t>
            </a:r>
            <a:endParaRPr lang="ru-RU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348457" y="1155258"/>
            <a:ext cx="417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пораньше </a:t>
            </a:r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вставай да свой </a:t>
            </a:r>
            <a:r>
              <a:rPr lang="ru-RU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затевай</a:t>
            </a:r>
            <a:endParaRPr lang="ru-RU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48457" y="1553008"/>
            <a:ext cx="1818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и пост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348457" y="2433722"/>
            <a:ext cx="3215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YS Text"/>
              </a:rPr>
              <a:t> </a:t>
            </a:r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кто забудет – тому </a:t>
            </a:r>
            <a:r>
              <a:rPr lang="ru-RU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оба</a:t>
            </a:r>
            <a:endParaRPr lang="ru-RU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58002" y="2965641"/>
            <a:ext cx="2323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ничего не видят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303186" y="4495853"/>
            <a:ext cx="457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как сломается - под лавкой </a:t>
            </a:r>
            <a:r>
              <a:rPr lang="ru-RU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валяется</a:t>
            </a:r>
            <a:endParaRPr lang="ru-RU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03186" y="1990994"/>
            <a:ext cx="3606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</a:rPr>
              <a:t>а и выклюет, да не </a:t>
            </a:r>
            <a:r>
              <a:rPr lang="ru-RU" i="1" smtClean="0">
                <a:solidFill>
                  <a:srgbClr val="C00000"/>
                </a:solidFill>
                <a:latin typeface="Arial" panose="020b0604020202020204" pitchFamily="34" charset="0"/>
              </a:rPr>
              <a:t>вытащит</a:t>
            </a:r>
            <a:endParaRPr lang="ru-RU" i="1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426240" y="5331589"/>
            <a:ext cx="3000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</a:rPr>
              <a:t>А в деревне — два двора</a:t>
            </a:r>
            <a:r>
              <a:rPr lang="ru-RU" i="1" smtClean="0">
                <a:solidFill>
                  <a:srgbClr val="C00000"/>
                </a:solidFill>
                <a:latin typeface="Arial" panose="020b0604020202020204" pitchFamily="34" charset="0"/>
              </a:rPr>
              <a:t>!</a:t>
            </a:r>
            <a:endParaRPr lang="ru-RU" i="1">
              <a:solidFill>
                <a:srgbClr val="C0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80671" y="4903712"/>
            <a:ext cx="2301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оба на одну ногу</a:t>
            </a:r>
          </a:p>
        </p:txBody>
      </p:sp>
      <p:pic>
        <p:nvPicPr>
          <p:cNvPr id="3082" name="Picture 10" descr="http://4.bp.blogspot.com/--pS-kudUf98/T-lHspUpEBI/AAAAAAAAD-0/BiHjq7Z1laI/s1600/list+IV-21-or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7" b="49451"/>
          <a:stretch>
            <a:fillRect/>
          </a:stretch>
        </p:blipFill>
        <p:spPr bwMode="auto">
          <a:xfrm rot="10800000">
            <a:off x="6830146" y="6054132"/>
            <a:ext cx="3561547" cy="7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http://4.bp.blogspot.com/--pS-kudUf98/T-lHspUpEBI/AAAAAAAAD-0/BiHjq7Z1laI/s1600/list+IV-21-orn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7" b="49451"/>
          <a:stretch>
            <a:fillRect/>
          </a:stretch>
        </p:blipFill>
        <p:spPr bwMode="auto">
          <a:xfrm rot="5400000">
            <a:off x="9962995" y="2468675"/>
            <a:ext cx="3561547" cy="7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277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0.00579 L -0.3043 -0.44097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4" y="-2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06 4.44444E-06 L -0.36237 -0.3088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06 -3.7037E-07 L -0.54831 0.14491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22" y="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06 -7.40741E-07 L -0.32903 0.15556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06 -2.96296E-06 L -0.5487 0.13588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5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7.40741E-07 L -0.33607 0.12755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10" y="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06 2.59259E-06 L -0.55156 0.02153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7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06 3.7037E-07 L -0.54766 0.48079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83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7 1.85185E-06 L -0.38516 0.1125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58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06 3.33333E-06 L -0.3013 0.11551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1"/>
      <p:bldP spid="19" grpId="2"/>
      <p:bldP spid="20" grpId="3"/>
      <p:bldP spid="21" grpId="4"/>
      <p:bldP spid="22" grpId="5"/>
      <p:bldP spid="23" grpId="6"/>
      <p:bldP spid="24" grpId="7"/>
      <p:bldP spid="25" grpId="8"/>
      <p:bldP spid="26" grpId="9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709683" y="528984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БЫЛИНЫ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069" y="1307825"/>
            <a:ext cx="307074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Расцвет этого жанра приходится на XI— XVI века. </a:t>
            </a:r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Исторической основой былин стала </a:t>
            </a:r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борьба русского народа с монголо-татарскими набегами. Русские воины всегда отличались храбростью и бесстрашием, справедливостью к врагам, любовью к Родине. Их воинская доблесть запечатлена в былинах. 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ttp://kholui.net/upload/iblock/156/156e333a2eae84712f74aa89132749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8292" y="414167"/>
            <a:ext cx="8575107" cy="607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778564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4749421" y="99462"/>
            <a:ext cx="2007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БОГАТЫРИ 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360" y="988641"/>
            <a:ext cx="117862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Илья </a:t>
            </a:r>
            <a:r>
              <a:rPr lang="ru-RU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Муромец </a:t>
            </a:r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рождения был парализован и сидел на печи ровно 33 </a:t>
            </a:r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года, был </a:t>
            </a:r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вылечен от паралича старцами и всю свою силу богатырскую отдал защите русских земель от Соловья-разбойника, нашествия ига татарского и Идолища Поганого</a:t>
            </a:r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>
              <a:solidFill>
                <a:srgbClr val="1E1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http://kupina-vniipo.pravorg.ru/files/2017/12/%D0%B8%D0%BB%D1%8C%D1%8F-%D0%BC%D1%83%D1%80%D0%BE%D0%BC%D0%B5%D1%86-768x7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3"/>
          <a:stretch>
            <a:fillRect/>
          </a:stretch>
        </p:blipFill>
        <p:spPr bwMode="auto">
          <a:xfrm>
            <a:off x="9403306" y="1780596"/>
            <a:ext cx="2574686" cy="493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zdravrussia.ru/images/nnews/huge/73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467" y="2220980"/>
            <a:ext cx="6648034" cy="405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93223" y="625178"/>
            <a:ext cx="2711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ИЛЬЯ МУРОМЕЦ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06501" y="2048768"/>
            <a:ext cx="259680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героя былин имеется реальный прототип –</a:t>
            </a:r>
            <a:r>
              <a:rPr lang="ru-RU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Илия Печерский, </a:t>
            </a:r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причисленный к лику святых как Илья Муромец. В юности он перенес паралич конечностей, а скончался от удара копьем в сердце.</a:t>
            </a:r>
          </a:p>
        </p:txBody>
      </p:sp>
    </p:spTree>
    <p:extLst>
      <p:ext uri="{BB962C8B-B14F-4D97-AF65-F5344CB8AC3E}">
        <p14:creationId xmlns:p14="http://schemas.microsoft.com/office/powerpoint/2010/main" val="3547815678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318446" y="570848"/>
            <a:ext cx="116915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Служил </a:t>
            </a:r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князю </a:t>
            </a:r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Владимиру и выполнял его личные поручения. Крепкий</a:t>
            </a:r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храбрый, ловкий и бесстрашный, он прекрасно плавал, умел играть на гуслях, знал порядка 12 языков и являлся дипломатом при решении дел государственных</a:t>
            </a:r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Главный подвиг этого богатыря – победа над Змеем Горынычем.</a:t>
            </a:r>
            <a:endParaRPr lang="ru-RU" sz="2000">
              <a:solidFill>
                <a:srgbClr val="1E1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64596" y="109183"/>
            <a:ext cx="3462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ДОБРЫНЯ НИКИТИЧ 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http://900igr.net/up/datas/238445/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8" r="10508" b="46839"/>
          <a:stretch>
            <a:fillRect/>
          </a:stretch>
        </p:blipFill>
        <p:spPr bwMode="auto">
          <a:xfrm>
            <a:off x="7644216" y="1586511"/>
            <a:ext cx="3792818" cy="516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85650" y="1894287"/>
            <a:ext cx="204558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Реальным прототипом славного воина является воевода Добрыня, который приходился дядей самому князю </a:t>
            </a:r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Владимиру по </a:t>
            </a:r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материнской линии.</a:t>
            </a:r>
          </a:p>
        </p:txBody>
      </p:sp>
      <p:pic>
        <p:nvPicPr>
          <p:cNvPr id="4104" name="Picture 8" descr="ÐÐ¾Ð±ÑÑÐ½Ñ ÐÐ¸ÐºÐ¸ÑÐ¸Ñ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446" y="1894287"/>
            <a:ext cx="4854220" cy="484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387139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4431322" y="30078"/>
            <a:ext cx="3030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АЛЕША ПОПОВИЧ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191" y="527965"/>
            <a:ext cx="1201380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Алеша Попович – младший из тройки богатырей.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былинах отмечалась даже в первую очередь не его сила как воина (иногда даже подчеркивалась как некая слабость его хромота), а его удаль, ловкость, смекалка, хитроумие, хваткость и находчивость. 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Победил врага земли русской Тугарина Змеевича.</a:t>
            </a:r>
          </a:p>
          <a:p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ÐÐ»ÑÑÐ° ÐÐ¾Ð¿Ð¾Ð²Ð¸Ñ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661" y="1900946"/>
            <a:ext cx="3644363" cy="486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31322" y="1944608"/>
            <a:ext cx="33097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Прототипом богатыря считается Александр-хоробр (Олеша), известный исторический и общественный деятель, живший в 12-13 веках в Ростове.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http://lh3.ggpht.com/-zDRSVI-KXyY/VAMK82qokRI/AAAAAAAHo2w/k1HUeUn4GMY/clip_image001%25255B3%25255D.jpg?imgmax=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1088" y="1932847"/>
            <a:ext cx="3724081" cy="479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038686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3172134" y="203364"/>
            <a:ext cx="6084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ГЛАВНЫЕ ЗЛОДЕИ РУССКИХ БЫЛИН 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591" y="1007925"/>
            <a:ext cx="117507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из ярых противников Ильи Муромца – опасный Соловей-разбойник. </a:t>
            </a:r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</a:t>
            </a:r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сила </a:t>
            </a:r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заключается в </a:t>
            </a:r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громком, убивающем </a:t>
            </a:r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свисте.</a:t>
            </a:r>
            <a:endParaRPr lang="ru-RU" sz="2000">
              <a:solidFill>
                <a:srgbClr val="1E1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865" y="1777570"/>
            <a:ext cx="1201912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преданию </a:t>
            </a:r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Соловей сидел 30 лет на двенадцати дубах и не давал людям пройти к Киеву. Так же, как и татарское иго, ущемлял права праведного народа и убивал</a:t>
            </a:r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Был взят в плен Ильей Муромцем.</a:t>
            </a:r>
            <a:endParaRPr lang="ru-RU" sz="2000">
              <a:solidFill>
                <a:srgbClr val="1E1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mtClean="0">
                <a:solidFill>
                  <a:srgbClr val="1E1E1E"/>
                </a:solidFill>
                <a:latin typeface="Lato"/>
              </a:rPr>
              <a:t>.</a:t>
            </a:r>
            <a:endParaRPr lang="ru-RU" b="0" i="0">
              <a:solidFill>
                <a:srgbClr val="1E1E1E"/>
              </a:solidFill>
              <a:effectLst/>
              <a:latin typeface="Lato"/>
            </a:endParaRPr>
          </a:p>
        </p:txBody>
      </p:sp>
      <p:pic>
        <p:nvPicPr>
          <p:cNvPr id="6146" name="Picture 2" descr="Ð¡Ð¾Ð»Ð¾Ð²ÐµÐ¹ ÑÐ°Ð·Ð±Ð¾Ð¹Ð½Ð¸Ð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27" y="2886332"/>
            <a:ext cx="3786783" cy="378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bidspirit-images.global.ssl.fastly.net/rusenamel/cloned-images/auction_83/lots/import_2/419/1/a_ignore_q_80_w_1000_c_limi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t="5473" r="2768" b="6315"/>
          <a:stretch>
            <a:fillRect/>
          </a:stretch>
        </p:blipFill>
        <p:spPr bwMode="auto">
          <a:xfrm>
            <a:off x="4832664" y="2698156"/>
            <a:ext cx="6972649" cy="397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32443" y="665029"/>
            <a:ext cx="4067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СОЛОВЕЙ – РАЗБОЙНИК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317837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174" name="Picture 6" descr="https://shuwany.rs/wp-content/uploads/2014/10/2.jp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136" y="2784789"/>
            <a:ext cx="6677236" cy="375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1528" y="572855"/>
            <a:ext cx="73864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Змей Горыныч </a:t>
            </a:r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огнедышащий дракон. По </a:t>
            </a:r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преданиям, Горыныч обитает около </a:t>
            </a:r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царства </a:t>
            </a:r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мертвых, охраняя основной вход</a:t>
            </a:r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Внешность </a:t>
            </a:r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дракона своеобразная – несколько голов, обычно три, но встречаются упоминания и о шести и девяти головах. </a:t>
            </a:r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Пугает </a:t>
            </a:r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 не сколько внешний облик злодея, сколько его способность извергать пламя</a:t>
            </a:r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0" i="0">
              <a:solidFill>
                <a:srgbClr val="1E1E1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0882" y="69080"/>
            <a:ext cx="2801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ЗМЕЙ ГОРЫНЫЧ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pptcloud3.ams3.digitaloceanspaces.com/slides/pics/003/642/390/original/Slide12.jpg?14952815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r="41572"/>
          <a:stretch>
            <a:fillRect/>
          </a:stretch>
        </p:blipFill>
        <p:spPr bwMode="auto">
          <a:xfrm>
            <a:off x="7792447" y="69080"/>
            <a:ext cx="4111828" cy="555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92447" y="5832848"/>
            <a:ext cx="4341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Добрыня Никитич, однако, сумел одержать  победу над Змеем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03349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1842521" y="773238"/>
            <a:ext cx="116621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2000" i="1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Ростом как сенная копна, глазищи как чашищи, в плечах косая сажень</a:t>
            </a:r>
            <a:r>
              <a:rPr lang="ru-RU" sz="2000" i="1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2000" i="1">
              <a:solidFill>
                <a:srgbClr val="1E1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5083" y="1388791"/>
            <a:ext cx="118027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не просто враг, это настоящее чудище. По описаниям, его везет двадцать лошадей, за раз он может съесть хлеб, размером с печь, и мяса стяг. </a:t>
            </a:r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былинах Идолище </a:t>
            </a:r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Поганое представляет собой собирательный образ </a:t>
            </a:r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татаро-монгольского  войска. Илья Муромец одерживает победу над захватчиком.</a:t>
            </a:r>
            <a:endParaRPr lang="ru-RU" sz="2000" b="0" i="0">
              <a:solidFill>
                <a:srgbClr val="1E1E1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9890" y="96130"/>
            <a:ext cx="3403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ИДОЛИЩЕ ПОГАНОЕ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ÐÐ´Ð¾Ð»Ð¸ÑÐµ ÐÐ¾Ð³Ð°Ð½Ð¾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083" y="2712230"/>
            <a:ext cx="5540114" cy="375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factruz.ru/bad_force_4/images/idolishe-pogano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851" y="2712230"/>
            <a:ext cx="5173370" cy="388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331075"/>
      </p:ext>
    </p:extLst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3466532" y="122829"/>
            <a:ext cx="4870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РУССКИЕ НАРОДНЫЕ СКАЗКИ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2998" y="691697"/>
            <a:ext cx="115642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Волшебные, бытовые, сказки о животных - в них оживают знакомые предметы, очеловечиваются звери, происходят чудеса. Любимые персонажи - привычные для русской природы жители леса и степи, царские особы, а также представители простого люда. Каждый в сказке обладает определенными чертами: храбрость и трусливость, жадность и щедрость, доброта и </a:t>
            </a:r>
            <a:r>
              <a:rPr lang="ru-RU" sz="2000" smtClean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злобность...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ÐÐ°Ð±Ð°-Ð¯Ð³Ð° Ð² ÑÑÑÑÐºÐ¸Ñ Ð½Ð°ÑÐ¾Ð´Ð½ÑÑ ÑÐºÐ°Ð·ÐºÐ°Ñ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998" y="2430116"/>
            <a:ext cx="2843283" cy="378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ÐÐ¸ÐºÐ¸Ð¼Ð¾ÑÐ° Ð² ÑÑÑÑÐºÐ¸Ñ Ð½Ð°ÑÐ¾Ð´Ð½ÑÑ ÑÐºÐ°Ð·ÐºÐ°Ñ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3805" y="2322913"/>
            <a:ext cx="30480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ÐÐ¾Ð´ÑÐ½Ð¾Ð¹ Ð² ÑÑÑÑÐºÐ¸Ñ Ð½Ð°ÑÐ¾Ð´Ð½ÑÑ ÑÐºÐ°Ð·ÐºÐ°Ñ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6918" y="2461025"/>
            <a:ext cx="42862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2704" y="6322439"/>
            <a:ext cx="1292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Баба Яга</a:t>
            </a:r>
            <a:endParaRPr lang="ru-RU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7930" y="6015181"/>
            <a:ext cx="1208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Водяной</a:t>
            </a:r>
            <a:endParaRPr lang="ru-RU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75716" y="6122384"/>
            <a:ext cx="1816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Кикимора</a:t>
            </a:r>
            <a:endParaRPr lang="ru-RU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941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1"/>
      <p:bldP spid="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5" name="Picture 2" descr="https://avatars.mds.yandex.net/get-pdb/33827/b954b653-f1a9-47b6-8467-3392e76353f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93"/>
          <a:stretch>
            <a:fillRect/>
          </a:stretch>
        </p:blipFill>
        <p:spPr bwMode="auto">
          <a:xfrm>
            <a:off x="176250" y="101601"/>
            <a:ext cx="7176940" cy="428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Прямоугольник 1"/>
          <p:cNvSpPr>
            <a:spLocks noChangeArrowheads="1"/>
          </p:cNvSpPr>
          <p:nvPr/>
        </p:nvSpPr>
        <p:spPr bwMode="auto">
          <a:xfrm>
            <a:off x="1557338" y="101601"/>
            <a:ext cx="47164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ru-RU" altLang="ru-RU" sz="2000"/>
          </a:p>
        </p:txBody>
      </p:sp>
      <p:pic>
        <p:nvPicPr>
          <p:cNvPr id="5123" name="Picture 4" descr="https://avatars.mds.yandex.net/get-zen_doc/30229/pub_5af9854da815f1cf75719bb9_5af985e45816690b0a0186d0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2" b="9977"/>
          <a:stretch>
            <a:fillRect/>
          </a:stretch>
        </p:blipFill>
        <p:spPr bwMode="auto">
          <a:xfrm>
            <a:off x="6410668" y="3437457"/>
            <a:ext cx="4966386" cy="322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https://img2.goodfon.ru/original/2048x1367/4/7b/kizhi-kareliya-rossiy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" b="2779"/>
          <a:stretch>
            <a:fillRect/>
          </a:stretch>
        </p:blipFill>
        <p:spPr bwMode="auto">
          <a:xfrm>
            <a:off x="6415538" y="101601"/>
            <a:ext cx="4966386" cy="317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Прямоугольник 5"/>
          <p:cNvSpPr>
            <a:spLocks noChangeArrowheads="1"/>
          </p:cNvSpPr>
          <p:nvPr/>
        </p:nvSpPr>
        <p:spPr bwMode="auto">
          <a:xfrm>
            <a:off x="593281" y="4755552"/>
            <a:ext cx="51679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</a:rPr>
              <a:t>В России есть всё: и высокие горы, и засушливые пустыни, и бурные реки, и холодные моря. И всё это настолько прекрасно, что любоваться можно вечно. </a:t>
            </a:r>
            <a:endParaRPr lang="ru-RU" altLang="ru-RU" sz="2000"/>
          </a:p>
        </p:txBody>
      </p:sp>
    </p:spTree>
    <p:extLst>
      <p:ext uri="{BB962C8B-B14F-4D97-AF65-F5344CB8AC3E}">
        <p14:creationId xmlns:p14="http://schemas.microsoft.com/office/powerpoint/2010/main" val="2069179556"/>
      </p:ext>
    </p:extLst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266" name="Picture 2" descr="https://www.2do2go.ru/uploads/0023e74aa70f18ed9c66e96a484a3cce_w1188_h475_cx0_cy0_cw3334_ch1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3" r="30939"/>
          <a:stretch>
            <a:fillRect/>
          </a:stretch>
        </p:blipFill>
        <p:spPr bwMode="auto">
          <a:xfrm>
            <a:off x="168803" y="368487"/>
            <a:ext cx="3883831" cy="361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art-catalog.ru/data_picture_2016/picture/18/32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t="23960" r="15304" b="10064"/>
          <a:stretch>
            <a:fillRect/>
          </a:stretch>
        </p:blipFill>
        <p:spPr bwMode="auto">
          <a:xfrm>
            <a:off x="4219809" y="1528880"/>
            <a:ext cx="3848669" cy="51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ÐÐ°Ñ-ÐÑÐ¸ÑÐ° Ð² ÑÑÑÑÐºÐ¸Ñ Ð½Ð°ÑÐ¾Ð´Ð½ÑÑ ÑÐºÐ°Ð·ÐºÐ°Ñ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5654" y="191067"/>
            <a:ext cx="3696793" cy="379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092" y="4230806"/>
            <a:ext cx="2762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Кощей Бессмертный</a:t>
            </a:r>
            <a:endParaRPr lang="ru-RU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092" y="4661133"/>
            <a:ext cx="273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Василиса Премудрая</a:t>
            </a:r>
            <a:endParaRPr lang="ru-RU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9444" y="1032737"/>
            <a:ext cx="1844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Иван царевич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4734" y="536594"/>
            <a:ext cx="2420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Елена Прекрасная</a:t>
            </a:r>
            <a:endParaRPr lang="ru-RU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8903" y="100199"/>
            <a:ext cx="1585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Серый волк</a:t>
            </a:r>
            <a:endParaRPr lang="ru-RU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21420" y="4230806"/>
            <a:ext cx="1764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Жар - Птица</a:t>
            </a:r>
            <a:endParaRPr lang="ru-RU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491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  <p:bldP spid="5" grpId="2"/>
      <p:bldP spid="6" grpId="3"/>
      <p:bldP spid="7" grpId="4"/>
      <p:bldP spid="8" grpId="5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32" name="Picture 8" descr="http://balletkazan.ru/wp-content/uploads/2018/05/ERO_79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7"/>
          <a:stretch>
            <a:fillRect/>
          </a:stretch>
        </p:blipFill>
        <p:spPr bwMode="auto">
          <a:xfrm>
            <a:off x="-1" y="0"/>
            <a:ext cx="12186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21067" y="5288340"/>
            <a:ext cx="12628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Душа русского народа проявляется не только в его языке и быте, но и в танце. </a:t>
            </a:r>
          </a:p>
          <a:p>
            <a:pPr algn="ctr"/>
            <a:r>
              <a:rPr lang="ru-RU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 народный танец – это своего рода характеристика русского человека: танец от всей души, яркий, веселый и заводной, а в его основе лежат хоровод, пляска и кадриль.</a:t>
            </a:r>
            <a:endParaRPr lang="ru-RU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70657"/>
      </p:ext>
    </p:extLst>
  </p:cSld>
  <p:clrMapOvr>
    <a:masterClrMapping/>
  </p:clrMapOvr>
  <p:transition/>
  <p:timing/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3343125" y="160759"/>
            <a:ext cx="28273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i="1">
                <a:solidFill>
                  <a:srgbClr val="FF0000"/>
                </a:solidFill>
              </a:rPr>
              <a:t>Народы Поволжья</a:t>
            </a:r>
          </a:p>
        </p:txBody>
      </p:sp>
      <p:sp>
        <p:nvSpPr>
          <p:cNvPr id="33795" name="Rectangle 7"/>
          <p:cNvSpPr>
            <a:spLocks noChangeArrowheads="1"/>
          </p:cNvSpPr>
          <p:nvPr/>
        </p:nvSpPr>
        <p:spPr bwMode="auto">
          <a:xfrm>
            <a:off x="338910" y="617538"/>
            <a:ext cx="813635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/>
              <a:t>Среднее Поволжье представляет собой особую этнографическую область Восточной Европы, расположенную на стыке Европы и Азии. Народы, населяющие Поволжье, имеют много общего как в экономическом и историческом развитии, так и в происхождении, культуре, быте. </a:t>
            </a:r>
          </a:p>
        </p:txBody>
      </p:sp>
      <p:pic>
        <p:nvPicPr>
          <p:cNvPr id="33796" name="Picture 2" descr="http://mybeerlabel.ru/web-design/2017/Volga_reg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8161" y="141364"/>
            <a:ext cx="27432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http://www.nat-geo.ru/upload/iblock/b6b/b6b46112e2ffb89076e483a724319d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13"/>
          <a:stretch>
            <a:fillRect/>
          </a:stretch>
        </p:blipFill>
        <p:spPr bwMode="auto">
          <a:xfrm>
            <a:off x="6995340" y="2710419"/>
            <a:ext cx="4711558" cy="396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2" descr="map-of-russia-with-major-cities-printable-atlas-of-russia-wikimedia-mons-of-map-of-russia-with-major-cit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358" y="2248754"/>
            <a:ext cx="6511982" cy="375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158412"/>
      </p:ext>
    </p:extLst>
  </p:cSld>
  <p:clrMapOvr>
    <a:masterClrMapping/>
  </p:clrMapOvr>
  <p:transition/>
  <p:timing/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4818" name="Прямоугольник 1"/>
          <p:cNvSpPr>
            <a:spLocks noChangeArrowheads="1"/>
          </p:cNvSpPr>
          <p:nvPr/>
        </p:nvSpPr>
        <p:spPr bwMode="auto">
          <a:xfrm>
            <a:off x="136478" y="152400"/>
            <a:ext cx="531921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i="1">
                <a:solidFill>
                  <a:srgbClr val="0070C0"/>
                </a:solidFill>
              </a:rPr>
              <a:t>Природа Поволжья богата и многообразна. С севера на юг, вдоль Волги, хвойные леса сменяются лиственными, лесостепи соседствуют с огромными степными просторами, переходящими в засушливую полупустыню.</a:t>
            </a:r>
          </a:p>
        </p:txBody>
      </p:sp>
      <p:sp>
        <p:nvSpPr>
          <p:cNvPr id="34819" name="Прямоугольник 2"/>
          <p:cNvSpPr>
            <a:spLocks noChangeArrowheads="1"/>
          </p:cNvSpPr>
          <p:nvPr/>
        </p:nvSpPr>
        <p:spPr bwMode="auto">
          <a:xfrm>
            <a:off x="6900079" y="4542223"/>
            <a:ext cx="445485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i="1">
                <a:solidFill>
                  <a:srgbClr val="003300"/>
                </a:solidFill>
              </a:rPr>
              <a:t>Большая часть Поволжья находится в зоне умеренно континентального климата. Для всей территории характерны суровые морозные зимы, а летом погода стоит жаркая и сухая.</a:t>
            </a:r>
          </a:p>
        </p:txBody>
      </p:sp>
      <p:pic>
        <p:nvPicPr>
          <p:cNvPr id="34820" name="Picture 2" descr="http://karatu.ru/wp-content/uploads/2017/10/15101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5832" y="0"/>
            <a:ext cx="5953836" cy="438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http://www.poleteli.ru/uploads/posts/2016-04/1460038423_1407424205f3a67b8778d08416d444d66e8dec3342963c71697d90f6cebe165965cfe7ced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307" y="2399169"/>
            <a:ext cx="5636525" cy="428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300943"/>
      </p:ext>
    </p:extLst>
  </p:cSld>
  <p:clrMapOvr>
    <a:masterClrMapping/>
  </p:clrMapOvr>
  <p:transition/>
  <p:timing/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911344" y="166049"/>
            <a:ext cx="104359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/>
              <a:t>В  историческом аспекте к народам Поволжья относятся: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i="1">
                <a:solidFill>
                  <a:srgbClr val="FF0000"/>
                </a:solidFill>
              </a:rPr>
              <a:t>мордва, марийцы, удмурты, чуваши, казанские или поволжские татары и башкиры</a:t>
            </a:r>
            <a:r>
              <a:rPr lang="ru-RU" altLang="ru-RU" sz="2000"/>
              <a:t>. </a:t>
            </a:r>
          </a:p>
        </p:txBody>
      </p:sp>
      <p:pic>
        <p:nvPicPr>
          <p:cNvPr id="35844" name="Picture 14" descr="4185cffccd3e6227c9118d5aee2efa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-943" r="-2764" b="943"/>
          <a:stretch>
            <a:fillRect/>
          </a:stretch>
        </p:blipFill>
        <p:spPr bwMode="auto">
          <a:xfrm>
            <a:off x="4320537" y="873935"/>
            <a:ext cx="3868003" cy="567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5" descr="570675d16e5b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6423" y="3043238"/>
            <a:ext cx="2489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20" descr="chuvashskij-nacionalnyj-kostyum-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0219" y="3043238"/>
            <a:ext cx="252733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3" descr="tatarskij-nacionalnyj-kostyum-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910" y="876566"/>
            <a:ext cx="2667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9" descr="image?id=848915041443&amp;t=20&amp;plc=WEB&amp;tkn=*NijEBR9Yb734TCYfllzsClOfrH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4553" y="873935"/>
            <a:ext cx="27305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663383"/>
      </p:ext>
    </p:extLst>
  </p:cSld>
  <p:clrMapOvr>
    <a:masterClrMapping/>
  </p:clrMapOvr>
  <p:transition/>
  <p:timing/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313899" y="605007"/>
            <a:ext cx="1164153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0"/>
              <a:t>Одним из самых многочисленных и самобытных народов Поволжья является </a:t>
            </a:r>
            <a:r>
              <a:rPr lang="ru-RU" altLang="ru-RU" sz="2000" b="0">
                <a:solidFill>
                  <a:srgbClr val="FF0000"/>
                </a:solidFill>
              </a:rPr>
              <a:t>мордва</a:t>
            </a:r>
            <a:r>
              <a:rPr lang="ru-RU" altLang="ru-RU" sz="2000" b="0"/>
              <a:t>. Географическое положение, местность, ее  природные  факторы, сформировали национальный характер, традиции, обычаи, язык, сознание  людей. 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5257801" y="1"/>
            <a:ext cx="15478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ru-RU" altLang="ru-RU" sz="2800" i="1">
                <a:solidFill>
                  <a:srgbClr val="FF0000"/>
                </a:solidFill>
              </a:rPr>
              <a:t>Мордва</a:t>
            </a:r>
          </a:p>
        </p:txBody>
      </p:sp>
      <p:pic>
        <p:nvPicPr>
          <p:cNvPr id="36868" name="Picture 7" descr="0002-001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6419" y="1650715"/>
            <a:ext cx="7786934" cy="495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8"/>
          <p:cNvSpPr>
            <a:spLocks noChangeArrowheads="1"/>
          </p:cNvSpPr>
          <p:nvPr/>
        </p:nvSpPr>
        <p:spPr bwMode="auto">
          <a:xfrm>
            <a:off x="2133600" y="5943601"/>
            <a:ext cx="8401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2000"/>
          </a:p>
        </p:txBody>
      </p:sp>
      <p:pic>
        <p:nvPicPr>
          <p:cNvPr id="36870" name="Picture 10" descr="600px-Coat_of_Arms_of_Mordov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73353" y="1500189"/>
            <a:ext cx="1576388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1" descr="17897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1587" y="4699001"/>
            <a:ext cx="24384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3" descr="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830" y="1707443"/>
            <a:ext cx="27432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039374"/>
      </p:ext>
    </p:extLst>
  </p:cSld>
  <p:clrMapOvr>
    <a:masterClrMapping/>
  </p:clrMapOvr>
  <p:transition/>
  <p:timing/>
</p:sld>
</file>

<file path=ppt/slides/slide4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313897" y="5991369"/>
            <a:ext cx="116278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0"/>
              <a:t>Начиная с XI века этноним «мордва» в различных написаниях встречается в русских летописях: «А по Оце реце, где втечеть в Волгу… мордва свой язык…»</a:t>
            </a:r>
            <a:r>
              <a:rPr lang="ru-RU" altLang="ru-RU" sz="2000"/>
              <a:t> </a:t>
            </a:r>
          </a:p>
        </p:txBody>
      </p:sp>
      <p:sp>
        <p:nvSpPr>
          <p:cNvPr id="37891" name="Rectangle 6"/>
          <p:cNvSpPr>
            <a:spLocks noChangeArrowheads="1"/>
          </p:cNvSpPr>
          <p:nvPr/>
        </p:nvSpPr>
        <p:spPr bwMode="auto">
          <a:xfrm>
            <a:off x="1282889" y="184060"/>
            <a:ext cx="101527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0"/>
              <a:t>Формирование мордовского этноса происходило в междуречье Оки, Цны и Волги.</a:t>
            </a:r>
            <a:r>
              <a:rPr lang="ru-RU" altLang="ru-RU" sz="2000"/>
              <a:t> </a:t>
            </a:r>
          </a:p>
        </p:txBody>
      </p:sp>
      <p:pic>
        <p:nvPicPr>
          <p:cNvPr id="37892" name="Picture 7" descr="slide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9" b="18268"/>
          <a:stretch>
            <a:fillRect/>
          </a:stretch>
        </p:blipFill>
        <p:spPr bwMode="auto">
          <a:xfrm>
            <a:off x="1542196" y="736979"/>
            <a:ext cx="9286109" cy="525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456876"/>
      </p:ext>
    </p:extLst>
  </p:cSld>
  <p:clrMapOvr>
    <a:masterClrMapping/>
  </p:clrMapOvr>
  <p:transition/>
  <p:timing/>
</p:sld>
</file>

<file path=ppt/slides/slide4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423081" y="228601"/>
            <a:ext cx="11586949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0">
                <a:solidFill>
                  <a:srgbClr val="FF0000"/>
                </a:solidFill>
              </a:rPr>
              <a:t>Мордва </a:t>
            </a:r>
            <a:r>
              <a:rPr lang="ru-RU" altLang="ru-RU" sz="2000" b="0"/>
              <a:t>– народность уральской языковой семьи финно-угорской группы, она делится на две субэтнические группы: эрзя и мокша.</a:t>
            </a:r>
            <a:r>
              <a:rPr lang="ru-RU" altLang="ru-RU" sz="2000"/>
              <a:t> </a:t>
            </a:r>
          </a:p>
        </p:txBody>
      </p:sp>
      <p:pic>
        <p:nvPicPr>
          <p:cNvPr id="38915" name="Picture 6" descr="ÐÑÐ°Ð·Ð´Ð½Ð¸ÑÐ½ÑÐ¹ ÐºÐ¾ÑÑÑÐ¼ Ð¶ÐµÐ½ÑÐ¸Ð½Ñ-ÑÑÐ·ÑÐ½ÐºÐ¸. ÐÐ°ÑÐ°Ð»Ð¾ Ð¥Ð¥ Ð². ÐÐµÐ½Ð·ÐµÐ½ÑÐºÐ°Ñ Ð³ÑÐ±ÐµÑÐ½Ð¸Ñ, Ð¡Ð°ÑÐ°Ð½ÑÐºÐ¸Ð¹ ÑÐµÐ·Ð´, Ñ. Ð¡ÑÐ°ÑÑÐµ Ð¢ÑÑÐ´Ð°ÐºÐ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437" y="1219199"/>
            <a:ext cx="2065339" cy="472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7" descr="ÐÐ¾ÑÑÑÐ¼ Ð½ÐµÐ²ÐµÑÑÑ-Ð¼Ð¾ÐºÑÐ°Ð½ÐºÐ¸. ÐÐ¾Ð½ÐµÑ XIX Ð². ÐÐµÐ½Ð·ÐµÐ½ÑÐºÐ°Ñ Ð³ÑÐ±ÐµÑÐ½Ð¸Ñ, ÐÑÐ°ÑÐ½Ð¾ÑÐ»Ð¾Ð±Ð¾Ð´ÑÐºÐ¸Ð¹ ÑÐµÐ·Ð´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62161" y="1219196"/>
            <a:ext cx="1933970" cy="472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8" descr="ÐÐ¾ÑÑÑÐ¼ Ð¶ÐµÐ½ÑÐ¸Ð½Ñ-Ð¼Ð¾ÐºÑÐ°Ð½ÐºÐ¸. 20â30-Ðµ Ð³Ð³. Ð¥Ð¥ Ð². ÐÐ¾Ð²ÑÐ»ÐºÐ¸Ð½ÑÐºÐ¸Ð¹ ÑÐ°Ð¹Ð¾Ð½ ÐÐ¾ÑÐ´Ð¾Ð²ÑÐºÐ¾Ð¹ ÐÐ¡Ð¡Ð  (Ð½ÑÐ½Ðµ Ð ÐµÑÐ¿ÑÐ±Ð»Ð¸ÐºÐ° ÐÐ¾ÑÐ´Ð¾Ð²Ð¸Ñ)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9380" y="1140724"/>
            <a:ext cx="2073413" cy="480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9" descr="ÐÐ¾ÑÑÑÐ¼ Ð¶ÐµÐ½ÑÐ¸Ð½Ñ-ÑÑÐ·ÑÐ½ÐºÐ¸. 50-Ðµ Ð³Ð³. Ð¥Ð¥ Ð². ÐÐ¾Ð»ÑÑÐµÐ±ÐµÑÐµÐ·Ð½Ð¸ÐºÐ¾Ð²ÑÐºÐ¸Ð¹ Ð Ð°Ð¹Ð¾Ð½ ÐÐ¾ÑÐ´Ð¾Ð²ÑÐºÐ¾Ð¹ ÐÐ¡Ð¡Ð  (Ð½ÑÐ½Ðµ Ð ÐµÑÐ¿ÑÐ±Ð»Ð¸ÐºÐ° ÐÐ¾ÑÐ´Ð¾Ð²Ð¸Ñ)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7518" y="1219197"/>
            <a:ext cx="2115497" cy="472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Rectangle 10"/>
          <p:cNvSpPr>
            <a:spLocks noChangeArrowheads="1"/>
          </p:cNvSpPr>
          <p:nvPr/>
        </p:nvSpPr>
        <p:spPr bwMode="auto">
          <a:xfrm>
            <a:off x="3999504" y="6219409"/>
            <a:ext cx="416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0" i="1"/>
              <a:t>Праздничные костюмы девушек.</a:t>
            </a:r>
          </a:p>
        </p:txBody>
      </p:sp>
      <p:sp>
        <p:nvSpPr>
          <p:cNvPr id="38920" name="Rectangle 12"/>
          <p:cNvSpPr>
            <a:spLocks noChangeArrowheads="1"/>
          </p:cNvSpPr>
          <p:nvPr/>
        </p:nvSpPr>
        <p:spPr bwMode="auto">
          <a:xfrm>
            <a:off x="2340592" y="6159084"/>
            <a:ext cx="119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i="1">
                <a:solidFill>
                  <a:srgbClr val="FF0000"/>
                </a:solidFill>
              </a:rPr>
              <a:t>мокша</a:t>
            </a:r>
          </a:p>
        </p:txBody>
      </p:sp>
      <p:sp>
        <p:nvSpPr>
          <p:cNvPr id="38921" name="Rectangle 13"/>
          <p:cNvSpPr>
            <a:spLocks noChangeArrowheads="1"/>
          </p:cNvSpPr>
          <p:nvPr/>
        </p:nvSpPr>
        <p:spPr bwMode="auto">
          <a:xfrm>
            <a:off x="9513628" y="6187013"/>
            <a:ext cx="8763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i="1" smtClean="0">
                <a:solidFill>
                  <a:srgbClr val="FF0000"/>
                </a:solidFill>
              </a:rPr>
              <a:t>эрзя</a:t>
            </a:r>
            <a:endParaRPr lang="ru-RU" altLang="ru-RU" i="1">
              <a:solidFill>
                <a:srgbClr val="FF0000"/>
              </a:solidFill>
            </a:endParaRPr>
          </a:p>
        </p:txBody>
      </p:sp>
      <p:pic>
        <p:nvPicPr>
          <p:cNvPr id="38922" name="Picture 14" descr="%25CE%259F%25CE%25A0%25CE%259F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154121" flipV="1">
            <a:off x="4097490" y="3167786"/>
            <a:ext cx="4038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902345"/>
      </p:ext>
    </p:extLst>
  </p:cSld>
  <p:clrMapOvr>
    <a:masterClrMapping/>
  </p:clrMapOvr>
  <p:transition/>
  <p:timing/>
</p:sld>
</file>

<file path=ppt/slides/slide4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7202606" y="5231493"/>
            <a:ext cx="475397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0"/>
              <a:t>Основу хозяйства мокши и эрзи составляло пашенное земледелие в сочетании с домашним животноводством и промыслами.</a:t>
            </a:r>
            <a:r>
              <a:rPr lang="ru-RU" altLang="ru-RU" sz="2000"/>
              <a:t> </a:t>
            </a:r>
          </a:p>
        </p:txBody>
      </p:sp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382137" y="304801"/>
            <a:ext cx="115596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0"/>
              <a:t>Мордва  сохраняет приверженность к древнейшему занятию бортничеством (пчеловодству), отмечая его особую роль в хозяйстве эрзи и мокши.</a:t>
            </a:r>
            <a:r>
              <a:rPr lang="ru-RU" altLang="ru-RU" sz="2000"/>
              <a:t> </a:t>
            </a:r>
          </a:p>
        </p:txBody>
      </p:sp>
      <p:pic>
        <p:nvPicPr>
          <p:cNvPr id="39940" name="Picture 8" descr="ÐÐµÐ²Ð¸ÑÐ°Ð½ Ð.. ÐÑÐµÐ»ÑÐ½Ð¸Ðº. 1880-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136" y="1273037"/>
            <a:ext cx="6392575" cy="471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9"/>
          <p:cNvSpPr>
            <a:spLocks noChangeArrowheads="1"/>
          </p:cNvSpPr>
          <p:nvPr/>
        </p:nvSpPr>
        <p:spPr bwMode="auto">
          <a:xfrm>
            <a:off x="2397323" y="6094911"/>
            <a:ext cx="2362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/>
              <a:t>Исаак Левитан Пчельник 1880г.</a:t>
            </a:r>
          </a:p>
        </p:txBody>
      </p:sp>
      <p:pic>
        <p:nvPicPr>
          <p:cNvPr id="39942" name="Picture 11" descr="i?id=74e116c912f744dbecb8a7dff6fbbc7c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2606" y="1273036"/>
            <a:ext cx="4343400" cy="359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224950"/>
      </p:ext>
    </p:extLst>
  </p:cSld>
  <p:clrMapOvr>
    <a:masterClrMapping/>
  </p:clrMapOvr>
  <p:transition/>
  <p:timing/>
</p:sld>
</file>

<file path=ppt/slides/slide4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327545" y="278236"/>
            <a:ext cx="3575713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0"/>
              <a:t>Строительство нового дома у мордвы сопровождалось соблюдением различных запретов и поверий. При выборе материала для строительства запрещалось рубить одиноко стоящие деревья  и деревья, стоявшие на перекрестке дорог.</a:t>
            </a:r>
            <a:r>
              <a:rPr lang="ru-RU" altLang="ru-RU" sz="2000"/>
              <a:t> </a:t>
            </a:r>
          </a:p>
        </p:txBody>
      </p:sp>
      <p:pic>
        <p:nvPicPr>
          <p:cNvPr id="40963" name="Picture 5" descr="0_75d6b_c49f05f8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8004" y="222915"/>
            <a:ext cx="5562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6" descr="1368533658_462050_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967" y="3571165"/>
            <a:ext cx="51054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https://pp.userapi.com/c847219/v847219778/e8853/OLB3i8b90m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5" b="3122"/>
          <a:stretch>
            <a:fillRect/>
          </a:stretch>
        </p:blipFill>
        <p:spPr bwMode="auto">
          <a:xfrm>
            <a:off x="6264323" y="3571165"/>
            <a:ext cx="5321700" cy="308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101199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Прямоугольник 1"/>
          <p:cNvSpPr>
            <a:spLocks noChangeArrowheads="1"/>
          </p:cNvSpPr>
          <p:nvPr/>
        </p:nvSpPr>
        <p:spPr bwMode="auto">
          <a:xfrm>
            <a:off x="2057400" y="5638801"/>
            <a:ext cx="8153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i="1">
                <a:solidFill>
                  <a:srgbClr val="663300"/>
                </a:solidFill>
              </a:rPr>
              <a:t>Но самое удивительное в России - это её люди. Наша страна славится как многонациональное государство, на территории которого проживает более 190 народов. </a:t>
            </a:r>
          </a:p>
        </p:txBody>
      </p:sp>
      <p:pic>
        <p:nvPicPr>
          <p:cNvPr id="6147" name="Picture 5" descr="hello_html_m184eaa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3100" y="361667"/>
            <a:ext cx="8382000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731412"/>
      </p:ext>
    </p:extLst>
  </p:cSld>
  <p:clrMapOvr>
    <a:masterClrMapping/>
  </p:clrMapOvr>
  <p:transition/>
  <p:timing/>
</p:sld>
</file>

<file path=ppt/slides/slide5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268288" y="187166"/>
            <a:ext cx="5562600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0"/>
              <a:t>Настоящий мордовский костюм – целое произведение искусства, составленный из разных элементов одежды, уникально декорированный и украшенный.     Умение создавать неповторимый  костюм заботливо сохраняется на протяжении многих сотен поколений и передаётся из рук в руки.</a:t>
            </a:r>
          </a:p>
          <a:p>
            <a:br>
              <a:rPr lang="ru-RU" altLang="ru-RU" sz="1800" b="0"/>
            </a:br>
            <a:endParaRPr lang="ru-RU" altLang="ru-RU" sz="1800" b="0"/>
          </a:p>
        </p:txBody>
      </p:sp>
      <p:pic>
        <p:nvPicPr>
          <p:cNvPr id="41987" name="Picture 5" descr="768063eccaf0f6c08bcfce9a0aaaca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288" y="2461188"/>
            <a:ext cx="5081892" cy="429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 descr="9303bb86a4d1c4c380b787895b41b1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5797" y="0"/>
            <a:ext cx="274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8" descr="9da9b7f5fbd25814ced85d748e65763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9424" y="2171700"/>
            <a:ext cx="3158035" cy="445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9" descr="f7d7956b176112b73116cc1a4a869a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00256" y="187166"/>
            <a:ext cx="2048141" cy="198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0" descr="ae347e5575cfd08a876acbea22a03a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2521" y="4114800"/>
            <a:ext cx="1114566" cy="254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768545"/>
      </p:ext>
    </p:extLst>
  </p:cSld>
  <p:clrMapOvr>
    <a:masterClrMapping/>
  </p:clrMapOvr>
  <p:transition/>
  <p:timing/>
</p:sld>
</file>

<file path=ppt/slides/slide5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3010" name="Picture 5" descr="2b51b87d1f73fe1b37a2a2b23e649ea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2" b="885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6"/>
          <p:cNvSpPr>
            <a:spLocks noChangeArrowheads="1"/>
          </p:cNvSpPr>
          <p:nvPr/>
        </p:nvSpPr>
        <p:spPr bwMode="auto">
          <a:xfrm>
            <a:off x="357116" y="177852"/>
            <a:ext cx="1169385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i="1"/>
              <a:t>Мордва говорит на двух мордовских языках: мокшанском и эрзянском. Оба эти языка относятся к волжской языковой группе уральской языковой</a:t>
            </a:r>
            <a:r>
              <a:rPr lang="en-US" altLang="ru-RU" i="1"/>
              <a:t> </a:t>
            </a:r>
            <a:r>
              <a:rPr lang="ru-RU" altLang="ru-RU" i="1"/>
              <a:t>семьи и являются литературными языками. </a:t>
            </a:r>
          </a:p>
        </p:txBody>
      </p:sp>
    </p:spTree>
    <p:extLst>
      <p:ext uri="{BB962C8B-B14F-4D97-AF65-F5344CB8AC3E}">
        <p14:creationId xmlns:p14="http://schemas.microsoft.com/office/powerpoint/2010/main" val="214572275"/>
      </p:ext>
    </p:extLst>
  </p:cSld>
  <p:clrMapOvr>
    <a:masterClrMapping/>
  </p:clrMapOvr>
  <p:transition/>
  <p:timing/>
</p:sld>
</file>

<file path=ppt/slides/slide5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436728" y="584673"/>
            <a:ext cx="114641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solidFill>
                  <a:srgbClr val="27272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Фольклор мордвы богат, высокохудожественен, имеет свою специфику, которая заключается в его бытовании на двух языках: мокшанском и эрзянском</a:t>
            </a:r>
            <a:r>
              <a:rPr lang="ru-RU" sz="2000" smtClean="0">
                <a:solidFill>
                  <a:srgbClr val="27272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kuzvesti.ru/files/78/117/P18901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2287" y="1380142"/>
            <a:ext cx="7130939" cy="534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ds04.infourok.ru/uploads/ex/0ad7/00040276-c47f09db/640/img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t="22314" r="57104" b="10820"/>
          <a:stretch>
            <a:fillRect/>
          </a:stretch>
        </p:blipFill>
        <p:spPr bwMode="auto">
          <a:xfrm>
            <a:off x="42125" y="2573464"/>
            <a:ext cx="2340162" cy="296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s04.infourok.ru/uploads/ex/0ad7/00040276-c47f09db/640/img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t="22314" r="57104" b="10820"/>
          <a:stretch>
            <a:fillRect/>
          </a:stretch>
        </p:blipFill>
        <p:spPr bwMode="auto">
          <a:xfrm>
            <a:off x="9653420" y="2573464"/>
            <a:ext cx="2340162" cy="296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71248" y="35425"/>
            <a:ext cx="4252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МОРДОВСКИЙ ФОЛЬКЛОР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312722"/>
      </p:ext>
    </p:extLst>
  </p:cSld>
  <p:clrMapOvr>
    <a:masterClrMapping/>
  </p:clrMapOvr>
  <p:transition/>
  <p:timing/>
</p:sld>
</file>

<file path=ppt/slides/slide5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2168665" y="612111"/>
            <a:ext cx="7864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Одним из популярных жанров мордовского фольклора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является пословица.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8664" y="1425430"/>
            <a:ext cx="78640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Ко многим мордовским пословицам можно подобрать русские аналоги:</a:t>
            </a:r>
          </a:p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-10674" y="6352329"/>
            <a:ext cx="4776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i="1" smtClean="0">
                <a:latin typeface="Arial" panose="020b0604020202020204" pitchFamily="34" charset="0"/>
                <a:cs typeface="Arial" panose="020b0604020202020204" pitchFamily="34" charset="0"/>
              </a:rPr>
              <a:t>Сказанное </a:t>
            </a:r>
            <a:r>
              <a:rPr lang="ru-RU" i="1">
                <a:latin typeface="Arial" panose="020b0604020202020204" pitchFamily="34" charset="0"/>
                <a:cs typeface="Arial" panose="020b0604020202020204" pitchFamily="34" charset="0"/>
              </a:rPr>
              <a:t>слово обратно не </a:t>
            </a:r>
            <a:r>
              <a:rPr lang="ru-RU" i="1" smtClean="0">
                <a:latin typeface="Arial" panose="020b0604020202020204" pitchFamily="34" charset="0"/>
                <a:cs typeface="Arial" panose="020b0604020202020204" pitchFamily="34" charset="0"/>
              </a:rPr>
              <a:t>вернешь</a:t>
            </a:r>
            <a:endParaRPr lang="ru-RU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1391" y="2865308"/>
            <a:ext cx="5099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Слово - не воробей: вылетит-  не поймаешь.</a:t>
            </a:r>
            <a:endParaRPr lang="ru-RU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5899" y="107202"/>
            <a:ext cx="2337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ПОСЛОВИЦЫ</a:t>
            </a:r>
            <a:r>
              <a:rPr lang="ru-RU" smtClean="0"/>
              <a:t> 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003" y="2969524"/>
            <a:ext cx="3700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i="1">
                <a:latin typeface="Arial" panose="020b0604020202020204" pitchFamily="34" charset="0"/>
                <a:cs typeface="Arial" panose="020b0604020202020204" pitchFamily="34" charset="0"/>
              </a:rPr>
              <a:t>Бог тогда поможет, </a:t>
            </a:r>
            <a:endParaRPr lang="ru-RU" i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i="1" smtClean="0">
                <a:latin typeface="Arial" panose="020b0604020202020204" pitchFamily="34" charset="0"/>
                <a:cs typeface="Arial" panose="020b0604020202020204" pitchFamily="34" charset="0"/>
              </a:rPr>
              <a:t>когда </a:t>
            </a:r>
            <a:r>
              <a:rPr lang="ru-RU" i="1">
                <a:latin typeface="Arial" panose="020b0604020202020204" pitchFamily="34" charset="0"/>
                <a:cs typeface="Arial" panose="020b0604020202020204" pitchFamily="34" charset="0"/>
              </a:rPr>
              <a:t>на руках мозоли появятся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3695721"/>
            <a:ext cx="4399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i="1">
                <a:latin typeface="Arial" panose="020b0604020202020204" pitchFamily="34" charset="0"/>
                <a:cs typeface="Arial" panose="020b0604020202020204" pitchFamily="34" charset="0"/>
              </a:rPr>
              <a:t>Где нянек много, там дитя безного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003" y="4137241"/>
            <a:ext cx="2842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i="1">
                <a:latin typeface="Arial" panose="020b0604020202020204" pitchFamily="34" charset="0"/>
                <a:cs typeface="Arial" panose="020b0604020202020204" pitchFamily="34" charset="0"/>
              </a:rPr>
              <a:t>Где огонь, там и дым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871" y="4613256"/>
            <a:ext cx="4569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i="1">
                <a:latin typeface="Arial" panose="020b0604020202020204" pitchFamily="34" charset="0"/>
                <a:cs typeface="Arial" panose="020b0604020202020204" pitchFamily="34" charset="0"/>
              </a:rPr>
              <a:t>Жизнь прожить - не плетень плести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871" y="4986412"/>
            <a:ext cx="4983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i="1">
                <a:latin typeface="Arial" panose="020b0604020202020204" pitchFamily="34" charset="0"/>
                <a:cs typeface="Arial" panose="020b0604020202020204" pitchFamily="34" charset="0"/>
              </a:rPr>
              <a:t>В беду попадёшь - хороший друг придёт</a:t>
            </a:r>
            <a:r>
              <a:rPr lang="ru-RU" i="1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i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>
                <a:latin typeface="Arial" panose="020b0604020202020204" pitchFamily="34" charset="0"/>
                <a:cs typeface="Arial" panose="020b0604020202020204" pitchFamily="34" charset="0"/>
              </a:rPr>
              <a:t>а плохой отойдёт.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10674" y="5622543"/>
            <a:ext cx="3738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i="1">
                <a:latin typeface="Arial" panose="020b0604020202020204" pitchFamily="34" charset="0"/>
                <a:cs typeface="Arial" panose="020b0604020202020204" pitchFamily="34" charset="0"/>
              </a:rPr>
              <a:t>По двум зайцам выстрелишь</a:t>
            </a:r>
            <a:r>
              <a:rPr lang="ru-RU" i="1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i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>
                <a:latin typeface="Arial" panose="020b0604020202020204" pitchFamily="34" charset="0"/>
                <a:cs typeface="Arial" panose="020b0604020202020204" pitchFamily="34" charset="0"/>
              </a:rPr>
              <a:t>ни в одного не попадешь</a:t>
            </a:r>
            <a:r>
              <a:rPr lang="ru-RU"/>
              <a:t> </a:t>
            </a:r>
          </a:p>
        </p:txBody>
      </p:sp>
      <p:pic>
        <p:nvPicPr>
          <p:cNvPr id="13" name="Picture 2" descr="https://fs03.metod-kopilka.ru/images/doc/62/63243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6" t="26236" r="36478" b="41923"/>
          <a:stretch>
            <a:fillRect/>
          </a:stretch>
        </p:blipFill>
        <p:spPr bwMode="auto">
          <a:xfrm>
            <a:off x="0" y="-1"/>
            <a:ext cx="2103414" cy="296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fs03.metod-kopilka.ru/images/doc/62/63243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0" t="26120" r="48741" b="40447"/>
          <a:stretch>
            <a:fillRect/>
          </a:stretch>
        </p:blipFill>
        <p:spPr bwMode="auto">
          <a:xfrm>
            <a:off x="9967415" y="14040"/>
            <a:ext cx="2224585" cy="295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689612" y="5060980"/>
            <a:ext cx="3042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 познается в беде.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661391" y="3846685"/>
            <a:ext cx="40424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двумя зайцами </a:t>
            </a:r>
            <a:r>
              <a:rPr lang="ru-RU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погонишься – </a:t>
            </a:r>
          </a:p>
          <a:p>
            <a:r>
              <a:rPr lang="ru-RU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 </a:t>
            </a:r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одного не </a:t>
            </a:r>
            <a:r>
              <a:rPr lang="ru-RU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поймаешь.</a:t>
            </a:r>
            <a:endParaRPr lang="ru-RU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661391" y="4559227"/>
            <a:ext cx="4276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бога надейся, </a:t>
            </a:r>
            <a:r>
              <a:rPr lang="ru-RU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 не плошай</a:t>
            </a:r>
            <a:r>
              <a:rPr lang="ru-RU" i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89612" y="5535745"/>
            <a:ext cx="3677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семи нянек дитя </a:t>
            </a:r>
            <a:r>
              <a:rPr lang="ru-RU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</a:t>
            </a:r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глаза.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689612" y="5963124"/>
            <a:ext cx="3390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бывает </a:t>
            </a:r>
            <a:r>
              <a:rPr lang="ru-RU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дыма без </a:t>
            </a:r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огня.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661391" y="6379842"/>
            <a:ext cx="4384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Жизнь прожить </a:t>
            </a:r>
            <a:r>
              <a:rPr lang="ru-RU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не </a:t>
            </a:r>
            <a:r>
              <a:rPr lang="ru-RU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 перейти.</a:t>
            </a:r>
          </a:p>
        </p:txBody>
      </p:sp>
    </p:spTree>
    <p:extLst>
      <p:ext uri="{BB962C8B-B14F-4D97-AF65-F5344CB8AC3E}">
        <p14:creationId xmlns:p14="http://schemas.microsoft.com/office/powerpoint/2010/main" val="3658658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06 3.33333E-06 L -0.34571 -0.19306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-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07 2.22222E-06 L -0.29453 -0.27315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7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06 3.7037E-06 L -0.29193 -0.27454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96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06 4.07407E-06 L -0.27148 -0.26297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81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06 -4.81481E-06 L -0.24206 -0.00069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7 -3.7037E-07 L -0.32226 0.25324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0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06 L -0.26693 0.44513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46" y="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1"/>
      <p:bldP spid="16" grpId="2"/>
      <p:bldP spid="17" grpId="3"/>
      <p:bldP spid="18" grpId="4"/>
      <p:bldP spid="19" grpId="5"/>
      <p:bldP spid="20" grpId="6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450168" y="478583"/>
            <a:ext cx="11408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Также есть большое количество мордовских пословиц, которые настолько прочно вошли в русскую речь , что мы даже не догадываемся об их иноязычном происхождении: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3545" y="16881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83212" y="1589649"/>
            <a:ext cx="4522713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В гостях хорошо, а дома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лучше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i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Выше живота не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прыгнешь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i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Живут, как собака с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кошкой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i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Из песни слова не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выкинешь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i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Какая мать, такая и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дочь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i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Куда иголка, туда и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нитка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i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После </a:t>
            </a: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драки кулаками не машут</a:t>
            </a:r>
          </a:p>
        </p:txBody>
      </p:sp>
      <p:pic>
        <p:nvPicPr>
          <p:cNvPr id="2052" name="Picture 4" descr="http://2.bp.blogspot.com/-gV49vdEZJSI/U5Nu1p8z7QI/AAAAAAAA1L4/y54A1eSa2io/s1600/SJblxiPgI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4616" y="1426562"/>
            <a:ext cx="5588449" cy="519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432937"/>
      </p:ext>
    </p:extLst>
  </p:cSld>
  <p:clrMapOvr>
    <a:masterClrMapping/>
  </p:clrMapOvr>
  <p:transition/>
  <p:timing/>
</p:sld>
</file>

<file path=ppt/slides/slide5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 descr="https://ds04.infourok.ru/uploads/ex/0dda/000e5231-fa87f29d/2/hello_html_m63b522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4"/>
          <a:stretch>
            <a:fillRect/>
          </a:stretch>
        </p:blipFill>
        <p:spPr bwMode="auto">
          <a:xfrm>
            <a:off x="201068" y="2486397"/>
            <a:ext cx="4585714" cy="417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3983" y="605441"/>
            <a:ext cx="79151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 </a:t>
            </a:r>
            <a:r>
              <a:rPr lang="ru-RU" sz="2000" err="1" smtClean="0">
                <a:latin typeface="Arial" panose="020b0604020202020204" pitchFamily="34" charset="0"/>
                <a:cs typeface="Arial" panose="020b0604020202020204" pitchFamily="34" charset="0"/>
              </a:rPr>
              <a:t>Сияжар –  герой мордовского эпоса. В 38 сказаниях описан Сияжар — человек-герой, предводитель мордовского народа в борьбе против татарских и ногайских орд. Главное в «Сияжаре», как в произведении народного эпоса, — идея защиты родной страны. 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6782" y="2969158"/>
            <a:ext cx="390839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Молод Сияжар, силен и крепок,</a:t>
            </a:r>
            <a:br>
              <a:rPr lang="ru-RU" b="1" i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 любил охоту на медведя,</a:t>
            </a:r>
            <a:br>
              <a:rPr lang="ru-RU" b="1" i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хитрых лис, с волков снимал он шкуры.</a:t>
            </a:r>
            <a:br>
              <a:rPr lang="ru-RU" b="1" i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Исходил леса охотник-парень,</a:t>
            </a:r>
            <a:br>
              <a:rPr lang="ru-RU" b="1" i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Исходил овраги и долины,</a:t>
            </a:r>
            <a:br>
              <a:rPr lang="ru-RU" b="1" i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Побывал в местах непроходимых,</a:t>
            </a:r>
            <a:br>
              <a:rPr lang="ru-RU" b="1" i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Где играют белки и куницы,</a:t>
            </a:r>
            <a:br>
              <a:rPr lang="ru-RU" b="1" i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Где кипят озера жирной рыбой,</a:t>
            </a:r>
            <a:br>
              <a:rPr lang="ru-RU" b="1" i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Где танцуют журавли-красавки,</a:t>
            </a:r>
            <a:br>
              <a:rPr lang="ru-RU" b="1" i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Где гусей и уток перелеты…</a:t>
            </a:r>
            <a:endParaRPr lang="ru-RU" b="1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8883" y="22006"/>
            <a:ext cx="1975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БОГАТЫРИ</a:t>
            </a:r>
            <a:r>
              <a:rPr lang="ru-RU" smtClean="0"/>
              <a:t> </a:t>
            </a:r>
            <a:endParaRPr lang="ru-RU"/>
          </a:p>
        </p:txBody>
      </p:sp>
      <p:pic>
        <p:nvPicPr>
          <p:cNvPr id="5122" name="Picture 2" descr="https://ds05.infourok.ru/uploads/ex/014d/00019b74-38bc173b/img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t="42051" r="67855" b="12302"/>
          <a:stretch>
            <a:fillRect/>
          </a:stretch>
        </p:blipFill>
        <p:spPr bwMode="auto">
          <a:xfrm>
            <a:off x="8695177" y="134600"/>
            <a:ext cx="3391902" cy="45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992485"/>
      </p:ext>
    </p:extLst>
  </p:cSld>
  <p:clrMapOvr>
    <a:masterClrMapping/>
  </p:clrMapOvr>
  <p:transition/>
  <p:timing/>
</p:sld>
</file>

<file path=ppt/slides/slide5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145576" y="863134"/>
            <a:ext cx="4167117" cy="5296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</a:pP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Сказка в мордовском фольклоре стала </a:t>
            </a: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одним 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самых распространенных жанров.</a:t>
            </a:r>
            <a:endParaRPr lang="ru-RU" sz="20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Сказка </a:t>
            </a: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по-мордовски 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  </a:t>
            </a:r>
            <a:r>
              <a:rPr lang="ru-RU" sz="2000" b="1" i="1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ёвкс</a:t>
            </a:r>
            <a:r>
              <a:rPr lang="ru-RU" sz="20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А сказочников в старину называли </a:t>
            </a:r>
            <a:r>
              <a:rPr lang="ru-RU" sz="2000" b="1" i="1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бахарями</a:t>
            </a:r>
            <a:r>
              <a:rPr lang="ru-RU" sz="20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В давние времена грамотный человек был большой редкостью, поэтому сказки сочинялись и передавались устно, из поколения в поколение. </a:t>
            </a: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Сказочников </a:t>
            </a: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возили с одних посиделок на другие. А за рассказывание сказок поили, кормили, принимали как почетного гостя</a:t>
            </a: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200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8035" y="124470"/>
            <a:ext cx="14189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СКАЗКИ</a:t>
            </a:r>
          </a:p>
          <a:p>
            <a:endParaRPr lang="ru-RU"/>
          </a:p>
        </p:txBody>
      </p:sp>
      <p:pic>
        <p:nvPicPr>
          <p:cNvPr id="1026" name="Picture 2" descr="https://img-fotki.yandex.ru/get/133483/97833783.1575/0_1cc599_772ef1e7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3"/>
          <a:stretch>
            <a:fillRect/>
          </a:stretch>
        </p:blipFill>
        <p:spPr bwMode="auto">
          <a:xfrm>
            <a:off x="4408228" y="706405"/>
            <a:ext cx="7304150" cy="593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915355"/>
      </p:ext>
    </p:extLst>
  </p:cSld>
  <p:clrMapOvr>
    <a:masterClrMapping/>
  </p:clrMapOvr>
  <p:transition/>
  <p:timing/>
</p:sld>
</file>

<file path=ppt/slides/slide5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973540" y="399030"/>
            <a:ext cx="101084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</a:pPr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Самыми интересными и самобытными являются волшебные сказки. В мордовских сказках очень много сказочных героев, которых нет в сказках других народов. Среди них есть и добрые, которые помогают людям и злые, которые стараются навредить. </a:t>
            </a:r>
            <a:endParaRPr lang="ru-RU" sz="1600">
              <a:effectLst/>
              <a:latin typeface="Times New Roman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http://900igr.net/up/datai/85910/0007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2" r="12971"/>
          <a:stretch>
            <a:fillRect/>
          </a:stretch>
        </p:blipFill>
        <p:spPr bwMode="auto">
          <a:xfrm>
            <a:off x="313896" y="1722469"/>
            <a:ext cx="3819387" cy="394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ibmir.com/i/59/305359/i_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b="8439"/>
          <a:stretch>
            <a:fillRect/>
          </a:stretch>
        </p:blipFill>
        <p:spPr bwMode="auto">
          <a:xfrm>
            <a:off x="8305278" y="1722469"/>
            <a:ext cx="3436348" cy="442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libex.ru/img/x/1d/2f/82bd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6507" y="2657618"/>
            <a:ext cx="3242717" cy="406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792252"/>
      </p:ext>
    </p:extLst>
  </p:cSld>
  <p:clrMapOvr>
    <a:masterClrMapping/>
  </p:clrMapOvr>
  <p:transition/>
  <p:timing/>
</p:sld>
</file>

<file path=ppt/slides/slide5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 descr="https://img-fotki.yandex.ru/get/9754/124546542.1c/0_e0fa3_5be9155_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9" t="8646" r="12802" b="16494"/>
          <a:stretch>
            <a:fillRect/>
          </a:stretch>
        </p:blipFill>
        <p:spPr bwMode="auto">
          <a:xfrm>
            <a:off x="242931" y="136476"/>
            <a:ext cx="4642969" cy="65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44031" y="500062"/>
            <a:ext cx="665555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/>
            </a:b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Покровительница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Поля </a:t>
            </a:r>
            <a:r>
              <a:rPr lang="ru-RU" sz="2000" i="1" err="1">
                <a:latin typeface="Arial" panose="020b0604020202020204" pitchFamily="34" charset="0"/>
                <a:cs typeface="Arial" panose="020b0604020202020204" pitchFamily="34" charset="0"/>
              </a:rPr>
              <a:t>Пакся-Ава старательного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землепашца</a:t>
            </a:r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всегда </a:t>
            </a: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опекала. Пшеница или рожь под её покровительством были тучными, а поля, словно, причесанными. Её любили и почитали.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65830" y="255475"/>
            <a:ext cx="2011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ПАКСЯ-АВА</a:t>
            </a:r>
            <a:endParaRPr lang="ru-RU" sz="24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ttps://avatars.mds.yandex.net/get-pdb/231404/14d725c4-d473-4ea8-b55b-3f1152620aad/s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5212" y="2364472"/>
            <a:ext cx="5791200" cy="43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332213"/>
      </p:ext>
    </p:extLst>
  </p:cSld>
  <p:clrMapOvr>
    <a:masterClrMapping/>
  </p:clrMapOvr>
  <p:transition/>
  <p:timing/>
</p:sld>
</file>

<file path=ppt/slides/slide5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https://img-fotki.yandex.ru/get/6724/124546542.1c/0_e0fa6_6792c9b4_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8" t="8786" r="14188" b="20971"/>
          <a:stretch>
            <a:fillRect/>
          </a:stretch>
        </p:blipFill>
        <p:spPr bwMode="auto">
          <a:xfrm>
            <a:off x="190770" y="191069"/>
            <a:ext cx="4681481" cy="650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03314" y="772897"/>
            <a:ext cx="63643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/>
            </a:br>
            <a:r>
              <a:rPr lang="ru-RU" sz="2000" i="1" smtClean="0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Пахарь, Воин, Справедливый </a:t>
            </a:r>
            <a:r>
              <a:rPr lang="ru-RU" sz="2000" i="1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i="1" smtClean="0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Мудрый защитник </a:t>
            </a:r>
            <a:r>
              <a:rPr lang="ru-RU" sz="2000" i="1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i="1" smtClean="0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Князь </a:t>
            </a:r>
            <a:r>
              <a:rPr lang="ru-RU" sz="2000" i="1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всей </a:t>
            </a:r>
            <a:r>
              <a:rPr lang="ru-RU" sz="2000" i="1" smtClean="0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мордвы. </a:t>
            </a:r>
            <a:r>
              <a:rPr lang="ru-RU" sz="2000" i="1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образе Тюшти воплощалось представление мордовского народа о том, каким должен быть вождь народа. </a:t>
            </a:r>
            <a:endParaRPr lang="ru-RU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76315" y="363309"/>
            <a:ext cx="2662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242F33"/>
                </a:solidFill>
                <a:latin typeface="ProximaNova"/>
              </a:rPr>
              <a:t> </a:t>
            </a:r>
            <a:r>
              <a:rPr lang="ru-RU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КНЯЗЬ ТЮШТЯ</a:t>
            </a:r>
            <a:r>
              <a:rPr lang="ru-RU" b="1">
                <a:solidFill>
                  <a:srgbClr val="242F33"/>
                </a:solidFill>
                <a:latin typeface="ProximaNova"/>
              </a:rPr>
              <a:t> </a:t>
            </a:r>
            <a:endParaRPr lang="ru-RU"/>
          </a:p>
        </p:txBody>
      </p:sp>
      <p:pic>
        <p:nvPicPr>
          <p:cNvPr id="3076" name="Picture 4" descr="http://wlooks.ru/images/article/orig/2016/12/mordovskij-nacionalnyj-kostyum--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4511" y="2548140"/>
            <a:ext cx="5602812" cy="404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346058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170" name="Picture 5" descr="0047-047-Osvoenie-Sibiri-v-XVII-ve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8" b="3149"/>
          <a:stretch>
            <a:fillRect/>
          </a:stretch>
        </p:blipFill>
        <p:spPr bwMode="auto">
          <a:xfrm>
            <a:off x="1699905" y="1006476"/>
            <a:ext cx="8917603" cy="566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1904999" y="181971"/>
            <a:ext cx="85074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33"/>
                </a:solidFill>
              </a:rPr>
              <a:t>Большинство из них оказалось в России мирным путем, благодаря присоединению новых территорий. </a:t>
            </a:r>
          </a:p>
        </p:txBody>
      </p:sp>
    </p:spTree>
    <p:extLst>
      <p:ext uri="{BB962C8B-B14F-4D97-AF65-F5344CB8AC3E}">
        <p14:creationId xmlns:p14="http://schemas.microsoft.com/office/powerpoint/2010/main" val="2287292346"/>
      </p:ext>
    </p:extLst>
  </p:cSld>
  <p:clrMapOvr>
    <a:masterClrMapping/>
  </p:clrMapOvr>
  <p:transition/>
  <p:timing/>
</p:sld>
</file>

<file path=ppt/slides/slide6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 descr="https://static3.depositphotos.com/1000898/153/i/950/depositphotos_1534104-stock-photo-bag-with-co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5" b="12042"/>
          <a:stretch>
            <a:fillRect/>
          </a:stretch>
        </p:blipFill>
        <p:spPr bwMode="auto">
          <a:xfrm>
            <a:off x="4880209" y="2429301"/>
            <a:ext cx="7334537" cy="440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mg-fotki.yandex.ru/get/9317/124546542.1c/0_e0fa1_ca2116a7_X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2" t="11165" r="14584" b="17334"/>
          <a:stretch>
            <a:fillRect/>
          </a:stretch>
        </p:blipFill>
        <p:spPr bwMode="auto">
          <a:xfrm>
            <a:off x="163773" y="167629"/>
            <a:ext cx="4596304" cy="650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38360" y="763321"/>
            <a:ext cx="636748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/>
            </a:br>
            <a:r>
              <a:rPr lang="ru-RU" sz="2000" i="1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Мордовский гном Трямка </a:t>
            </a:r>
            <a:r>
              <a:rPr lang="ru-RU" sz="2000" i="1" smtClean="0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2000" i="1" err="1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Куйгорож </a:t>
            </a:r>
            <a:r>
              <a:rPr lang="ru-RU" sz="2000" i="1" smtClean="0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</a:t>
            </a:r>
            <a:r>
              <a:rPr lang="ru-RU" sz="2000" i="1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покровителем наживы и обогащения. Ему нужно было на каждый день давать задание. Иначе все богатство, которое хитрый Куйгорож мог и украсть у соседей, тут же исчезнет! </a:t>
            </a:r>
            <a:endParaRPr lang="ru-RU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6000" y="101137"/>
            <a:ext cx="3621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КУЙГОРОЖ (</a:t>
            </a:r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мокша)</a:t>
            </a:r>
            <a:r>
              <a:rPr lang="ru-RU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ru-RU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ТРЯМКА (</a:t>
            </a:r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эрзя)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683549"/>
      </p:ext>
    </p:extLst>
  </p:cSld>
  <p:clrMapOvr>
    <a:masterClrMapping/>
  </p:clrMapOvr>
  <p:transition/>
  <p:timing/>
</p:sld>
</file>

<file path=ppt/slides/slide6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146" name="Picture 2" descr="https://img-fotki.yandex.ru/get/9061/124546542.1c/0_e0f98_1a1057b4_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5" t="10326" r="12803" b="17193"/>
          <a:stretch>
            <a:fillRect/>
          </a:stretch>
        </p:blipFill>
        <p:spPr bwMode="auto">
          <a:xfrm>
            <a:off x="204718" y="136478"/>
            <a:ext cx="4735772" cy="652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54472" y="249411"/>
            <a:ext cx="642018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/>
            </a:br>
            <a:br>
              <a:rPr lang="ru-RU"/>
            </a:br>
            <a:r>
              <a:rPr lang="ru-RU" sz="2000" i="1" smtClean="0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Ведь-Атя помогал </a:t>
            </a:r>
            <a:r>
              <a:rPr lang="ru-RU" sz="2000" i="1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рыбалке, оборачивался в Сома, но мог и утащить под воду </a:t>
            </a:r>
            <a:r>
              <a:rPr lang="ru-RU" sz="2000" i="1" smtClean="0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неосторожного </a:t>
            </a:r>
            <a:r>
              <a:rPr lang="ru-RU" sz="2000" i="1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рыбака, не уважающего его порядков. </a:t>
            </a:r>
            <a:br>
              <a:rPr lang="ru-RU"/>
            </a:b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756400" y="255474"/>
            <a:ext cx="1768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ВЕДЬ-АТЯ</a:t>
            </a:r>
            <a:endParaRPr lang="ru-RU" sz="24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://1.bp.blogspot.com/-1lQ_0L7qy2M/Uw4rWERn-nI/AAAAAAAANQA/YGAQzkEVEAQ/s1600/IMG_0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1744" y="2096070"/>
            <a:ext cx="5925641" cy="444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793809"/>
      </p:ext>
    </p:extLst>
  </p:cSld>
  <p:clrMapOvr>
    <a:masterClrMapping/>
  </p:clrMapOvr>
  <p:transition/>
  <p:timing/>
</p:sld>
</file>

<file path=ppt/slides/slide6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170" name="Picture 2" descr="https://img-fotki.yandex.ru/get/9258/124546542.1c/0_e0f97_8e422f1a_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3" t="12285" r="18344" b="18172"/>
          <a:stretch>
            <a:fillRect/>
          </a:stretch>
        </p:blipFill>
        <p:spPr bwMode="auto">
          <a:xfrm>
            <a:off x="218366" y="102358"/>
            <a:ext cx="4258100" cy="665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19269" y="749101"/>
            <a:ext cx="72226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/>
            </a:br>
            <a:r>
              <a:rPr lang="ru-RU" sz="2000" i="1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Глядя на </a:t>
            </a:r>
            <a:r>
              <a:rPr lang="ru-RU" sz="2000" i="1" smtClean="0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нерадивых мужиков</a:t>
            </a:r>
            <a:r>
              <a:rPr lang="ru-RU" sz="2000" i="1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деревенские женщины горестно говорили: “Вот ведь! Злая колдунья Варда превратила наших мужиков в свиней и катается на них верхом</a:t>
            </a:r>
            <a:r>
              <a:rPr lang="ru-RU" sz="2000" i="1" smtClean="0">
                <a:solidFill>
                  <a:srgbClr val="242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  <a:endParaRPr lang="ru-RU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48724" y="276050"/>
            <a:ext cx="1243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ВАРДА</a:t>
            </a:r>
            <a:endParaRPr lang="ru-RU" sz="24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://ns.pilot-film.com/img/frames/big/film_7052_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1308" y="2917767"/>
            <a:ext cx="6533515" cy="367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828981"/>
      </p:ext>
    </p:extLst>
  </p:cSld>
  <p:clrMapOvr>
    <a:masterClrMapping/>
  </p:clrMapOvr>
  <p:transition/>
  <p:timing/>
</p:sld>
</file>

<file path=ppt/slides/slide6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4" name="Picture 6" descr="https://russkiymir.ru/upload/medialibrary/cc0/cc09ed71ec7cef6a3c9564dd60b4e79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6" b="8856"/>
          <a:stretch>
            <a:fillRect/>
          </a:stretch>
        </p:blipFill>
        <p:spPr bwMode="auto">
          <a:xfrm>
            <a:off x="-1" y="0"/>
            <a:ext cx="122177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652" y="0"/>
            <a:ext cx="114504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Мордовский народ с древнейших времен через пластику танца выражал многообразие чувств. Желание подражать природе, </a:t>
            </a:r>
            <a:r>
              <a:rPr lang="ru-RU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передавать </a:t>
            </a:r>
            <a:r>
              <a:rPr lang="ru-RU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трудовые движения </a:t>
            </a:r>
            <a:r>
              <a:rPr lang="ru-RU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формировало мордовский народный танец. И </a:t>
            </a:r>
            <a:r>
              <a:rPr lang="ru-RU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наши дни в культуре мордвы бытуют хороводы-гадания, </a:t>
            </a:r>
            <a:r>
              <a:rPr lang="ru-RU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магические танцы, переплясы </a:t>
            </a:r>
            <a:r>
              <a:rPr lang="ru-RU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  <a:endParaRPr lang="ru-RU" sz="2400" b="1" i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258399"/>
      </p:ext>
    </p:extLst>
  </p:cSld>
  <p:clrMapOvr>
    <a:masterClrMapping/>
  </p:clrMapOvr>
  <p:transition/>
  <p:timing/>
</p:sld>
</file>

<file path=ppt/slides/slide6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3521076" y="191887"/>
            <a:ext cx="5062989" cy="12592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88872" anchor="ctr">
            <a:spAutoFit/>
          </a:bodyPr>
          <a:lstStyle/>
          <a:p>
            <a:r>
              <a:rPr lang="ru-RU" altLang="ru-RU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НАРОДЫ</a:t>
            </a:r>
            <a:r>
              <a:rPr lang="ru-RU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СЕВЕРНОГО</a:t>
            </a:r>
            <a:r>
              <a:rPr lang="ru-RU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КАВКАЗА</a:t>
            </a:r>
          </a:p>
          <a:p>
            <a:br>
              <a:rPr lang="ru-RU" altLang="ru-RU" sz="2400"/>
            </a:br>
            <a:endParaRPr lang="ru-RU" altLang="ru-RU" sz="2400"/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870044" y="743292"/>
            <a:ext cx="10921622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Кавказ</a:t>
            </a:r>
            <a:r>
              <a:rPr lang="ru-RU" altLang="ru-RU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- могучий горный хребет, протянувшийся с запада на восток от Азовского </a:t>
            </a:r>
            <a:r>
              <a:rPr lang="ru-RU" alt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моря</a:t>
            </a:r>
          </a:p>
          <a:p>
            <a:pPr algn="ctr"/>
            <a:r>
              <a:rPr lang="ru-RU" alt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до Каспийского.  </a:t>
            </a:r>
          </a:p>
        </p:txBody>
      </p:sp>
      <p:pic>
        <p:nvPicPr>
          <p:cNvPr id="58375" name="Picture 7" descr="post_5bdb00534d1c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793" y="1451178"/>
            <a:ext cx="9646907" cy="516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885108"/>
      </p:ext>
    </p:extLst>
  </p:cSld>
  <p:clrMapOvr>
    <a:masterClrMapping/>
  </p:clrMapOvr>
  <p:transition/>
  <p:timing/>
</p:sld>
</file>

<file path=ppt/slides/slide6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6843813" y="455667"/>
            <a:ext cx="4628866" cy="13234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Величественные горы, кристальной чистоты реки, бескрайние степи, полупустыни, леса делают этот край неповторимо прекрасным.</a:t>
            </a: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456062" y="4997551"/>
            <a:ext cx="4536684" cy="13234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Территория Северного Кавказа представлена горами Эльбрус, Казбек, Скалистым и Пастбищным хребтом, Крестовым перевалом. </a:t>
            </a:r>
          </a:p>
        </p:txBody>
      </p:sp>
      <p:pic>
        <p:nvPicPr>
          <p:cNvPr id="70662" name="Picture 6" descr="swiss_al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062" y="213201"/>
            <a:ext cx="5884519" cy="441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51553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5237" y="2524836"/>
            <a:ext cx="6250674" cy="416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361804"/>
      </p:ext>
    </p:extLst>
  </p:cSld>
  <p:clrMapOvr>
    <a:masterClrMapping/>
  </p:clrMapOvr>
  <p:transition/>
  <p:timing/>
</p:sld>
</file>

<file path=ppt/slides/slide6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436728" y="189537"/>
            <a:ext cx="11655188" cy="13234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Северный Кавказ находится на самой границе умеренного и субтропического пояса. Это придает климату мягкость и теплоту. Короткая зима, которая длится около двух месяцев, продолжительное лето – до 5,5 </a:t>
            </a:r>
            <a:r>
              <a:rPr lang="ru-RU" alt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месяцев 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и обилие солнечного света.  Поэтому природа Кавказа отличается буйством и яркостью красок. </a:t>
            </a:r>
          </a:p>
        </p:txBody>
      </p:sp>
      <p:pic>
        <p:nvPicPr>
          <p:cNvPr id="68614" name="Picture 6" descr="9130ab6d1a7721673d5ee396cacbd7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3931" y="1622158"/>
            <a:ext cx="9100782" cy="505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501717"/>
      </p:ext>
    </p:extLst>
  </p:cSld>
  <p:clrMapOvr>
    <a:masterClrMapping/>
  </p:clrMapOvr>
  <p:transition/>
  <p:timing/>
</p:sld>
</file>

<file path=ppt/slides/slide6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573206" y="228600"/>
            <a:ext cx="7109346" cy="13234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/>
              <a:t> </a:t>
            </a:r>
            <a:r>
              <a:rPr lang="ru-RU" alt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Северного Кавказа поделена между семью республиками</a:t>
            </a:r>
            <a:r>
              <a:rPr lang="ru-RU" alt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ru-RU" alt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Адыгеей, Карачаево-Черкесией, Кабардино-Балкарией, Северной Осетией-Аланией, Ингушетией, Чечнёй и Дагестаном.</a:t>
            </a:r>
            <a:r>
              <a:rPr lang="ru-RU" alt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9397" name="Picture 5" descr="Caucasus_Map_Karta_Kavka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205" y="1688516"/>
            <a:ext cx="8880357" cy="478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 descr="962c83089340496a009bf106df0dd6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5" r="16785"/>
          <a:stretch>
            <a:fillRect/>
          </a:stretch>
        </p:blipFill>
        <p:spPr bwMode="auto">
          <a:xfrm>
            <a:off x="7966881" y="228600"/>
            <a:ext cx="3797489" cy="338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824841"/>
      </p:ext>
    </p:extLst>
  </p:cSld>
  <p:clrMapOvr>
    <a:masterClrMapping/>
  </p:clrMapOvr>
  <p:transition/>
  <p:timing/>
</p:sld>
</file>

<file path=ppt/slides/slide6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4094327" y="207233"/>
            <a:ext cx="7629099" cy="10156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Внешний облик многих коренных жителей Кавказа однороден. Это светлокожие, темноглазые и темноволосые люди с резкими чертами лица, с крупным носом, узкими губами. </a:t>
            </a:r>
            <a:r>
              <a:rPr lang="ru-RU" altLang="ru-RU"/>
              <a:t> </a:t>
            </a:r>
          </a:p>
        </p:txBody>
      </p:sp>
      <p:pic>
        <p:nvPicPr>
          <p:cNvPr id="64518" name="Picture 6" descr="b92ca559e578f8743854b390c5eca9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5" r="13480"/>
          <a:stretch>
            <a:fillRect/>
          </a:stretch>
        </p:blipFill>
        <p:spPr bwMode="auto">
          <a:xfrm>
            <a:off x="359616" y="76294"/>
            <a:ext cx="3533498" cy="479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0" name="Picture 8" descr="chechenskij-nacionalnyj-kostyum-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r="26344"/>
          <a:stretch>
            <a:fillRect/>
          </a:stretch>
        </p:blipFill>
        <p:spPr bwMode="auto">
          <a:xfrm>
            <a:off x="3848142" y="1682086"/>
            <a:ext cx="4274666" cy="496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4" name="Picture 12" descr="VA8A02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0252" y="1222896"/>
            <a:ext cx="3820012" cy="52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5" name="Picture 13" descr="isting-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000" y="4955180"/>
            <a:ext cx="2518754" cy="169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867851"/>
      </p:ext>
    </p:extLst>
  </p:cSld>
  <p:clrMapOvr>
    <a:masterClrMapping/>
  </p:clrMapOvr>
  <p:transition/>
  <p:timing/>
</p:sld>
</file>

<file path=ppt/slides/slide6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259307" y="225494"/>
            <a:ext cx="11737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Всего на Кавказе насчитывается более 50 больших и малых коренных народов.  Самые многочисленные из них чеченцы, ингуши,  абхазы, абазины, адыгейцы, черкесы, кабардинцы. </a:t>
            </a:r>
          </a:p>
        </p:txBody>
      </p:sp>
      <p:pic>
        <p:nvPicPr>
          <p:cNvPr id="63493" name="Picture 5" descr="ingus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8132" y="1112293"/>
            <a:ext cx="9379424" cy="564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955392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136478" y="0"/>
            <a:ext cx="118872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i="1">
              <a:solidFill>
                <a:srgbClr val="FF0000"/>
              </a:solidFill>
              <a:latin typeface="Open Sans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Open Sans"/>
              </a:rPr>
              <a:t>Основную часть народов нашей страны составляют этносы, большая часть которых живет в России, а за ее пределами - лишь небольшие группы: русские, чуваши, башкиры, татары, якуты, буряты, калмыки и другие. </a:t>
            </a:r>
            <a:r>
              <a:rPr lang="ru-RU" altLang="ru-RU" sz="2000">
                <a:solidFill>
                  <a:srgbClr val="000000"/>
                </a:solidFill>
              </a:rPr>
              <a:t>Они,  образуют национально-государственные единицы (республики) в составе Российской Федерации. </a:t>
            </a:r>
            <a:endParaRPr lang="ru-RU" altLang="ru-RU" sz="200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8195" name="Picture 5" descr="45265_716cef1627f1a66d0a47634eabecb1f8480c12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8176" y="1692771"/>
            <a:ext cx="8737006" cy="500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366388"/>
      </p:ext>
    </p:extLst>
  </p:cSld>
  <p:clrMapOvr>
    <a:masterClrMapping/>
  </p:clrMapOvr>
  <p:transition/>
  <p:timing/>
</p:sld>
</file>

<file path=ppt/slides/slide7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300250" y="253662"/>
            <a:ext cx="5145206" cy="19389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Традиционные занятия народов Кавказа - </a:t>
            </a:r>
            <a:r>
              <a:rPr lang="ru-RU" altLang="ru-RU" sz="2000" i="1">
                <a:latin typeface="Arial" panose="020b0604020202020204" pitchFamily="34" charset="0"/>
                <a:cs typeface="Arial" panose="020b0604020202020204" pitchFamily="34" charset="0"/>
              </a:rPr>
              <a:t>пашенное земледелие и отгонное скотоводство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. Многие карачаевские, осетинские, ингушские, дагестанские сёла специализируются на выращивании определённых видов овощей. </a:t>
            </a:r>
          </a:p>
        </p:txBody>
      </p:sp>
      <p:pic>
        <p:nvPicPr>
          <p:cNvPr id="65542" name="Picture 6" descr="lrg_6672_0282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5791" y="3792941"/>
            <a:ext cx="5249838" cy="283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3" name="Picture 7" descr="shaxdag_14_2076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253" y="2500953"/>
            <a:ext cx="5038217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4" name="Picture 8" descr="1509615413_kavkaz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6" b="6423"/>
          <a:stretch>
            <a:fillRect/>
          </a:stretch>
        </p:blipFill>
        <p:spPr bwMode="auto">
          <a:xfrm>
            <a:off x="5845791" y="136477"/>
            <a:ext cx="5249838" cy="324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033583"/>
      </p:ext>
    </p:extLst>
  </p:cSld>
  <p:clrMapOvr>
    <a:masterClrMapping/>
  </p:clrMapOvr>
  <p:transition/>
  <p:timing/>
</p:sld>
</file>

<file path=ppt/slides/slide7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5677468" y="320413"/>
            <a:ext cx="5841242" cy="2246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Старинные кавказские сёла очень живописны. Каменные дома с плоскими крышами и открытыми галереями лепятся вплотную друг к другу. Нередко  рядом с домом возвышается башня с узкими бойницами - раньше в таких башнях во время набегов врага пряталась вся семья.</a:t>
            </a:r>
          </a:p>
        </p:txBody>
      </p:sp>
      <p:pic>
        <p:nvPicPr>
          <p:cNvPr id="66570" name="Picture 10" descr="0_d66f4_fd03102b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726" y="182895"/>
            <a:ext cx="5269741" cy="351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1" name="Picture 11" descr="Dom_Bagrae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884" y="3877445"/>
            <a:ext cx="4223132" cy="281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2" name="Picture 12" descr="1376393439_rrssryos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6303" y="2850749"/>
            <a:ext cx="5465929" cy="384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958310"/>
      </p:ext>
    </p:extLst>
  </p:cSld>
  <p:clrMapOvr>
    <a:masterClrMapping/>
  </p:clrMapOvr>
  <p:transition/>
  <p:timing/>
</p:sld>
</file>

<file path=ppt/slides/slide7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368489" y="225496"/>
            <a:ext cx="11696131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Мужской костюм народов Кавказа</a:t>
            </a:r>
            <a:r>
              <a:rPr lang="ru-RU" altLang="ru-RU" sz="20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сложился в то время, когда мужчины значительную часть жизни проводили в военных походах. </a:t>
            </a:r>
          </a:p>
        </p:txBody>
      </p:sp>
      <p:pic>
        <p:nvPicPr>
          <p:cNvPr id="69644" name="Picture 12" descr="kavkazskaya-bur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489" y="933382"/>
            <a:ext cx="6504295" cy="541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6" name="Picture 14" descr="0Qv40N-KX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8069" y="1463846"/>
            <a:ext cx="4781266" cy="512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865398"/>
      </p:ext>
    </p:extLst>
  </p:cSld>
  <p:clrMapOvr>
    <a:masterClrMapping/>
  </p:clrMapOvr>
  <p:transition/>
  <p:timing/>
</p:sld>
</file>

<file path=ppt/slides/slide7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1685" name="AutoShape 5" descr="G2oysDplMuVt5zjv8XyDzMl85LdbW1a7yOCqcE3qrW7f3Rd9ABNFuyj1ZbjpfArV6UJXW9YVOGG9caaRYOGrrQvotWO6YPO1LCIps6d9BgqZKPFjjgkQrZxxbaWM7-p9yN4MaFAXVq8_IT-5aX4NA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687" name="AutoShape 7" descr="G2oysDplMuVt5zjv8XyDzMl85LdbW1a7yOCqcE3qrW7f3Rd9ABNFuyj1ZbjpfArV6UJXW9YVOGG9caaRYOGrrQvotWO6YPO1LCIps6d9BgqZKPFjjgkQrZxxbaWM7-p9yN4MaFAXVq8_IT-5aX4NA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693" name="AutoShape 13" descr="original23847283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697" name="Rectangle 17"/>
          <p:cNvSpPr>
            <a:spLocks noChangeArrowheads="1"/>
          </p:cNvSpPr>
          <p:nvPr/>
        </p:nvSpPr>
        <p:spPr bwMode="auto">
          <a:xfrm>
            <a:off x="236834" y="179457"/>
            <a:ext cx="1176437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Традиционный женский костюм состоял из шелковой рубахи, на которую надевали кафтанчик, обшитый галуном, с массивными серебряными застёжками. </a:t>
            </a:r>
          </a:p>
        </p:txBody>
      </p:sp>
      <p:pic>
        <p:nvPicPr>
          <p:cNvPr id="71698" name="Picture 18" descr="5667f40bc45c6902b419afdb748a1276--traditional-wedding-dresses-traditional-wedd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0228" y="887343"/>
            <a:ext cx="3590925" cy="499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9" name="Picture 19" descr="7491f46842adca4577a878471ea2fd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7894" y="1297672"/>
            <a:ext cx="3661012" cy="508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0" name="Picture 20" descr="8523b21d2cf87e6a0fbddf171300aa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8736" y="1659853"/>
            <a:ext cx="3363036" cy="505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480009"/>
      </p:ext>
    </p:extLst>
  </p:cSld>
  <p:clrMapOvr>
    <a:masterClrMapping/>
  </p:clrMapOvr>
  <p:transition/>
  <p:timing/>
</p:sld>
</file>

<file path=ppt/slides/slide7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1456" name="Picture 16" descr="KRASOTYRODNOIPRIRODY_4_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1524000" y="18197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Кавказ недаром называют Вавилоном - здесь "смешалось" почти 40 языков. Все эти языки входят в северокавказскую языковую семью.</a:t>
            </a:r>
          </a:p>
        </p:txBody>
      </p:sp>
    </p:spTree>
    <p:extLst>
      <p:ext uri="{BB962C8B-B14F-4D97-AF65-F5344CB8AC3E}">
        <p14:creationId xmlns:p14="http://schemas.microsoft.com/office/powerpoint/2010/main" val="860060978"/>
      </p:ext>
    </p:extLst>
  </p:cSld>
  <p:clrMapOvr>
    <a:masterClrMapping/>
  </p:clrMapOvr>
  <p:transition/>
  <p:timing/>
</p:sld>
</file>

<file path=ppt/slides/slide7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277503" y="746095"/>
            <a:ext cx="11814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Ведущие темы кавказского фольклора – сыновняя любовь к отечеству, преклонение перед родной природой, героизм и мудрость народа</a:t>
            </a: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/>
              <a:t>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Сокровищницу устного творчества народов Северного Кавказа составляют мифы, героико-исторические песни, эпические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сказания - нарты,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сказки, легенды, пословицы</a:t>
            </a:r>
            <a:r>
              <a:rPr lang="ru-RU" sz="2000"/>
              <a:t>.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3615" y="173724"/>
            <a:ext cx="7173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ФОЛЬКЛОР НАРОДОВ СЕВЕРНОГО КАВКАЗА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nasledie-sela.ru/media/uploads/%D0%9D%D0%B0%D1%81%D0%BB%D0%B5%D0%B4%D0%B8%D0%B5%20%D1%84%D0%BE%D1%82%D0%BE1_jI6Rt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3011" y="2386540"/>
            <a:ext cx="6142393" cy="408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0-tub-ru.yandex.net/i?id=dd56292350b6883a0b87170e411bca1e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27391" y="2555688"/>
            <a:ext cx="2254228" cy="374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m0-tub-ru.yandex.net/i?id=dd56292350b6883a0b87170e411bca1e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546797" y="2555687"/>
            <a:ext cx="2254228" cy="374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425293"/>
      </p:ext>
    </p:extLst>
  </p:cSld>
  <p:clrMapOvr>
    <a:masterClrMapping/>
  </p:clrMapOvr>
  <p:transition/>
  <p:timing/>
</p:sld>
</file>

<file path=ppt/slides/slide7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4768945" y="136625"/>
            <a:ext cx="2337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ПОСЛОВИЦЫ</a:t>
            </a:r>
            <a:r>
              <a:rPr lang="ru-RU" smtClean="0"/>
              <a:t> 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4460" y="622220"/>
            <a:ext cx="57023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Суровые климатические условия, изнурительная борьба за выживание, тяжелый труд требовали от горцев большой выносливости и оптимизма, что отразилось в пословицах и </a:t>
            </a: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поговорках:</a:t>
            </a:r>
          </a:p>
          <a:p>
            <a:endParaRPr lang="ru-RU" sz="2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Животное </a:t>
            </a:r>
            <a:r>
              <a:rPr lang="ru-RU" sz="2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даст поесть своего мяса, пока не съест </a:t>
            </a:r>
            <a:r>
              <a:rPr lang="ru-RU" sz="2000" i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твоего</a:t>
            </a:r>
            <a:endParaRPr lang="ru-RU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4459" y="2562104"/>
            <a:ext cx="6872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endParaRPr lang="ru-RU" sz="2000" i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60662" y="4181174"/>
            <a:ext cx="56855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Некоторые пословицы и поговорки содержат в себе конкретные практические советы</a:t>
            </a:r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Хорошего </a:t>
            </a:r>
            <a:r>
              <a:rPr lang="ru-RU" sz="2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коня узнают по походке, хорошую жену – но глазам, хорошего парня – по делам, хорошую девушку – по </a:t>
            </a:r>
            <a:r>
              <a:rPr lang="ru-RU" sz="2000" i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поведению</a:t>
            </a:r>
            <a:endParaRPr lang="ru-RU" sz="20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img-fotki.yandex.ru/get/173114/43041190.8e/0_fa2b3_2cd46bf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0"/>
          <a:stretch>
            <a:fillRect/>
          </a:stretch>
        </p:blipFill>
        <p:spPr bwMode="auto">
          <a:xfrm>
            <a:off x="5992172" y="657141"/>
            <a:ext cx="6096334" cy="325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xn----7sbbfifdf3bzb6adm6k7bg.xn--p1ai/images/%D0%A1%D0%BD%D0%B8%D0%BC%D0%BE%D0%BA_%D1%8D%D0%BA%D1%80%D0%B0%D0%BD%D0%B0_2018-02-28_%D0%B2_11.40.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" t="9778" r="18985" b="9123"/>
          <a:stretch>
            <a:fillRect/>
          </a:stretch>
        </p:blipFill>
        <p:spPr bwMode="auto">
          <a:xfrm>
            <a:off x="262156" y="3176765"/>
            <a:ext cx="5702317" cy="354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687754"/>
      </p:ext>
    </p:extLst>
  </p:cSld>
  <p:clrMapOvr>
    <a:masterClrMapping/>
  </p:clrMapOvr>
  <p:transition/>
  <p:timing/>
</p:sld>
</file>

<file path=ppt/slides/slide7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100" name="Picture 4" descr="https://aesthetecurator.com/wp-content/uploads/2018/04/powerpoint-background-mountain-listmachinepro-intended-for-powerpoint-background-mount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0335" y="436433"/>
            <a:ext cx="115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Многие горские пословицы созвучны пословицам других народов. Очевидно, здесь сказалась общность традиций устного народного творчества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0335" y="1201465"/>
            <a:ext cx="57957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На Аллаха надейся, а осла привяжи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покрепче (дагестанская)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0335" y="2032981"/>
            <a:ext cx="51573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Глаз </a:t>
            </a: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боязлив, руки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храбры (чеченская)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0335" y="2720082"/>
            <a:ext cx="57957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Груша от грушевого дерева недалеко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падает (осетинская) 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0335" y="372186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Невысказанному слову ты хозяин, высказал - ты его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раб (кумыкская)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0335" y="485167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Не плюй в яму, где вода; быть может, придется из нее </a:t>
            </a: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пить (лакская)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4740" y="1198074"/>
            <a:ext cx="4703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i="1" smtClean="0">
                <a:latin typeface="Arial" panose="020b0604020202020204" pitchFamily="34" charset="0"/>
                <a:cs typeface="Arial" panose="020b0604020202020204" pitchFamily="34" charset="0"/>
              </a:rPr>
              <a:t>На Бога надейся, а сам не плошай</a:t>
            </a:r>
            <a:endParaRPr lang="ru-RU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14740" y="2028019"/>
            <a:ext cx="4048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Глаза бояться, а руки делают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4740" y="2693129"/>
            <a:ext cx="4473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Яблоко от яблони недалеко падает 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14740" y="3717660"/>
            <a:ext cx="4323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Слово -  не воробей, вылетит – не поймаешь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4740" y="4808544"/>
            <a:ext cx="4790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Не плюй в колодец, пригодится воды напиться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487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1"/>
      <p:bldP spid="5" grpId="2"/>
      <p:bldP spid="6" grpId="3"/>
      <p:bldP spid="7" grpId="4"/>
      <p:bldP spid="8" grpId="5"/>
      <p:bldP spid="9" grpId="6"/>
      <p:bldP spid="10" grpId="7"/>
      <p:bldP spid="11" grpId="8"/>
      <p:bldP spid="12" grpId="9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8611738" y="1525938"/>
            <a:ext cx="34119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err="1">
                <a:latin typeface="Arial" panose="020b0604020202020204" pitchFamily="34" charset="0"/>
                <a:cs typeface="Arial" panose="020b0604020202020204" pitchFamily="34" charset="0"/>
              </a:rPr>
              <a:t>Нартский эпос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— древнейший памятник духовной культуры ряда народов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Кавказа. Мифы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богатырях сформировались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в общекавказский эпос. Доказана связь нартских сказаний с греческими мифами, грузинскими эпическими сказаниями и русскими былинами.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98507" y="272955"/>
            <a:ext cx="1320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НАРТЫ</a:t>
            </a:r>
            <a:endParaRPr 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biblio.darial-online.ru/text/Tuganov_M/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94" y="272955"/>
            <a:ext cx="8124936" cy="629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814428"/>
      </p:ext>
    </p:extLst>
  </p:cSld>
  <p:clrMapOvr>
    <a:masterClrMapping/>
  </p:clrMapOvr>
  <p:transition/>
  <p:timing/>
</p:sld>
</file>

<file path=ppt/slides/slide7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332095" y="278726"/>
            <a:ext cx="110891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Нарты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—могучие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богатыри, совершающие подвиги. Нарты живут на Кавказе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 Большинство </a:t>
            </a:r>
            <a:r>
              <a:rPr lang="ru-RU" sz="2000" err="1">
                <a:latin typeface="Arial" panose="020b0604020202020204" pitchFamily="34" charset="0"/>
                <a:cs typeface="Arial" panose="020b0604020202020204" pitchFamily="34" charset="0"/>
              </a:rPr>
              <a:t>нартов — благородные и отважные герои. Исключение — нарты-орстхойцы из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чеченской мифологии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, которые представляются как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злодеи. 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ttps://i.mycdn.me/image?id=838063887672&amp;t=0&amp;plc=WEB&amp;tkn=*E7aKZIqGl0SjPf7JUz0qrNVPY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573" y="1653085"/>
            <a:ext cx="4702731" cy="456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g-fotki.yandex.ru/get/5311/81807755.31/0_63e2d_f270b609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3569" y="1810035"/>
            <a:ext cx="6472856" cy="424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96457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218" name="Picture 5" descr="im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t="26247" r="14764" b="4199"/>
          <a:stretch>
            <a:fillRect/>
          </a:stretch>
        </p:blipFill>
        <p:spPr bwMode="auto">
          <a:xfrm>
            <a:off x="1578212" y="2027238"/>
            <a:ext cx="9453965" cy="459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1131625" y="591413"/>
            <a:ext cx="6784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33"/>
                </a:solidFill>
              </a:rPr>
              <a:t>К самым многочисленным народам, населяющим Россию относятся всего семь:</a:t>
            </a:r>
            <a:r>
              <a:rPr lang="ru-RU" altLang="ru-RU" sz="2000"/>
              <a:t> </a:t>
            </a:r>
          </a:p>
        </p:txBody>
      </p:sp>
      <p:pic>
        <p:nvPicPr>
          <p:cNvPr id="9220" name="Picture 2" descr="http://partizzan1941.ucoz.ru/49/2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7711" y="0"/>
            <a:ext cx="310515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872252"/>
      </p:ext>
    </p:extLst>
  </p:cSld>
  <p:clrMapOvr>
    <a:masterClrMapping/>
  </p:clrMapOvr>
  <p:transition/>
  <p:timing/>
</p:sld>
</file>

<file path=ppt/slides/slide8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932596" y="267025"/>
            <a:ext cx="109000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Лучший друг нарта — его конь. Кони нартов наделяются человеческими качествами: общаются со своими хозяевами, спасают их в минуты опасности и дают советы.</a:t>
            </a:r>
          </a:p>
        </p:txBody>
      </p:sp>
      <p:pic>
        <p:nvPicPr>
          <p:cNvPr id="3074" name="Picture 2" descr="https://mtdata.ru/u23/photoB252/20793779892-0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2488" y="1080126"/>
            <a:ext cx="8169560" cy="515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2957" y="6342376"/>
            <a:ext cx="4294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>
                <a:latin typeface="Arial" panose="020b0604020202020204" pitchFamily="34" charset="0"/>
                <a:cs typeface="Arial" panose="020b0604020202020204" pitchFamily="34" charset="0"/>
              </a:rPr>
              <a:t>Сослан в загробном мире. М. Туганов</a:t>
            </a:r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01377"/>
      </p:ext>
    </p:extLst>
  </p:cSld>
  <p:clrMapOvr>
    <a:masterClrMapping/>
  </p:clrMapOvr>
  <p:transition/>
  <p:timing/>
</p:sld>
</file>

<file path=ppt/slides/slide8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441278" y="325171"/>
            <a:ext cx="109682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Нарты — высокорослые и широкоплечие воины, наделенные невероятной силой: одним ударом меча они раскалывают скалы, метко стреляют из лука, сражаются на равных с великанами. Значительную часть времени нарты проводят в походах, воюют с враждебными циклопами, ведьмами, драконами и друг с другом.</a:t>
            </a:r>
          </a:p>
        </p:txBody>
      </p:sp>
      <p:pic>
        <p:nvPicPr>
          <p:cNvPr id="4098" name="Picture 2" descr="http://s019.radikal.ru/i611/1604/14/112e5bb313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7256" y="1866783"/>
            <a:ext cx="5332294" cy="379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25403" y="596451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>
                <a:latin typeface="Arial" panose="020b0604020202020204" pitchFamily="34" charset="0"/>
                <a:cs typeface="Arial" panose="020b0604020202020204" pitchFamily="34" charset="0"/>
              </a:rPr>
              <a:t>Нарты сражаются с семиглавыми великанами. </a:t>
            </a:r>
            <a:endParaRPr lang="ru-RU" i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i="1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i="1">
                <a:latin typeface="Arial" panose="020b0604020202020204" pitchFamily="34" charset="0"/>
                <a:cs typeface="Arial" panose="020b0604020202020204" pitchFamily="34" charset="0"/>
              </a:rPr>
              <a:t>. Туганов</a:t>
            </a:r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2" name="Picture 6" descr="http://respublikarso.org/uploads/posts/2013-04/1365496476_n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259" y="1920191"/>
            <a:ext cx="57150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1278" y="6033188"/>
            <a:ext cx="4848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smtClean="0">
                <a:solidFill>
                  <a:srgbClr val="000000"/>
                </a:solidFill>
                <a:latin typeface="Arial" panose="020b0604020202020204" pitchFamily="34" charset="0"/>
              </a:rPr>
              <a:t>Сослан сражается с великаном Бибыцом. </a:t>
            </a:r>
            <a:r>
              <a:rPr lang="ru-RU" i="1">
                <a:latin typeface="Arial" panose="020b0604020202020204" pitchFamily="34" charset="0"/>
                <a:cs typeface="Arial" panose="020b0604020202020204" pitchFamily="34" charset="0"/>
              </a:rPr>
              <a:t>М. Туганов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119963"/>
      </p:ext>
    </p:extLst>
  </p:cSld>
  <p:clrMapOvr>
    <a:masterClrMapping/>
  </p:clrMapOvr>
  <p:transition/>
  <p:timing/>
</p:sld>
</file>

<file path=ppt/slides/slide8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1642281" y="308044"/>
            <a:ext cx="9139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В свободное от военных походов время нарты месяцами пируют. </a:t>
            </a:r>
          </a:p>
        </p:txBody>
      </p:sp>
      <p:pic>
        <p:nvPicPr>
          <p:cNvPr id="3" name="Picture 6" descr="https://i.ytimg.com/vi/xxo7BFxqcMU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0141" y="922928"/>
            <a:ext cx="9325971" cy="524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20338" y="6383561"/>
            <a:ext cx="280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 нартов. М. Туганов</a:t>
            </a:r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3625"/>
      </p:ext>
    </p:extLst>
  </p:cSld>
  <p:clrMapOvr>
    <a:masterClrMapping/>
  </p:clrMapOvr>
  <p:transition/>
  <p:timing/>
</p:sld>
</file>

<file path=ppt/slides/slide8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32011" y="276998"/>
            <a:ext cx="6912233" cy="26314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400" b="1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МАТЬ ВСЕХ НАРТОВ </a:t>
            </a:r>
            <a:endParaRPr lang="ru-RU" altLang="ru-RU" sz="2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400" b="1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САТАНЕЙ</a:t>
            </a:r>
            <a:r>
              <a:rPr kumimoji="0" lang="ru-RU" altLang="ru-RU" sz="2400" b="1" u="none" strike="noStrike" cap="none" normalizeH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ГУАША</a:t>
            </a:r>
            <a:br>
              <a:rPr kumimoji="0" lang="ru-RU" altLang="ru-RU" sz="2000" b="1" u="none" strike="noStrike" cap="none" normalizeH="0" baseline="0" smtClean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ru-RU" altLang="ru-RU" sz="2000" b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2000" b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Эта героиня </a:t>
            </a:r>
            <a:r>
              <a:rPr kumimoji="0" lang="ru-RU" altLang="ru-RU" sz="2000" b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kumimoji="0" lang="ru-RU" altLang="ru-RU" sz="2000" b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хорошая мать и супруга. Многие нарты избежали смерти благодаря этой героине. </a:t>
            </a:r>
            <a:r>
              <a:rPr lang="ru-RU" alt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Сатаней</a:t>
            </a:r>
            <a:r>
              <a:rPr kumimoji="0" lang="ru-RU" altLang="ru-RU" sz="2000" b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 праву пользуется безграничным уважением среди нартов и занимает в их обществе едва ли не самый высокий статус.</a:t>
            </a:r>
          </a:p>
        </p:txBody>
      </p:sp>
      <p:pic>
        <p:nvPicPr>
          <p:cNvPr id="6146" name="Picture 2" descr="http://s45.radikal.ru/i107/1604/fc/9f2cc0dc86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4244" y="60269"/>
            <a:ext cx="4195006" cy="636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23094" y="6451861"/>
            <a:ext cx="2411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i="1">
                <a:latin typeface="Arial" panose="020b0604020202020204" pitchFamily="34" charset="0"/>
                <a:cs typeface="Arial" panose="020b0604020202020204" pitchFamily="34" charset="0"/>
              </a:rPr>
              <a:t>Шатана. М. Туганов</a:t>
            </a:r>
          </a:p>
        </p:txBody>
      </p:sp>
      <p:pic>
        <p:nvPicPr>
          <p:cNvPr id="6148" name="Picture 4" descr="http://s6nalchik.ru/wp-content/uploads/2018/12/1371495195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0776" y="2875578"/>
            <a:ext cx="3675875" cy="394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111552"/>
      </p:ext>
    </p:extLst>
  </p:cSld>
  <p:clrMapOvr>
    <a:masterClrMapping/>
  </p:clrMapOvr>
  <p:transition/>
  <p:timing/>
</p:sld>
</file>

<file path=ppt/slides/slide8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222913" y="338372"/>
            <a:ext cx="117780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err="1">
                <a:latin typeface="Arial" panose="020b0604020202020204" pitchFamily="34" charset="0"/>
                <a:cs typeface="Arial" panose="020b0604020202020204" pitchFamily="34" charset="0"/>
              </a:rPr>
              <a:t>Нартский эпос — достояние всего Кавказа. Он в значительной степени повлиял на культуру народов-носителей. Обычаи, описанные в нартском эпосе, находят свое отражение в повседневной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культуре кавказцев. Именами нартов до сих пор называют детей.  Героям </a:t>
            </a: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</a:rPr>
              <a:t>ставят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памятники.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ÐÐ°Ð¼ÑÑÐ½Ð¸Ðº Ð£Ð°ÑÑÑÑÐ´Ð¶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15713" r="36965" b="10139"/>
          <a:stretch>
            <a:fillRect/>
          </a:stretch>
        </p:blipFill>
        <p:spPr bwMode="auto">
          <a:xfrm>
            <a:off x="222913" y="1657399"/>
            <a:ext cx="4813111" cy="400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ÐÐ°Ð¼ÑÑÐ½Ð¸Ðº ÐÐµÐ¾ÑÐ³Ð¸Ñ ÐÐ¾Ð±ÐµÐ´Ð¾Ð½Ð¾ÑÑÑ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8717" y="1657399"/>
            <a:ext cx="5333523" cy="400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0074" y="5936775"/>
            <a:ext cx="10223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smtClean="0">
                <a:latin typeface="Arial" panose="020b0604020202020204" pitchFamily="34" charset="0"/>
                <a:cs typeface="Arial" panose="020b0604020202020204" pitchFamily="34" charset="0"/>
              </a:rPr>
              <a:t>Святого Георгия Победоносца на Кавказе ассоциируют с нартским божеством Уастыржи</a:t>
            </a:r>
            <a:endParaRPr lang="ru-RU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371976"/>
      </p:ext>
    </p:extLst>
  </p:cSld>
  <p:clrMapOvr>
    <a:masterClrMapping/>
  </p:clrMapOvr>
  <p:transition/>
  <p:timing/>
</p:sld>
</file>

<file path=ppt/slides/slide8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>
          <a:gsLst>
            <a:gs pos="0">
              <a:srgbClr val="77071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163773" y="150125"/>
            <a:ext cx="120282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Лезгинка – это самый известный танец народов Кавказа. Этот танец по атмосфере можно сравнить с боевым настроем воинов перед сражением, настолько в нем сильная энергетика. Совокупность мягкого и грациозного девичьего танца и скоростных ритмов мужского не могут оставить равнодушным никого. </a:t>
            </a:r>
            <a:endParaRPr lang="ru-RU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www.culture.ru/storage/images/200885bb2b5ae6940cc61ec949af61aa/fb3e47f578d739c3f6792cb7e37b53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773" y="2089117"/>
            <a:ext cx="6978176" cy="391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ilarman.ru/content/uploads/photo-gallery/%D0%BA%D0%B2%D0%B0%D0%BA%D0%B0%D0%B7/_hM8pCb9hr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0919" y="2389007"/>
            <a:ext cx="6077803" cy="433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876839"/>
      </p:ext>
    </p:extLst>
  </p:cSld>
  <p:clrMapOvr>
    <a:masterClrMapping/>
  </p:clrMapOvr>
  <p:transition/>
  <p:timing/>
</p:sld>
</file>

<file path=ppt/slides/slide8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1447800" y="119418"/>
            <a:ext cx="891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Коренные  народы Севера, Сибири и Дальнего Востока </a:t>
            </a: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483926" y="576618"/>
            <a:ext cx="1130034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Коренные народы, проживающие в северных районах России, в Сибири и на Дальнем Востоке на территориях расселения своих предков, сохраняют </a:t>
            </a:r>
            <a:r>
              <a:rPr lang="ru-RU" alt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традиционный 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образ жизни, хозяйствование и </a:t>
            </a:r>
            <a:r>
              <a:rPr lang="ru-RU" alt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промыслы 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и осознают себя самостоятельными этническими общностями.</a:t>
            </a:r>
          </a:p>
          <a:p>
            <a:br>
              <a:rPr lang="ru-RU" altLang="ru-RU"/>
            </a:br>
            <a:endParaRPr lang="ru-RU" altLang="ru-RU"/>
          </a:p>
        </p:txBody>
      </p:sp>
      <p:pic>
        <p:nvPicPr>
          <p:cNvPr id="111623" name="Picture 7" descr="rrbpmb8byw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4" b="4304"/>
          <a:stretch>
            <a:fillRect/>
          </a:stretch>
        </p:blipFill>
        <p:spPr bwMode="auto">
          <a:xfrm>
            <a:off x="836272" y="1815152"/>
            <a:ext cx="10595653" cy="47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575610"/>
      </p:ext>
    </p:extLst>
  </p:cSld>
  <p:clrMapOvr>
    <a:masterClrMapping/>
  </p:clrMapOvr>
  <p:transition/>
  <p:timing/>
</p:sld>
</file>

<file path=ppt/slides/slide8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2644" name="Picture 4" descr="peokarta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611949"/>
      </p:ext>
    </p:extLst>
  </p:cSld>
  <p:clrMapOvr>
    <a:masterClrMapping/>
  </p:clrMapOvr>
  <p:transition/>
  <p:timing/>
</p:sld>
</file>

<file path=ppt/slides/slide8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464024" y="152401"/>
            <a:ext cx="114095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i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коренным народам Восточной Сибири относится древний самобытный народ – </a:t>
            </a:r>
            <a:r>
              <a:rPr lang="ru-RU" altLang="ru-RU" sz="2000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буряты</a:t>
            </a:r>
            <a:r>
              <a:rPr lang="ru-RU" altLang="ru-RU" sz="2000" i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компактно проживающие в республике Бурятия.</a:t>
            </a:r>
          </a:p>
        </p:txBody>
      </p:sp>
      <p:sp>
        <p:nvSpPr>
          <p:cNvPr id="130054" name="Rectangle 6"/>
          <p:cNvSpPr>
            <a:spLocks noChangeArrowheads="1"/>
          </p:cNvSpPr>
          <p:nvPr/>
        </p:nvSpPr>
        <p:spPr bwMode="auto">
          <a:xfrm>
            <a:off x="2725198" y="1193632"/>
            <a:ext cx="343265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Республика Бурятия – один из красивейших регионов Восточной Сибири, край гор и степей.</a:t>
            </a:r>
          </a:p>
        </p:txBody>
      </p:sp>
      <p:pic>
        <p:nvPicPr>
          <p:cNvPr id="130056" name="Picture 8" descr="Burytiya-320x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782" y="2981123"/>
            <a:ext cx="5947258" cy="369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7" name="Picture 9" descr="ÐÐ¿Ð¸ÑÐ°Ð½Ð¸ÐµMap of Russia - Buryatia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5040" y="860287"/>
            <a:ext cx="5461328" cy="347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8" name="Picture 10" descr="2615ea6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2470" y="4568131"/>
            <a:ext cx="3461300" cy="210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9" name="Picture 11" descr="12339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913" y="569870"/>
            <a:ext cx="1968585" cy="228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199454"/>
      </p:ext>
    </p:extLst>
  </p:cSld>
  <p:clrMapOvr>
    <a:masterClrMapping/>
  </p:clrMapOvr>
  <p:transition/>
  <p:timing/>
</p:sld>
</file>

<file path=ppt/slides/slide8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5760492" y="320811"/>
            <a:ext cx="6249537" cy="16312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Буряты с незапамятных времен жили вблизи легендарного озера Байкал. Культура этого народа представляет собой яркое сплетение традиций Азии и Европы в сочетании с их уникальным самобытным воплощением. </a:t>
            </a:r>
          </a:p>
        </p:txBody>
      </p:sp>
      <p:pic>
        <p:nvPicPr>
          <p:cNvPr id="151559" name="Picture 7" descr="00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767" y="42069"/>
            <a:ext cx="5181600" cy="320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60" name="Picture 8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177" y="3250407"/>
            <a:ext cx="4470779" cy="34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61" name="Picture 9" descr="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r="23045"/>
          <a:stretch>
            <a:fillRect/>
          </a:stretch>
        </p:blipFill>
        <p:spPr bwMode="auto">
          <a:xfrm>
            <a:off x="6347344" y="2143096"/>
            <a:ext cx="4570863" cy="447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870818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1524000" y="152401"/>
            <a:ext cx="91440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</a:rPr>
              <a:t>Поскольку русские являются титульной и самой многочисленной нацией, они проживают на территории всех административных единиц России.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243" name="Picture 5" descr="%D1%80%D0%B0%D1%81%D1%81%D0%B5%D0%BB%D0%B5%D0%BD%D0%B8%D0%B5%20%D1%80%D1%83%D1%81%D1%81%D0%BA%D0%B8%D1%85%2097_4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600" y="914400"/>
            <a:ext cx="891540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701825"/>
      </p:ext>
    </p:extLst>
  </p:cSld>
  <p:clrMapOvr>
    <a:masterClrMapping/>
  </p:clrMapOvr>
  <p:transition/>
  <p:timing/>
</p:sld>
</file>

<file path=ppt/slides/slide9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59748" name="Rectangle 4"/>
          <p:cNvSpPr>
            <a:spLocks noChangeArrowheads="1"/>
          </p:cNvSpPr>
          <p:nvPr/>
        </p:nvSpPr>
        <p:spPr bwMode="auto">
          <a:xfrm>
            <a:off x="5595583" y="5010150"/>
            <a:ext cx="630526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Буряты — самый северный монгольский народ, коренной народ Сибири, ближайшими родственниками которых, согласно последним генетическим исследованиям, являются корейцы. </a:t>
            </a:r>
          </a:p>
        </p:txBody>
      </p:sp>
      <p:pic>
        <p:nvPicPr>
          <p:cNvPr id="159749" name="Picture 5" descr="cult12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19" y="3370998"/>
            <a:ext cx="3980035" cy="305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50" name="Picture 6" descr="1485190062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1" r="4799"/>
          <a:stretch>
            <a:fillRect/>
          </a:stretch>
        </p:blipFill>
        <p:spPr bwMode="auto">
          <a:xfrm>
            <a:off x="5270561" y="222912"/>
            <a:ext cx="6385793" cy="455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51" name="Picture 7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507" y="222913"/>
            <a:ext cx="4419600" cy="293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94244"/>
      </p:ext>
    </p:extLst>
  </p:cSld>
  <p:clrMapOvr>
    <a:masterClrMapping/>
  </p:clrMapOvr>
  <p:transition/>
  <p:timing/>
</p:sld>
</file>

<file path=ppt/slides/slide9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2140424" y="152400"/>
            <a:ext cx="4069307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Природа Бурятии отличается поразительным разнообразием, в котором красота озера Байкал органично сочетается с бескрайними таежными пространствами, широкими реками и снежными вершинами Саянских горных хребтов. </a:t>
            </a:r>
          </a:p>
        </p:txBody>
      </p:sp>
      <p:pic>
        <p:nvPicPr>
          <p:cNvPr id="131080" name="Picture 8" descr="maxres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7973"/>
          <a:stretch>
            <a:fillRect/>
          </a:stretch>
        </p:blipFill>
        <p:spPr bwMode="auto">
          <a:xfrm>
            <a:off x="6229349" y="152400"/>
            <a:ext cx="5371247" cy="444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2" name="Picture 10" descr="25825941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533" y="2883092"/>
            <a:ext cx="5249496" cy="329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3" name="Picture 11" descr="535125_orig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r="12112"/>
          <a:stretch>
            <a:fillRect/>
          </a:stretch>
        </p:blipFill>
        <p:spPr bwMode="auto">
          <a:xfrm>
            <a:off x="228600" y="152400"/>
            <a:ext cx="1752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8" name="Picture 6" descr="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8722" y="3788393"/>
            <a:ext cx="4762500" cy="293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060944"/>
      </p:ext>
    </p:extLst>
  </p:cSld>
  <p:clrMapOvr>
    <a:masterClrMapping/>
  </p:clrMapOvr>
  <p:transition/>
  <p:timing/>
</p:sld>
</file>

<file path=ppt/slides/slide9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35178" name="Picture 10" descr="%D0%B1%D1%83%D1%80%D1%8F%D1%82%D0%B8%D1%8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"/>
          <a:stretch>
            <a:fillRect/>
          </a:stretch>
        </p:blipFill>
        <p:spPr bwMode="auto">
          <a:xfrm>
            <a:off x="200200" y="2852382"/>
            <a:ext cx="5911340" cy="386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2" name="Rectangle 4"/>
          <p:cNvSpPr>
            <a:spLocks noChangeArrowheads="1"/>
          </p:cNvSpPr>
          <p:nvPr/>
        </p:nvSpPr>
        <p:spPr bwMode="auto">
          <a:xfrm>
            <a:off x="344400" y="717209"/>
            <a:ext cx="525438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Климат на территории преобладает резко континентальный: малоснежная, длительная, морозная зима, лето теплое, а в некоторых местах – жаркое.  </a:t>
            </a:r>
          </a:p>
        </p:txBody>
      </p:sp>
      <p:pic>
        <p:nvPicPr>
          <p:cNvPr id="135176" name="Picture 8" descr="og_og_14789336272887687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2987" y="121692"/>
            <a:ext cx="6080108" cy="320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7" name="Picture 9" descr="1-1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7644" y="3435255"/>
            <a:ext cx="4375624" cy="328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879624"/>
      </p:ext>
    </p:extLst>
  </p:cSld>
  <p:clrMapOvr>
    <a:masterClrMapping/>
  </p:clrMapOvr>
  <p:transition/>
  <p:timing/>
</p:sld>
</file>

<file path=ppt/slides/slide9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806355" y="209489"/>
            <a:ext cx="113412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С глубокой древности быт бурятского народа основывался на скотоводстве и земледелии. </a:t>
            </a:r>
          </a:p>
        </p:txBody>
      </p:sp>
      <p:pic>
        <p:nvPicPr>
          <p:cNvPr id="143365" name="Picture 5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393" y="3981237"/>
            <a:ext cx="381000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9" name="Picture 9" descr="bildpaare_innen_gzd2-21-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8"/>
          <a:stretch>
            <a:fillRect/>
          </a:stretch>
        </p:blipFill>
        <p:spPr bwMode="auto">
          <a:xfrm>
            <a:off x="6106626" y="3534770"/>
            <a:ext cx="5043994" cy="31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1" name="Picture 11" descr="efab80fc9a9ac53ff20c1c603d3fa2d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2" b="3564"/>
          <a:stretch>
            <a:fillRect/>
          </a:stretch>
        </p:blipFill>
        <p:spPr bwMode="auto">
          <a:xfrm>
            <a:off x="342899" y="665503"/>
            <a:ext cx="5763727" cy="312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2" name="Picture 12" descr="image?id=858838317878&amp;t=20&amp;plc=WEB&amp;tkn=*aRVjUdGP8veeLJMubD3k-Af1Dx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4"/>
          <a:stretch>
            <a:fillRect/>
          </a:stretch>
        </p:blipFill>
        <p:spPr bwMode="auto">
          <a:xfrm>
            <a:off x="7246962" y="672151"/>
            <a:ext cx="3048000" cy="280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361840"/>
      </p:ext>
    </p:extLst>
  </p:cSld>
  <p:clrMapOvr>
    <a:masterClrMapping/>
  </p:clrMapOvr>
  <p:transition/>
  <p:timing/>
</p:sld>
</file>

<file path=ppt/slides/slide9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68970" name="Picture 10" descr="27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677" y="2498676"/>
            <a:ext cx="5546677" cy="418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2678" y="228600"/>
            <a:ext cx="504512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Традиционным жилищем бурят является юрта, которую многие монгольские народы называют гэр. У бурят были переносные юрты, сделанные из войлока, и юрты из дерева, которые строились на одном месте. </a:t>
            </a:r>
          </a:p>
        </p:txBody>
      </p:sp>
      <p:pic>
        <p:nvPicPr>
          <p:cNvPr id="168966" name="Picture 6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3836" y="228600"/>
            <a:ext cx="5843542" cy="386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71" name="Picture 11" descr="2010-4223f586a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6429" y="4339988"/>
            <a:ext cx="2628983" cy="22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840215"/>
      </p:ext>
    </p:extLst>
  </p:cSld>
  <p:clrMapOvr>
    <a:masterClrMapping/>
  </p:clrMapOvr>
  <p:transition/>
  <p:timing/>
</p:sld>
</file>

<file path=ppt/slides/slide9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7007111" y="549646"/>
            <a:ext cx="470165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Переносные юрты обладают небольшим весом, их легко собирать и разбирать, благодаря конструкции. Это было очень важно для кочевых бурят, которые переходили с места на место в поисках пастбищ.</a:t>
            </a:r>
          </a:p>
        </p:txBody>
      </p:sp>
      <p:pic>
        <p:nvPicPr>
          <p:cNvPr id="184325" name="Picture 5" descr="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" r="10985"/>
          <a:stretch>
            <a:fillRect/>
          </a:stretch>
        </p:blipFill>
        <p:spPr bwMode="auto">
          <a:xfrm>
            <a:off x="381000" y="177800"/>
            <a:ext cx="5975048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6" name="Picture 6" descr="erd-games-2013-10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6047" y="2860483"/>
            <a:ext cx="5594347" cy="37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7" name="Picture 7" descr="3f8a632584096b4c631e99ad848679b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8701" y="4305869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36849"/>
      </p:ext>
    </p:extLst>
  </p:cSld>
  <p:clrMapOvr>
    <a:masterClrMapping/>
  </p:clrMapOvr>
  <p:transition/>
  <p:timing/>
</p:sld>
</file>

<file path=ppt/slides/slide9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91492" name="Rectangle 4"/>
          <p:cNvSpPr>
            <a:spLocks noChangeArrowheads="1"/>
          </p:cNvSpPr>
          <p:nvPr/>
        </p:nvSpPr>
        <p:spPr bwMode="auto">
          <a:xfrm>
            <a:off x="3457433" y="225622"/>
            <a:ext cx="566836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Бурятия  имеет давние традиции  декоративного </a:t>
            </a:r>
            <a:r>
              <a:rPr lang="ru-RU" alt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искусства:  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alt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крашение </a:t>
            </a:r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одежды, внутреннего убранства юрты, снаряжения коня. Бурятские мастера славятся  художественной обработкой металла, вышивками, резьбой по дереву, росписями. </a:t>
            </a:r>
          </a:p>
        </p:txBody>
      </p:sp>
      <p:pic>
        <p:nvPicPr>
          <p:cNvPr id="191494" name="Picture 6" descr="101eb1cf84b15a39722c9665341e85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5427" y="3744914"/>
            <a:ext cx="2615442" cy="261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498" name="Picture 10" descr="da7fee2dd0ddfff2f8caa6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5801" y="230564"/>
            <a:ext cx="2775045" cy="334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499" name="Picture 11" descr="10ÐÐµÑÐµÐ²Ð¾ ÑÐµÐ·ÑÐ±Ð°ÑÐ¾ÑÐ¿Ð¸ÑÑ. Ð¯Ð½Ð¶Ð¸Ð¼Ð°. 70Ñ40Ñ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0"/>
          <a:stretch>
            <a:fillRect/>
          </a:stretch>
        </p:blipFill>
        <p:spPr bwMode="auto">
          <a:xfrm>
            <a:off x="0" y="0"/>
            <a:ext cx="3527946" cy="47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01" name="Picture 13" descr="201057-2-1000-dbbed56fa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6197" y="2698013"/>
            <a:ext cx="3989630" cy="379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03" name="Picture 15" descr="a7ec01e54218b4fab9d15c0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552" y="4545171"/>
            <a:ext cx="3075230" cy="231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08637"/>
      </p:ext>
    </p:extLst>
  </p:cSld>
  <p:clrMapOvr>
    <a:masterClrMapping/>
  </p:clrMapOvr>
  <p:transition/>
  <p:timing/>
</p:sld>
</file>

<file path=ppt/slides/slide9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163772" y="152400"/>
            <a:ext cx="5129284" cy="248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179331" bIns="179331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На вероисповедании бурятов отразилось влияние монгольских племен и период Российской государственности. Сегодня на территории проживания бурят существую три религии: православие, буддизм и шаманизм.</a:t>
            </a:r>
            <a:br>
              <a:rPr lang="ru-RU" altLang="ru-RU"/>
            </a:br>
            <a:endParaRPr lang="ru-RU" altLang="ru-RU"/>
          </a:p>
        </p:txBody>
      </p:sp>
      <p:pic>
        <p:nvPicPr>
          <p:cNvPr id="162822" name="Picture 6" descr="caf3b0caf3ce7f4f5f49f498fa306ff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1" b="7152"/>
          <a:stretch>
            <a:fillRect/>
          </a:stretch>
        </p:blipFill>
        <p:spPr bwMode="auto">
          <a:xfrm>
            <a:off x="5703797" y="152399"/>
            <a:ext cx="5982105" cy="345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3" name="Picture 7" descr="ÐÐ½ÑÐµÑÐµÑÐ½ÑÐµ ÑÐ°ÐºÑÑ Ð¾ ÐÑÑÑÑÐ¸Ð¸ (11 ÑÐ¾ÑÐ¾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812" y="2444086"/>
            <a:ext cx="5518986" cy="411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4" name="Picture 8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8346" y="3763358"/>
            <a:ext cx="4349804" cy="296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272402"/>
      </p:ext>
    </p:extLst>
  </p:cSld>
  <p:clrMapOvr>
    <a:masterClrMapping/>
  </p:clrMapOvr>
  <p:transition/>
  <p:timing/>
</p:sld>
</file>

<file path=ppt/slides/slide9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52580" name="Rectangle 4"/>
          <p:cNvSpPr>
            <a:spLocks noChangeArrowheads="1"/>
          </p:cNvSpPr>
          <p:nvPr/>
        </p:nvSpPr>
        <p:spPr bwMode="auto">
          <a:xfrm>
            <a:off x="5145206" y="265307"/>
            <a:ext cx="6605516" cy="19389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Буряты одухотворяют окружающий мир. Любая роща, долина или водоем, по мнению представителей этого народа, имеет собственного духа. Нельзя пренебрежительно относиться к любому дереву или камню. Плевать на землю или в озера запрещается в этих краях. </a:t>
            </a:r>
          </a:p>
        </p:txBody>
      </p:sp>
      <p:pic>
        <p:nvPicPr>
          <p:cNvPr id="152581" name="Picture 5" descr="28213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484" y="3712192"/>
            <a:ext cx="4038600" cy="29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2" name="Picture 6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680" y="138878"/>
            <a:ext cx="4572000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3" name="Picture 7" descr="28212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1766" y="2314377"/>
            <a:ext cx="5959523" cy="419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095142"/>
      </p:ext>
    </p:extLst>
  </p:cSld>
  <p:clrMapOvr>
    <a:masterClrMapping/>
  </p:clrMapOvr>
  <p:transition/>
  <p:timing/>
</p:sld>
</file>

<file path=ppt/slides/slide9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47470" name="Picture 14" descr="2b52eb71aaf9def6cb9c93a01d8e84f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4"/>
          <a:stretch>
            <a:fillRect/>
          </a:stretch>
        </p:blipFill>
        <p:spPr bwMode="auto">
          <a:xfrm>
            <a:off x="467044" y="228600"/>
            <a:ext cx="5422255" cy="42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726353" y="4620494"/>
            <a:ext cx="389643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>
                <a:latin typeface="Arial" panose="020b0604020202020204" pitchFamily="34" charset="0"/>
                <a:cs typeface="Arial" panose="020b0604020202020204" pitchFamily="34" charset="0"/>
              </a:rPr>
              <a:t>На внешний вид национальной одежды бурятского народа повлиял их кочевой образ жизни. Как мужчины, так и женщины носили дэглы - халат без плечевого шва. </a:t>
            </a:r>
          </a:p>
        </p:txBody>
      </p:sp>
      <p:pic>
        <p:nvPicPr>
          <p:cNvPr id="147464" name="Picture 8" descr="Kartinki_pro_kostyumy_buryatov_27_260348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6969" y="228600"/>
            <a:ext cx="4472876" cy="352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5" name="Picture 9" descr="Kartinki_pro_kostyumy_buryatov_14_260347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r="18634"/>
          <a:stretch>
            <a:fillRect/>
          </a:stretch>
        </p:blipFill>
        <p:spPr bwMode="auto">
          <a:xfrm>
            <a:off x="9871881" y="3053412"/>
            <a:ext cx="1930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6" name="Picture 10" descr="eMSWiBGUKl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7"/>
          <a:stretch>
            <a:fillRect/>
          </a:stretch>
        </p:blipFill>
        <p:spPr bwMode="auto">
          <a:xfrm>
            <a:off x="5207514" y="3757548"/>
            <a:ext cx="3767138" cy="280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442689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Стандартная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SPecialiST RePack</Company>
  <PresentationFormat>Широкоэкранный</PresentationFormat>
  <Paragraphs>379</Paragraphs>
  <Slides>142</Slides>
  <Notes>2</Notes>
  <TotalTime>3462</TotalTime>
  <HiddenSlides>0</HiddenSlides>
  <MMClips>0</MMClips>
  <ScaleCrop>0</ScaleCrop>
  <HeadingPairs>
    <vt:vector baseType="variant" size="6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baseType="lpstr" size="154">
      <vt:lpstr>Arial</vt:lpstr>
      <vt:lpstr>Calibri Light</vt:lpstr>
      <vt:lpstr>Calibri</vt:lpstr>
      <vt:lpstr>Times New Roman</vt:lpstr>
      <vt:lpstr>Open Sans</vt:lpstr>
      <vt:lpstr>Verdana</vt:lpstr>
      <vt:lpstr>Wingdings</vt:lpstr>
      <vt:lpstr>YS Text</vt:lpstr>
      <vt:lpstr>Lato</vt:lpstr>
      <vt:lpstr>ProximaNova</vt:lpstr>
      <vt:lpstr>Monotype Corsiva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mvideo</dc:creator>
  <cp:lastModifiedBy>mvideo</cp:lastModifiedBy>
  <cp:revision>244</cp:revision>
  <dcterms:created xsi:type="dcterms:W3CDTF">2019-01-22T14:55:24Z</dcterms:created>
  <dcterms:modified xsi:type="dcterms:W3CDTF">2025-02-06T09:03:25Z</dcterms:modified>
</cp:coreProperties>
</file>