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4" r:id="rId4"/>
    <p:sldId id="285" r:id="rId5"/>
    <p:sldId id="286" r:id="rId6"/>
    <p:sldId id="287" r:id="rId7"/>
    <p:sldId id="288" r:id="rId8"/>
    <p:sldId id="273" r:id="rId9"/>
    <p:sldId id="289" r:id="rId10"/>
    <p:sldId id="274" r:id="rId11"/>
    <p:sldId id="292" r:id="rId12"/>
    <p:sldId id="282" r:id="rId13"/>
    <p:sldId id="293" r:id="rId14"/>
    <p:sldId id="294" r:id="rId15"/>
    <p:sldId id="277" r:id="rId16"/>
    <p:sldId id="278" r:id="rId17"/>
    <p:sldId id="279" r:id="rId18"/>
    <p:sldId id="295" r:id="rId19"/>
    <p:sldId id="29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42A"/>
    <a:srgbClr val="D9EEF1"/>
    <a:srgbClr val="8CDAFF"/>
    <a:srgbClr val="5292B8"/>
    <a:srgbClr val="3A855E"/>
    <a:srgbClr val="3598B8"/>
    <a:srgbClr val="3396B5"/>
    <a:srgbClr val="0CC3C1"/>
    <a:srgbClr val="FFC001"/>
    <a:srgbClr val="C2F3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 showGuides="1">
      <p:cViewPr>
        <p:scale>
          <a:sx n="39" d="100"/>
          <a:sy n="39" d="100"/>
        </p:scale>
        <p:origin x="-1944" y="-84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DF3267-1025-8F97-84C7-6D6F1B26E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5360" y="4408197"/>
            <a:ext cx="7384456" cy="1615609"/>
          </a:xfrm>
        </p:spPr>
        <p:txBody>
          <a:bodyPr anchor="ctr"/>
          <a:lstStyle>
            <a:lvl1pPr algn="ctr">
              <a:defRPr sz="60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766868-B6E3-0C7F-2F98-44ABA83A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0DF8AF8-FDE2-410C-8D85-3FB48DA88970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8A31D-2EA7-2D07-4E55-942D8EA02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E91F7A-BA25-9C40-5147-632CDA97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574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703ECE-CB5B-3F96-328B-747AA9D51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4E46DD8-16C2-0AB0-7CDB-92680FFCFA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8036F4-98F8-A308-233D-A211459D9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C9AFC1-D75B-EA63-8936-6E709A93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798E78-E48C-49E2-1978-305BC5E97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284CEC-2C05-0F62-428F-0939AE6F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51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0B172-37AB-9C92-E2CC-164192D1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99AD25-74B4-0B23-D1B7-4CBC09AF6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BB94A-F3EB-BFBF-0786-30CF4020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3AD872-9F34-8E29-3901-E7F41D582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0252B0-F413-AEE1-65A4-72BC80A5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075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10364E3-DEFE-384E-874E-CFE6BAB5B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B3B02D-7CF6-A0EA-23CD-25518099C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A58812-845A-DBCA-0E6E-58A42D9F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CA56FF-DD40-2CB9-0030-B9FBA70F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7D17E0-69B1-A6AD-2312-C86F3657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279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790B68-8F96-411F-AAE8-9EEC655B9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880" y="301276"/>
            <a:ext cx="9679966" cy="1325563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B2A2F1-E7B1-7893-5A19-AD14132A4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409" y="1724628"/>
            <a:ext cx="10731191" cy="453393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DC211-E2B1-0E8A-9CDA-F7BF249D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5038" y="6356350"/>
            <a:ext cx="2746362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0DF8AF8-FDE2-410C-8D85-3FB48DA88970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90AE10-595B-BA4F-757F-0D952E496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3856" y="6356350"/>
            <a:ext cx="4119544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D7ECD9-62AD-2ED3-0DE8-5C33549B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7438" y="6356350"/>
            <a:ext cx="2746362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3408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790B68-8F96-411F-AAE8-9EEC655B9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06" y="365125"/>
            <a:ext cx="11680722" cy="1325563"/>
          </a:xfrm>
        </p:spPr>
        <p:txBody>
          <a:bodyPr/>
          <a:lstStyle>
            <a:lvl1pPr>
              <a:defRPr b="1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B2A2F1-E7B1-7893-5A19-AD14132A4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05" y="1825625"/>
            <a:ext cx="11680723" cy="4351338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  <a:lvl2pPr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DC211-E2B1-0E8A-9CDA-F7BF249D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20DF8AF8-FDE2-410C-8D85-3FB48DA88970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90AE10-595B-BA4F-757F-0D952E496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D7ECD9-62AD-2ED3-0DE8-5C33549B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920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C3C622-07CE-1784-8746-BAEE04C6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60F502-C499-4611-3F82-6450B17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A7542D-213D-02E1-AF6C-9E29A8C0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8D7B38-E6A4-7E3C-B690-CBC6DD3B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B6065C-AD2A-D8F0-1E2D-D2CD813C1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12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EF2446-78F4-64D9-3BCE-B9B91273A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5A39EB-795F-5834-CDD8-29B155F00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0D5F12-8ED9-32B4-BB3B-3E01DD80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FE1BD5-5603-A051-14D1-A7C4B24E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7FE315-FA80-84A9-E1B9-8416AA27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326ED5-2606-B40D-F5E5-77149B7C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067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D81981-2075-0694-7437-B911A70A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ACD91A-0078-E00B-DD0A-4AC86EE9F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A6177F6-3FB6-7F47-4026-151E329E5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6AAFA44-ED3A-4C88-36DE-546D666C8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E2EF0E0-4204-8A2D-788E-8A68A484D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BAF9F21-2C53-54FC-954A-28888E02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9F40D8F-3FF1-B013-9E23-0F5CCA6B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31B5BFD-34E4-920A-D0E3-75F10FB1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02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6EDA88-B122-214E-B5E0-E3180B2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F2150FF-7599-CC84-9385-2CE339615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FDBD902-BE9F-D468-C220-5A6EE2436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4B1DB4D-98BF-AEC3-954C-FFA43138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70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C25A582-B8F3-D896-3894-4126EE55E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4BD34A-A509-1A8E-7751-54B78A86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9B74E2-6255-3BF7-E53A-CF19F0BB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20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C64AF3-E71C-F0BC-1964-F4E4F97F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4B0028-AA70-4D34-B623-DCA42E476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25CAC5-73A4-6A14-2862-26B2F34F2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B9F47A-338A-F9B4-C5BC-E36C5880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46B6B3-E169-2693-1A50-7F8EF0E8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1D5CC7-2DD3-61E1-014C-07FA3810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683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9135E0D-0038-412F-7A8E-40CEC6373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FABF78-79CA-46B4-C1B2-3891D2DC1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EC76DF-8B83-4025-02A8-3BE948E65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8AF8-FDE2-410C-8D85-3FB48DA88970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85384C-6B6C-EDC3-46C0-9BFB44D79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4CD001-6171-B71F-A678-1D1A06DAF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  <a:extLst>
              <a:ext uri="{FF2B5EF4-FFF2-40B4-BE49-F238E27FC236}">
                <a16:creationId xmlns:a16="http://schemas.microsoft.com/office/drawing/2014/main" xmlns="" id="{897A19B5-97F5-4E9A-1613-D5654B987D4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759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14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sv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27" Type="http://schemas.openxmlformats.org/officeDocument/2006/relationships/image" Target="../media/image6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11495" t="14968" r="41365" b="18153"/>
          <a:stretch>
            <a:fillRect/>
          </a:stretch>
        </p:blipFill>
        <p:spPr bwMode="auto">
          <a:xfrm>
            <a:off x="0" y="1385047"/>
            <a:ext cx="3980329" cy="359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6AACC2-987C-EC31-7079-F1BA92032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9035" y="2043952"/>
            <a:ext cx="5701553" cy="275664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навыков говорения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теме «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Patriotic music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примере задания №4 устной части ЕГЭ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69894" cy="145228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8989" y="242047"/>
            <a:ext cx="934965" cy="1223682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91871" y="0"/>
            <a:ext cx="978945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"Гимназия" им. Героя Советского Союза Ю. А. Гагарина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образование Каневской район Краснодарского края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21975" y="4491318"/>
            <a:ext cx="726141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Конюшняя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Светлана Владимировна,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английского языка 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konyushnyaya.svetlana@mail.ru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8(928)28-28-137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AutoShape 4" descr="blob:https://web.whatsapp.com/18b5dd82-81c7-48ea-9984-cf92d282b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blob:https://web.whatsapp.com/18b5dd82-81c7-48ea-9984-cf92d282b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18293" t="12868" r="38197" b="14706"/>
          <a:stretch>
            <a:fillRect/>
          </a:stretch>
        </p:blipFill>
        <p:spPr bwMode="auto">
          <a:xfrm>
            <a:off x="685800" y="6293223"/>
            <a:ext cx="403411" cy="37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 l="26768" t="25735" r="47085" b="27757"/>
          <a:stretch>
            <a:fillRect/>
          </a:stretch>
        </p:blipFill>
        <p:spPr bwMode="auto">
          <a:xfrm>
            <a:off x="228600" y="6279774"/>
            <a:ext cx="389967" cy="38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 l="23564" t="21140" r="43984" b="22426"/>
          <a:stretch>
            <a:fillRect/>
          </a:stretch>
        </p:blipFill>
        <p:spPr bwMode="auto">
          <a:xfrm>
            <a:off x="645458" y="5825319"/>
            <a:ext cx="409806" cy="40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 cstate="print"/>
          <a:srcRect l="17673" t="11029" r="38197" b="12500"/>
          <a:stretch>
            <a:fillRect/>
          </a:stretch>
        </p:blipFill>
        <p:spPr bwMode="auto">
          <a:xfrm>
            <a:off x="7449669" y="5567083"/>
            <a:ext cx="956545" cy="99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9"/>
          <a:srcRect l="40100" t="31434" r="48222" b="48162"/>
          <a:stretch>
            <a:fillRect/>
          </a:stretch>
        </p:blipFill>
        <p:spPr bwMode="auto">
          <a:xfrm>
            <a:off x="6330415" y="5593976"/>
            <a:ext cx="1081458" cy="10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9529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68942" y="443756"/>
            <a:ext cx="3926540" cy="5795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СМЕНА ФОРМЫ ВЗАИМОДЕЙСТВИЯ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Разделение обучающихся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две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группы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согласно выбранным при входе карточкам.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ЦЕЛЬ: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повышение активности социального взаимодействия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формирование умения общаться в группе, сотрудничать и решать учебные задачи в группе.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33692" t="24633" r="19490" b="15073"/>
          <a:stretch>
            <a:fillRect/>
          </a:stretch>
        </p:blipFill>
        <p:spPr bwMode="auto">
          <a:xfrm>
            <a:off x="6638364" y="1640542"/>
            <a:ext cx="5100918" cy="391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3200" t="26436" r="19191" b="59892"/>
          <a:stretch>
            <a:fillRect/>
          </a:stretch>
        </p:blipFill>
        <p:spPr bwMode="auto">
          <a:xfrm>
            <a:off x="6665259" y="940903"/>
            <a:ext cx="5047130" cy="86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8293" t="10662" r="35819" b="18934"/>
          <a:stretch>
            <a:fillRect/>
          </a:stretch>
        </p:blipFill>
        <p:spPr bwMode="auto">
          <a:xfrm>
            <a:off x="4410636" y="795952"/>
            <a:ext cx="1891855" cy="16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 стрелкой 8"/>
          <p:cNvCxnSpPr/>
          <p:nvPr/>
        </p:nvCxnSpPr>
        <p:spPr>
          <a:xfrm>
            <a:off x="3361765" y="2702858"/>
            <a:ext cx="3711388" cy="2151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Стрелка влево 11"/>
          <p:cNvSpPr/>
          <p:nvPr/>
        </p:nvSpPr>
        <p:spPr>
          <a:xfrm>
            <a:off x="6252883" y="0"/>
            <a:ext cx="5177116" cy="99508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Первичное усвоение новых знаний в говорении (описание картинок)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128245" y="3980330"/>
            <a:ext cx="2487705" cy="2608728"/>
          </a:xfrm>
          <a:prstGeom prst="wedgeRectCallout">
            <a:avLst>
              <a:gd name="adj1" fmla="val 58247"/>
              <a:gd name="adj2" fmla="val -6495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Задание №4 устной части ЕГЭ, каждая группа описывает свое фото по шаблону, затем сравнивают и указывают на различия.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790766" y="5567083"/>
            <a:ext cx="2232212" cy="60511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Умение описывать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309846" y="5638799"/>
            <a:ext cx="2232212" cy="5333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Умение сравнивать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557246" y="6096001"/>
            <a:ext cx="2958353" cy="5199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Умение находить различия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6688" t="22047" r="26320" b="8924"/>
          <a:stretch>
            <a:fillRect/>
          </a:stretch>
        </p:blipFill>
        <p:spPr bwMode="auto">
          <a:xfrm>
            <a:off x="201707" y="201706"/>
            <a:ext cx="5298141" cy="6400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9024" y="457200"/>
            <a:ext cx="4961963" cy="619909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навыков чтения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плюсах и минусах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просмотра патриотического концерта дома по телевизору и в концертном зале на основе изученных ЛЕ.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умений выполнять </a:t>
            </a:r>
            <a:r>
              <a:rPr lang="ru-RU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на понимание структурно-смысловых связей в тексте.</a:t>
            </a:r>
            <a:br>
              <a:rPr lang="ru-RU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 :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обучающиеся  получат возможность </a:t>
            </a:r>
            <a:r>
              <a:rPr lang="ru-RU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понимать взаимосвязь лексики и  грамматики в тексте,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работать над выделением главной информации.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ТЕХНОЛОГИЯ: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ИКТ (генерация текста с помощью искусственного интеллекта).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6481483" y="0"/>
            <a:ext cx="5472952" cy="99508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Первичное усвоение новых знаний в чтении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1555" y="201706"/>
            <a:ext cx="439270" cy="64142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Деятельность ученика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3005418" y="3422277"/>
            <a:ext cx="6858000" cy="134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ая выноска 9"/>
          <p:cNvSpPr/>
          <p:nvPr/>
        </p:nvSpPr>
        <p:spPr>
          <a:xfrm>
            <a:off x="3012141" y="3617260"/>
            <a:ext cx="2393577" cy="1627096"/>
          </a:xfrm>
          <a:prstGeom prst="wedgeRectCallout">
            <a:avLst>
              <a:gd name="adj1" fmla="val -22472"/>
              <a:gd name="adj2" fmla="val 7469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Читают  тексты, заполняют пропуски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(11 задание по чтению ЕГЭ)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9412" y="0"/>
            <a:ext cx="7073153" cy="40341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Тексты для формирования навыков чтения по теме урока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6688" t="22047" r="26320" b="8924"/>
          <a:stretch>
            <a:fillRect/>
          </a:stretch>
        </p:blipFill>
        <p:spPr bwMode="auto">
          <a:xfrm>
            <a:off x="201706" y="699247"/>
            <a:ext cx="5634317" cy="59570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6609" t="24098" r="25840" b="9358"/>
          <a:stretch>
            <a:fillRect/>
          </a:stretch>
        </p:blipFill>
        <p:spPr bwMode="auto">
          <a:xfrm>
            <a:off x="6037730" y="672353"/>
            <a:ext cx="5943600" cy="599738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 rot="10800000" flipV="1">
            <a:off x="3213853" y="497540"/>
            <a:ext cx="1855688" cy="6320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360459" y="510988"/>
            <a:ext cx="2017059" cy="618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/>
          <a:srcRect l="33382" t="22059" r="19077" b="15993"/>
          <a:stretch>
            <a:fillRect/>
          </a:stretch>
        </p:blipFill>
        <p:spPr bwMode="auto">
          <a:xfrm>
            <a:off x="363071" y="1116105"/>
            <a:ext cx="5970494" cy="361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2471" y="242047"/>
            <a:ext cx="4975411" cy="340210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установить правильность и осознанность усвоения</a:t>
            </a:r>
            <a:r>
              <a:rPr lang="ru-RU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нового учебного материала, выявить пробелы и неверные представления учащихся, провести коррекцию выявленных пробелов, </a:t>
            </a:r>
            <a:br>
              <a:rPr lang="ru-RU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формированию умения давать </a:t>
            </a:r>
            <a:r>
              <a:rPr lang="ru-RU" sz="2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оценку результатам одноклассника</a:t>
            </a:r>
            <a:r>
              <a:rPr lang="ru-RU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взаимопроверки </a:t>
            </a:r>
            <a:r>
              <a:rPr lang="ru-RU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результатов чтения, формирование умений сопоставительного анализа, сравнения данных.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42046" y="242047"/>
            <a:ext cx="6575612" cy="103542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Первичная проверка понимания в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чтении</a:t>
            </a:r>
            <a:endParaRPr lang="ru-RU" sz="2000" b="1" u="sng" dirty="0" smtClean="0">
              <a:solidFill>
                <a:srgbClr val="FFFF00"/>
              </a:solidFill>
            </a:endParaRPr>
          </a:p>
          <a:p>
            <a:pPr algn="ctr"/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699247" y="4908175"/>
            <a:ext cx="4491318" cy="968189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Тип проверки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взаимопроверка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(в группе по парам)</a:t>
            </a:r>
          </a:p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4558554" y="6091518"/>
            <a:ext cx="6683188" cy="76648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Метапредметные результаты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17570936">
            <a:off x="5443516" y="4202621"/>
            <a:ext cx="1080849" cy="235240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 rot="12478947" flipV="1">
            <a:off x="152229" y="3539934"/>
            <a:ext cx="842945" cy="159033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979024" y="3805519"/>
            <a:ext cx="2796988" cy="7261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регулятивные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596717" y="3684493"/>
            <a:ext cx="2259106" cy="84716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Контроль, оценка, коррекция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763870" y="4598895"/>
            <a:ext cx="3482788" cy="7664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коммуникативные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9628093" y="4558554"/>
            <a:ext cx="2362201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Формулировка вывода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961094" y="5472953"/>
            <a:ext cx="3016624" cy="61408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познавательные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9641541" y="5244354"/>
            <a:ext cx="2294965" cy="87405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Логическое сравнение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Двойная стрелка влево/вверх 25"/>
          <p:cNvSpPr/>
          <p:nvPr/>
        </p:nvSpPr>
        <p:spPr>
          <a:xfrm>
            <a:off x="11308976" y="6145306"/>
            <a:ext cx="443753" cy="510988"/>
          </a:xfrm>
          <a:prstGeom prst="left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/>
          <a:srcRect l="68940" t="67095" r="19077" b="15993"/>
          <a:stretch>
            <a:fillRect/>
          </a:stretch>
        </p:blipFill>
        <p:spPr bwMode="auto">
          <a:xfrm>
            <a:off x="3416968" y="3681663"/>
            <a:ext cx="1504891" cy="9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Freeform 53"/>
          <p:cNvSpPr/>
          <p:nvPr/>
        </p:nvSpPr>
        <p:spPr>
          <a:xfrm>
            <a:off x="5781890" y="3296653"/>
            <a:ext cx="1052048" cy="1545246"/>
          </a:xfrm>
          <a:custGeom>
            <a:avLst/>
            <a:gdLst/>
            <a:ahLst/>
            <a:cxnLst/>
            <a:rect l="l" t="t" r="r" b="b"/>
            <a:pathLst>
              <a:path w="2108169" h="2905123">
                <a:moveTo>
                  <a:pt x="0" y="0"/>
                </a:moveTo>
                <a:lnTo>
                  <a:pt x="2108169" y="0"/>
                </a:lnTo>
                <a:lnTo>
                  <a:pt x="2108169" y="2905123"/>
                </a:lnTo>
                <a:lnTo>
                  <a:pt x="0" y="290512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8904" y="1990164"/>
            <a:ext cx="5123517" cy="99508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Составляют в группе диалог – обмен мнениями, используя шаблон для высказывания. 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76365" y="2003611"/>
            <a:ext cx="5499847" cy="100853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Составляют в группе монолог о плюсах и минусах, используя лексику по теме урока в форме задания 4 устной части ЕГЭ, пункт 2 и 3.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4501" t="24489" r="19153" b="15234"/>
          <a:stretch>
            <a:fillRect/>
          </a:stretch>
        </p:blipFill>
        <p:spPr bwMode="auto">
          <a:xfrm>
            <a:off x="632013" y="3104339"/>
            <a:ext cx="5104433" cy="34483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33279" t="27206" r="18353" b="14706"/>
          <a:stretch>
            <a:fillRect/>
          </a:stretch>
        </p:blipFill>
        <p:spPr bwMode="auto">
          <a:xfrm>
            <a:off x="5862917" y="3133165"/>
            <a:ext cx="5526742" cy="3428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970495" y="322730"/>
            <a:ext cx="5392270" cy="1325563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rtlCol="0" anchor="ctr"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Первичное закрепление </a:t>
            </a:r>
            <a:b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говорении 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2014" y="174812"/>
            <a:ext cx="5177116" cy="1653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формирование устного высказывания по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теме «Патриотическая музыка» в диалоге и монологе.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обсудить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группе возможные варианты построения предложений в высказываниях,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распределить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роли 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представить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классу.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551026" y="215153"/>
            <a:ext cx="439270" cy="64142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Деятельность ученика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 l="68940" t="67095" r="19077" b="15993"/>
          <a:stretch>
            <a:fillRect/>
          </a:stretch>
        </p:blipFill>
        <p:spPr bwMode="auto">
          <a:xfrm>
            <a:off x="7844589" y="3344779"/>
            <a:ext cx="1504891" cy="9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Freeform 9"/>
          <p:cNvSpPr/>
          <p:nvPr/>
        </p:nvSpPr>
        <p:spPr>
          <a:xfrm>
            <a:off x="7923025" y="3296653"/>
            <a:ext cx="1437544" cy="1097260"/>
          </a:xfrm>
          <a:custGeom>
            <a:avLst/>
            <a:gdLst/>
            <a:ahLst/>
            <a:cxnLst/>
            <a:rect l="l" t="t" r="r" b="b"/>
            <a:pathLst>
              <a:path w="3336228" h="2156037">
                <a:moveTo>
                  <a:pt x="0" y="0"/>
                </a:moveTo>
                <a:lnTo>
                  <a:pt x="3336228" y="0"/>
                </a:lnTo>
                <a:lnTo>
                  <a:pt x="3336228" y="2156037"/>
                </a:lnTo>
                <a:lnTo>
                  <a:pt x="0" y="215603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58587" y="242047"/>
            <a:ext cx="4065495" cy="63470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Обучающиеся формируют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итоговое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высказывание  </a:t>
            </a:r>
            <a:r>
              <a:rPr kumimoji="0" lang="ru-RU" sz="2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 роли патриотической музыки в их жизни и предпочтениях </a:t>
            </a: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(посещение концерта или просмотр </a:t>
            </a:r>
            <a:r>
              <a:rPr kumimoji="0" lang="ru-RU" sz="26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онлайн</a:t>
            </a:r>
            <a:r>
              <a:rPr kumimoji="0" lang="ru-RU" sz="2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дома). </a:t>
            </a:r>
            <a:endParaRPr lang="ru-RU" sz="26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ВАЖНО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ОТМЕТИТЬ ИЗМЕНЕНИЕ МНЕНИЙ ВЫБОРА ОБУЧАЮЩИМИСЯ ПОСЛЕ ОБСУЖДЕНИЯ ВСЕХ УСТНЫХ ВЫСКАЗЫВАНИЙ.</a:t>
            </a: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600" baseline="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Подводят итог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самостоятельно выставляют себе общую оценку за работу на уроке и показывают с помощью сигнальных карт.</a:t>
            </a: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6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Оценивают работу групп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формулируя простое предложение с глаголом «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like/dislike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».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33279" t="27573" r="19180" b="20956"/>
          <a:stretch>
            <a:fillRect/>
          </a:stretch>
        </p:blipFill>
        <p:spPr bwMode="auto">
          <a:xfrm>
            <a:off x="6104965" y="1479178"/>
            <a:ext cx="5795684" cy="43299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6" name="Стрелка влево 5"/>
          <p:cNvSpPr/>
          <p:nvPr/>
        </p:nvSpPr>
        <p:spPr>
          <a:xfrm>
            <a:off x="5432612" y="457200"/>
            <a:ext cx="6535270" cy="121023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Контроль усвоения, обсуждения допущенных ошибок и их коррекция</a:t>
            </a:r>
          </a:p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1795182" y="3422277"/>
            <a:ext cx="6858000" cy="13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652685" y="228601"/>
            <a:ext cx="439270" cy="63739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Деятельность ученика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31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97540" y="1425388"/>
            <a:ext cx="5096435" cy="51367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5000" dirty="0" smtClean="0">
                <a:latin typeface="Times New Roman" pitchFamily="18" charset="0"/>
                <a:ea typeface="+mj-ea"/>
                <a:cs typeface="Times New Roman" pitchFamily="18" charset="0"/>
              </a:rPr>
              <a:t>ЦЕЛЬ: </a:t>
            </a:r>
            <a:r>
              <a:rPr lang="ru-RU" sz="5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понимание учащимися цели, содержания и способов выполнения домашнего задания.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5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ЗАДАЧИ: </a:t>
            </a: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предложить</a:t>
            </a:r>
            <a:r>
              <a:rPr kumimoji="0" lang="ru-RU" sz="5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технологии для выполнения домашнего задания, </a:t>
            </a:r>
            <a:r>
              <a:rPr kumimoji="0" lang="ru-RU" sz="5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обозначить</a:t>
            </a:r>
            <a:r>
              <a:rPr kumimoji="0" lang="ru-RU" sz="5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этапы выполнения творческих работ, </a:t>
            </a:r>
            <a:r>
              <a:rPr kumimoji="0" lang="ru-RU" sz="5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обсудить </a:t>
            </a:r>
            <a:r>
              <a:rPr kumimoji="0" lang="ru-RU" sz="5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трудности и способы их преодоления. 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endParaRPr kumimoji="0" lang="ru-RU" sz="500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ru-RU" sz="5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РЕЗУЛЬТАТ: </a:t>
            </a:r>
            <a:r>
              <a:rPr kumimoji="0" lang="ru-RU" sz="5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снятие напряженности </a:t>
            </a:r>
            <a:r>
              <a:rPr kumimoji="0" lang="ru-RU" sz="5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 подготовке и выполнении домашнего задания, </a:t>
            </a:r>
            <a:r>
              <a:rPr kumimoji="0" lang="ru-RU" sz="5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отсутствие</a:t>
            </a:r>
            <a:r>
              <a:rPr kumimoji="0" lang="ru-RU" sz="5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трудновыполнимых задач.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34519" t="21507" r="25174" b="14890"/>
          <a:stretch>
            <a:fillRect/>
          </a:stretch>
        </p:blipFill>
        <p:spPr bwMode="auto">
          <a:xfrm>
            <a:off x="5862917" y="376519"/>
            <a:ext cx="6064623" cy="61318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5" name="Стрелка вправо 4"/>
          <p:cNvSpPr/>
          <p:nvPr/>
        </p:nvSpPr>
        <p:spPr>
          <a:xfrm>
            <a:off x="510988" y="0"/>
            <a:ext cx="5876365" cy="1640540"/>
          </a:xfrm>
          <a:prstGeom prst="rightArrow">
            <a:avLst>
              <a:gd name="adj1" fmla="val 50000"/>
              <a:gd name="adj2" fmla="val 44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8. Информация о домашнем задании, инструктаж по его выполнению</a:t>
            </a:r>
          </a:p>
          <a:p>
            <a:pPr algn="ctr"/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68940" t="67095" r="19077" b="15993"/>
          <a:stretch>
            <a:fillRect/>
          </a:stretch>
        </p:blipFill>
        <p:spPr bwMode="auto">
          <a:xfrm>
            <a:off x="5916705" y="5223828"/>
            <a:ext cx="1124127" cy="127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reeform 2"/>
          <p:cNvSpPr/>
          <p:nvPr/>
        </p:nvSpPr>
        <p:spPr>
          <a:xfrm>
            <a:off x="5909983" y="5298141"/>
            <a:ext cx="1284194" cy="1309153"/>
          </a:xfrm>
          <a:custGeom>
            <a:avLst/>
            <a:gdLst/>
            <a:ahLst/>
            <a:cxnLst/>
            <a:rect l="l" t="t" r="r" b="b"/>
            <a:pathLst>
              <a:path w="3387668" h="3104335">
                <a:moveTo>
                  <a:pt x="0" y="0"/>
                </a:moveTo>
                <a:lnTo>
                  <a:pt x="3387668" y="0"/>
                </a:lnTo>
                <a:lnTo>
                  <a:pt x="3387668" y="3104335"/>
                </a:lnTo>
                <a:lnTo>
                  <a:pt x="0" y="31043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xmlns="" val="247931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22729" y="766482"/>
            <a:ext cx="4666130" cy="57687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ru-RU" sz="51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</a:t>
            </a:r>
            <a:r>
              <a:rPr kumimoji="0" lang="ru-RU" sz="51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ru-RU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 обучающихся </a:t>
            </a: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способностей к рефлексии</a:t>
            </a:r>
            <a:r>
              <a:rPr lang="ru-RU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и реализации коррекционных норм.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5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ТЕХНОЛОГИЯ</a:t>
            </a: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ИКТ, технология эмоционального интеллекта.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ПРИЕМ: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тегирование.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5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РЕЗУЛЬТАТ</a:t>
            </a:r>
            <a:r>
              <a:rPr kumimoji="0" lang="ru-RU" sz="5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5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обучающиеся </a:t>
            </a: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осознают </a:t>
            </a:r>
            <a:r>
              <a:rPr kumimoji="0" lang="ru-RU" sz="5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свои</a:t>
            </a:r>
            <a:r>
              <a:rPr kumimoji="0" lang="ru-RU" sz="5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сильные и слабые стороны, благодаря самоанализу становятся более </a:t>
            </a:r>
            <a:r>
              <a:rPr kumimoji="0" lang="ru-RU" sz="5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уверенными</a:t>
            </a:r>
            <a:r>
              <a:rPr kumimoji="0" lang="ru-RU" sz="5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5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размышляют</a:t>
            </a:r>
            <a:r>
              <a:rPr kumimoji="0" lang="ru-RU" sz="5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5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над жизненными ценностями и роли патриотической музыки в современное время.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33382" t="21140" r="18663" b="15441"/>
          <a:stretch>
            <a:fillRect/>
          </a:stretch>
        </p:blipFill>
        <p:spPr bwMode="auto">
          <a:xfrm>
            <a:off x="5419165" y="1492624"/>
            <a:ext cx="5764306" cy="505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1855694" y="3415553"/>
            <a:ext cx="6858000" cy="268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1389661" y="215153"/>
            <a:ext cx="439270" cy="63470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Деятельность ученика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46059" y="242047"/>
            <a:ext cx="5755341" cy="11698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Обучающиеся формируют законченные предложения об отношении к уроку,  личным результатам освоения лексических единиц, навыков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аудирования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чтения и говорения.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36176" y="0"/>
            <a:ext cx="5163671" cy="94129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9. Рефлексия 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31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Сергей\Downloads\2024-11-30_22-57-09.png"/>
          <p:cNvPicPr>
            <a:picLocks noChangeAspect="1" noChangeArrowheads="1"/>
          </p:cNvPicPr>
          <p:nvPr/>
        </p:nvPicPr>
        <p:blipFill>
          <a:blip r:embed="rId2"/>
          <a:srcRect t="5706" b="26627"/>
          <a:stretch>
            <a:fillRect/>
          </a:stretch>
        </p:blipFill>
        <p:spPr bwMode="auto">
          <a:xfrm>
            <a:off x="0" y="0"/>
            <a:ext cx="4176583" cy="6858000"/>
          </a:xfrm>
          <a:prstGeom prst="rect">
            <a:avLst/>
          </a:prstGeom>
          <a:noFill/>
        </p:spPr>
      </p:pic>
      <p:sp>
        <p:nvSpPr>
          <p:cNvPr id="10" name="TextBox 29"/>
          <p:cNvSpPr txBox="1"/>
          <p:nvPr/>
        </p:nvSpPr>
        <p:spPr>
          <a:xfrm>
            <a:off x="4275437" y="4365010"/>
            <a:ext cx="7916563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endParaRPr/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Вывод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  <a:sym typeface="Montserrat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	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Продолжить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применять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новые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технологии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на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уроках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английского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языка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. 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  <a:sym typeface="Montserrat Bold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	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Способствовать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расширению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кругозора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уча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щихся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об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исполнителях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патриотических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песен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предлагая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в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качестве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домашнего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задания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проектную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работу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по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данной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теме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.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  <a:sym typeface="Montserrat Bold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Тренировать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умения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постановки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вопросов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.</a:t>
            </a:r>
          </a:p>
        </p:txBody>
      </p:sp>
      <p:sp>
        <p:nvSpPr>
          <p:cNvPr id="15" name="TextBox 40"/>
          <p:cNvSpPr txBox="1"/>
          <p:nvPr/>
        </p:nvSpPr>
        <p:spPr>
          <a:xfrm>
            <a:off x="4399005" y="3203332"/>
            <a:ext cx="7792995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 Bold"/>
              </a:rPr>
              <a:t>Трудности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на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этапе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отработки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лексических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единиц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отсутствие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опор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для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формирования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вопросов вызвало трудности у обучающихся и отняло больше положенного времени.     Необходимо учесть, что постановка вопросов требует знание четкого алгоритма, который необходимо повторить заранее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.</a:t>
            </a:r>
          </a:p>
        </p:txBody>
      </p:sp>
      <p:sp>
        <p:nvSpPr>
          <p:cNvPr id="16" name="TextBox 61"/>
          <p:cNvSpPr txBox="1"/>
          <p:nvPr/>
        </p:nvSpPr>
        <p:spPr>
          <a:xfrm>
            <a:off x="6297953" y="370702"/>
            <a:ext cx="3792994" cy="206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2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 Bold"/>
              </a:rPr>
              <a:t>Самоанализ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 Bold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 Bold"/>
              </a:rPr>
              <a:t>урока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  <a:sym typeface="Montserrat Bold"/>
            </a:endParaRPr>
          </a:p>
        </p:txBody>
      </p:sp>
      <p:sp>
        <p:nvSpPr>
          <p:cNvPr id="17" name="TextBox 62"/>
          <p:cNvSpPr txBox="1"/>
          <p:nvPr/>
        </p:nvSpPr>
        <p:spPr>
          <a:xfrm>
            <a:off x="4423719" y="681969"/>
            <a:ext cx="6969211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 Bold"/>
              </a:rPr>
              <a:t>Положительные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 Bol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 Bold"/>
              </a:rPr>
              <a:t>стороны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уместно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применены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современные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технологии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,  в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том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числе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ИКТ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-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ТЕХНОЛОГИЯ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использованы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разнообразные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формы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работы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логически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правильно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построена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смена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видов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речевой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деятельности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возможность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отслеживать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результат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освоения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лексическими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единицами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на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каждом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этапе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закрепления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дружелюбная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атмосфера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высокая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заинтересо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ванность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темой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урока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среди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обучающихся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, 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активная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работа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на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уроке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Montserra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2718" y="4101353"/>
            <a:ext cx="7907098" cy="1922453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en-US" sz="8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ru-RU" sz="8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306" y="0"/>
            <a:ext cx="7005918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Характеристика группы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3465" y="3872753"/>
          <a:ext cx="11299264" cy="228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80037"/>
                <a:gridCol w="1914947"/>
                <a:gridCol w="2539385"/>
                <a:gridCol w="2039835"/>
                <a:gridCol w="3025060"/>
              </a:tblGrid>
              <a:tr h="682411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По итогам учебного 2023-2024</a:t>
                      </a:r>
                      <a:r>
                        <a:rPr lang="ru-RU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5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«5»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«4»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«%»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успеваемости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«%» 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качества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итоговый бал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073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4.67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2388" y="1424269"/>
            <a:ext cx="7167283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Количество обучающихся в группе: </a:t>
            </a: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12 человек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Количество сдающих ЕГЭ по английскому языку </a:t>
            </a: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: 5 человек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 обучающихся</a:t>
            </a:r>
            <a:r>
              <a:rPr lang="ru-RU" sz="2400" b="1" dirty="0" smtClean="0"/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17-18 лет (11 класс)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Профиль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естественно-научный, технологический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8529" y="0"/>
            <a:ext cx="10824884" cy="1156447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Научить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формированию связного монологического и диалогического высказывания об отношении к  патриотической музыке, концертам на основе  изученных лексических единиц.</a:t>
            </a:r>
            <a:endParaRPr lang="ru-RU" sz="2400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5797" y="1158241"/>
          <a:ext cx="11134168" cy="542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2511"/>
                <a:gridCol w="3779613"/>
                <a:gridCol w="3302044"/>
              </a:tblGrid>
              <a:tr h="3866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Образовательная</a:t>
                      </a:r>
                      <a:endParaRPr lang="ru-RU" sz="2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Развивающая</a:t>
                      </a:r>
                      <a:endParaRPr lang="ru-RU" sz="2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Воспитательная</a:t>
                      </a:r>
                      <a:endParaRPr lang="ru-RU" sz="2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3857"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Познакомить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обучающихся с лексическими единицами по теме и способствовать их употреблению в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аудировании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и чтении; </a:t>
                      </a:r>
                    </a:p>
                    <a:p>
                      <a:pPr lvl="0">
                        <a:buFont typeface="Wingdings" pitchFamily="2" charset="2"/>
                        <a:buNone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Развивать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коммуникативную культуру обучающихся с помощью иноязычного общения по теме:</a:t>
                      </a:r>
                    </a:p>
                    <a:p>
                      <a:pPr lvl="0">
                        <a:buFont typeface="Wingdings" pitchFamily="2" charset="2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«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Patriotic music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»;</a:t>
                      </a:r>
                    </a:p>
                    <a:p>
                      <a:pPr lvl="0">
                        <a:buFont typeface="Wingdings" pitchFamily="2" charset="2"/>
                        <a:buNone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Сформировать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диалогическое и монологическое связное высказывание о значимости патриотических песен, плюсах и минусах посещения патриотических концертов или просмотра выступлений по телевизору в домашних условиях.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Формировать умение: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обозначать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тему и цель урока;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развивать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образное мышление, описывая картинки и приводить аргументы «за» и «против» посещения патриотических концертов в больших залах или просмотра по телевизору дома;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логически верно излагать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свои мысли в монологическом и диалогическом высказываниях;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обобщать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материал и делать выводы собственного предпочтения в музыке;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создавать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условия для развития коммуникативных навыков.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Формировать в сознании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обучающихся значимость патриотической песни,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ответственное отношение к ценностям  и традициям российского общества; </a:t>
                      </a:r>
                    </a:p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Совершенствовать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духовно-нравственные качества, формировать культуру общения при составлении коротких диалогов по теме урока. 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>
          <a:blip r:embed="rId2" cstate="print"/>
          <a:srcRect l="11495" t="25065" r="44061" b="31135"/>
          <a:stretch>
            <a:fillRect/>
          </a:stretch>
        </p:blipFill>
        <p:spPr bwMode="auto">
          <a:xfrm>
            <a:off x="9063318" y="5311588"/>
            <a:ext cx="1586752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Стрелка вправо 4"/>
          <p:cNvSpPr/>
          <p:nvPr/>
        </p:nvSpPr>
        <p:spPr>
          <a:xfrm>
            <a:off x="645460" y="0"/>
            <a:ext cx="1102659" cy="430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 е л ь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-656665" y="818031"/>
            <a:ext cx="1828803" cy="515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859" y="301276"/>
            <a:ext cx="9614647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урока: </a:t>
            </a:r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комбинированный </a:t>
            </a:r>
            <a:br>
              <a:rPr lang="ru-RU" b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Этапы: </a:t>
            </a:r>
            <a:endParaRPr lang="ru-RU" b="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409" y="1573306"/>
            <a:ext cx="11218273" cy="50426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1) Организационный этап. Мотивация учебной деятельности.</a:t>
            </a:r>
          </a:p>
          <a:p>
            <a:pPr>
              <a:lnSpc>
                <a:spcPct val="120000"/>
              </a:lnSpc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2) Формулировка темы, постановка цели и задач урока.</a:t>
            </a:r>
          </a:p>
          <a:p>
            <a:pPr>
              <a:lnSpc>
                <a:spcPct val="120000"/>
              </a:lnSpc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3) Актуализация знаний.</a:t>
            </a:r>
          </a:p>
          <a:p>
            <a:pPr>
              <a:lnSpc>
                <a:spcPct val="120000"/>
              </a:lnSpc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4) Первичное усвоение новых знаний.</a:t>
            </a:r>
          </a:p>
          <a:p>
            <a:pPr>
              <a:lnSpc>
                <a:spcPct val="120000"/>
              </a:lnSpc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5) Первичная проверка понимания.</a:t>
            </a:r>
          </a:p>
          <a:p>
            <a:pPr>
              <a:lnSpc>
                <a:spcPct val="120000"/>
              </a:lnSpc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6) Первичное закрепление.</a:t>
            </a:r>
          </a:p>
          <a:p>
            <a:pPr>
              <a:lnSpc>
                <a:spcPct val="120000"/>
              </a:lnSpc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7) Контроль усвоения, обсуждение допущенных ошибок и их коррекция.</a:t>
            </a:r>
          </a:p>
          <a:p>
            <a:pPr>
              <a:lnSpc>
                <a:spcPct val="120000"/>
              </a:lnSpc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8) Информация о домашнем задании, инструктаж по его выполнению.</a:t>
            </a:r>
          </a:p>
          <a:p>
            <a:pPr>
              <a:lnSpc>
                <a:spcPct val="120000"/>
              </a:lnSpc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9) Рефлексия.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Freeform 2"/>
          <p:cNvSpPr/>
          <p:nvPr/>
        </p:nvSpPr>
        <p:spPr>
          <a:xfrm>
            <a:off x="9041732" y="2622884"/>
            <a:ext cx="2075447" cy="1871098"/>
          </a:xfrm>
          <a:custGeom>
            <a:avLst/>
            <a:gdLst/>
            <a:ahLst/>
            <a:cxnLst/>
            <a:rect l="l" t="t" r="r" b="b"/>
            <a:pathLst>
              <a:path w="3387668" h="3104335">
                <a:moveTo>
                  <a:pt x="0" y="0"/>
                </a:moveTo>
                <a:lnTo>
                  <a:pt x="3387668" y="0"/>
                </a:lnTo>
                <a:lnTo>
                  <a:pt x="3387668" y="3104335"/>
                </a:lnTo>
                <a:lnTo>
                  <a:pt x="0" y="3104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к уроку\настроени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8213" y="484289"/>
            <a:ext cx="5183787" cy="4907981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>
            <a:off x="779930" y="0"/>
            <a:ext cx="8794377" cy="126402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Организационный этап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Мотивация учебной деятельности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739589" y="5513297"/>
            <a:ext cx="6763869" cy="712694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положительного эмоционального интеллекта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739586" y="1021977"/>
            <a:ext cx="6898343" cy="2675964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мотивировать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учащихся к учебной деятельности, создать эмоционально благоприятную обстановку.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проверить готовность к уроку, объяснить работу с маршрутными листами и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сигнальными карточками, опрос настроения.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726138" y="3697941"/>
            <a:ext cx="5446062" cy="833718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ТЕХНОЛОГИИ: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ИКТ, ИИ,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SMILE.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712694" y="4598893"/>
            <a:ext cx="4034118" cy="847164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тегирование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 rot="10800000">
            <a:off x="188257" y="3307976"/>
            <a:ext cx="788893" cy="2541494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95834" y="793375"/>
            <a:ext cx="564777" cy="1210235"/>
          </a:xfrm>
          <a:prstGeom prst="curvedRightArrow">
            <a:avLst>
              <a:gd name="adj1" fmla="val 15087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376517" y="3836895"/>
            <a:ext cx="551329" cy="13178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867837" y="4881282"/>
            <a:ext cx="2554940" cy="16136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39634" y="5593975"/>
            <a:ext cx="4168589" cy="96818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ОБУЧАЮЩИЕСЯ ОТВЕЧАЮТ НА ВОПРОС УЧИТЕЛЯ, ИСПОЛЬЗУЯ ОПОРУ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551329" y="645459"/>
            <a:ext cx="7288305" cy="3052482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/>
              <a:t> 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умения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формулировать учащимися тему, цель и задачи урока.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стимулировать желание понять ситуацию в видеофрагменте к уроку, выделить и сформулировать познавательную цель урока, определить последовательность действий на уроке.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64776" y="-1"/>
            <a:ext cx="10219765" cy="83371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Формулировка темы, постановка цели и задач урока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632013" y="5889815"/>
            <a:ext cx="7476564" cy="712694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выход на  тему и цель урока, определение задач.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591668" y="3792070"/>
            <a:ext cx="5419167" cy="1116106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образное мышление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интегрированное обучение (связь с музыкой), ИКТ технология.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618563" y="4975414"/>
            <a:ext cx="4867835" cy="847164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визуализация образа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5437093" y="4383741"/>
            <a:ext cx="694764" cy="118334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0" y="537882"/>
            <a:ext cx="551329" cy="1317812"/>
          </a:xfrm>
          <a:prstGeom prst="curvedRightArrow">
            <a:avLst>
              <a:gd name="adj1" fmla="val 15087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74812" y="2882154"/>
            <a:ext cx="551329" cy="13178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2" descr="C:\Users\дом\Desktop\908c6b42-f86f-4d98-b1b0-568e2024e5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2435" y="485146"/>
            <a:ext cx="4809565" cy="439613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7933765" y="4881282"/>
            <a:ext cx="3953436" cy="5244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ПРОСМОТР ВИДЕОСЮЖЕТА, ПЕСНЯ «Я-РУССКИЙ»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 flipV="1">
            <a:off x="6010835" y="5056094"/>
            <a:ext cx="1801906" cy="5647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51"/>
          <p:cNvSpPr/>
          <p:nvPr/>
        </p:nvSpPr>
        <p:spPr>
          <a:xfrm flipH="1">
            <a:off x="10161550" y="5304423"/>
            <a:ext cx="1677524" cy="3107154"/>
          </a:xfrm>
          <a:custGeom>
            <a:avLst/>
            <a:gdLst/>
            <a:ahLst/>
            <a:cxnLst/>
            <a:rect l="l" t="t" r="r" b="b"/>
            <a:pathLst>
              <a:path w="3209544" h="6172200">
                <a:moveTo>
                  <a:pt x="3209544" y="0"/>
                </a:moveTo>
                <a:lnTo>
                  <a:pt x="0" y="0"/>
                </a:lnTo>
                <a:lnTo>
                  <a:pt x="0" y="6172200"/>
                </a:lnTo>
                <a:lnTo>
                  <a:pt x="3209544" y="6172200"/>
                </a:lnTo>
                <a:lnTo>
                  <a:pt x="32095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533" t="18030" r="18276" b="15534"/>
          <a:stretch>
            <a:fillRect/>
          </a:stretch>
        </p:blipFill>
        <p:spPr bwMode="auto">
          <a:xfrm>
            <a:off x="7768690" y="0"/>
            <a:ext cx="3661310" cy="254149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6" name="Пятиугольник 5"/>
          <p:cNvSpPr/>
          <p:nvPr/>
        </p:nvSpPr>
        <p:spPr>
          <a:xfrm>
            <a:off x="524436" y="645459"/>
            <a:ext cx="6911788" cy="2501152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/>
              <a:t> </a:t>
            </a:r>
            <a:r>
              <a:rPr lang="ru-RU" sz="2000" dirty="0" smtClean="0"/>
              <a:t> 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ознакомление с  опорными лексическими единицами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необходимыми для формирования диалогической и монологической речи.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/>
              <a:t>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повторить изученные и новые ЛЕ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отработать произношение и активизировать употребление в речи.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78224" y="0"/>
            <a:ext cx="4975412" cy="779929"/>
          </a:xfrm>
          <a:prstGeom prst="rightArrow">
            <a:avLst>
              <a:gd name="adj1" fmla="val 50000"/>
              <a:gd name="adj2" fmla="val 5340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Актуализация знаний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524435" y="5540191"/>
            <a:ext cx="6598024" cy="981632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понимание значения слов и выражений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теме урока, правильное произношение активной лексики.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524434" y="3227294"/>
            <a:ext cx="5580532" cy="1116106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со словарем, коммуникативное и интерактивное общение.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537883" y="4410637"/>
            <a:ext cx="5177120" cy="1048869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ПРИЕМЫ: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слушание, повторение, чтение, понимание, сопоставление.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rot="1528825">
            <a:off x="5930452" y="2479201"/>
            <a:ext cx="656524" cy="17212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188258" y="363070"/>
            <a:ext cx="551329" cy="1317812"/>
          </a:xfrm>
          <a:prstGeom prst="curvedRightArrow">
            <a:avLst>
              <a:gd name="adj1" fmla="val 15087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201706" y="4007224"/>
            <a:ext cx="389964" cy="1187824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 l="33867" t="21589" r="19776" b="16423"/>
          <a:stretch>
            <a:fillRect/>
          </a:stretch>
        </p:blipFill>
        <p:spPr bwMode="auto">
          <a:xfrm>
            <a:off x="7799291" y="3469825"/>
            <a:ext cx="3630708" cy="260824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7758952" y="2595280"/>
            <a:ext cx="3697941" cy="7664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Обучающиеся знакомятся с ЛЕ по теме, повторяют, воспроизводят.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12742" y="6091517"/>
            <a:ext cx="3630705" cy="6051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Выполняют задание на соответствие.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4148418" y="3395383"/>
            <a:ext cx="6858001" cy="672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564471" y="-1"/>
            <a:ext cx="439270" cy="66428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Деятельность ученика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reeform 60"/>
          <p:cNvSpPr/>
          <p:nvPr/>
        </p:nvSpPr>
        <p:spPr>
          <a:xfrm>
            <a:off x="6144600" y="3633536"/>
            <a:ext cx="1651863" cy="1804702"/>
          </a:xfrm>
          <a:custGeom>
            <a:avLst/>
            <a:gdLst/>
            <a:ahLst/>
            <a:cxnLst/>
            <a:rect l="l" t="t" r="r" b="b"/>
            <a:pathLst>
              <a:path w="2502702" h="2651870">
                <a:moveTo>
                  <a:pt x="0" y="0"/>
                </a:moveTo>
                <a:lnTo>
                  <a:pt x="2502702" y="0"/>
                </a:lnTo>
                <a:lnTo>
                  <a:pt x="2502702" y="2651870"/>
                </a:lnTo>
                <a:lnTo>
                  <a:pt x="0" y="265187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9024" y="900953"/>
            <a:ext cx="4961963" cy="57553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навыков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аудирования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важности патриотической песни на основе изученных ЛЕ.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умений выполнять </a:t>
            </a:r>
            <a:r>
              <a:rPr lang="ru-RU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на множественный выбор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понимать неактивную лексику в тексте, отвечать на вопрос о важности патриотической музыки.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 :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обучающиеся  получат возможность </a:t>
            </a:r>
            <a:r>
              <a:rPr lang="ru-RU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научиться понимать значение изученных слов и выражений в </a:t>
            </a:r>
            <a:r>
              <a:rPr lang="ru-RU" sz="2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аудиотексте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формировать устный ответ о важности патриотической музыки.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ТЕХНОЛОГИЯ: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ИКТ (генерация текста с помощью искусственного интеллекта).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9282" y="174812"/>
            <a:ext cx="5244353" cy="644114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Listen to the text and choose the correct answer.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People may listen to patriotic music for a variety of reasons.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Firstly, patriotic music often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1._______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feelings of national pride and unity among listeners, fostering a sense of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2._______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to a larger community.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Secondly, listening to patriotic music can help individuals connect with their cultural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_______ and traditions, preserving and celebrating their country's history and values.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Thirdly, patriotic music can evoke strong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4._______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in listeners, such as nostalgia, gratitude, or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5.________,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providing a sense of comfort or motivation.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Besides, patriotic music is often played during national holidays, events, or ceremonies to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6._______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important milestones in a country's history, bringing people together in celebration.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It is worth mentioning that listening to patriotic music can serve as a symbol of one's national identity and allegiance to their country,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7._______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 sense of loyalty and commitment to their nation.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Overall, patriotic music can serve as a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8.______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tool for fostering national pride, unity, and connection among individuals within a society.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 l="26664" t="51654" r="40884" b="18934"/>
          <a:stretch>
            <a:fillRect/>
          </a:stretch>
        </p:blipFill>
        <p:spPr bwMode="auto">
          <a:xfrm>
            <a:off x="537882" y="4871776"/>
            <a:ext cx="3106270" cy="15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лево 5"/>
          <p:cNvSpPr/>
          <p:nvPr/>
        </p:nvSpPr>
        <p:spPr>
          <a:xfrm>
            <a:off x="6763871" y="1"/>
            <a:ext cx="5177116" cy="99508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Первичное усвоение новых знаний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аудировании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1555" y="201706"/>
            <a:ext cx="439270" cy="64142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Деятельность ученика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3180230" y="3422276"/>
            <a:ext cx="6858000" cy="134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ая выноска 9"/>
          <p:cNvSpPr/>
          <p:nvPr/>
        </p:nvSpPr>
        <p:spPr>
          <a:xfrm>
            <a:off x="3711388" y="4679577"/>
            <a:ext cx="1694330" cy="1210236"/>
          </a:xfrm>
          <a:prstGeom prst="wedgeRectCallout">
            <a:avLst>
              <a:gd name="adj1" fmla="val -22472"/>
              <a:gd name="adj2" fmla="val 7469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Слушают текст 2 раза, выбирают ЛЕ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 l="20463" t="10662" r="40264" b="20221"/>
          <a:stretch>
            <a:fillRect/>
          </a:stretch>
        </p:blipFill>
        <p:spPr bwMode="auto">
          <a:xfrm>
            <a:off x="4397190" y="5916706"/>
            <a:ext cx="645458" cy="6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4860" y="201706"/>
            <a:ext cx="4625787" cy="344244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установить правильность и осознанность усвоения</a:t>
            </a:r>
            <a:r>
              <a:rPr lang="ru-RU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нового учебного материала в </a:t>
            </a:r>
            <a:r>
              <a:rPr lang="ru-RU" sz="2200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аудировании</a:t>
            </a:r>
            <a:r>
              <a:rPr lang="ru-RU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выявить пробелы и неверные представления, провести коррекцию выявленных пробелов, </a:t>
            </a:r>
            <a:br>
              <a:rPr lang="ru-RU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формированию умения давать </a:t>
            </a:r>
            <a:r>
              <a:rPr lang="ru-RU" sz="2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самооценку</a:t>
            </a:r>
            <a:r>
              <a:rPr lang="ru-RU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самопроверки </a:t>
            </a:r>
            <a:r>
              <a:rPr lang="ru-RU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результатов </a:t>
            </a:r>
            <a:r>
              <a:rPr lang="ru-RU" sz="2200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аудирования</a:t>
            </a:r>
            <a:r>
              <a:rPr lang="ru-RU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формирование умений сопоставительного анализа, сравнения данных.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737" t="20662" r="19810" b="17024"/>
          <a:stretch>
            <a:fillRect/>
          </a:stretch>
        </p:blipFill>
        <p:spPr bwMode="auto">
          <a:xfrm>
            <a:off x="311839" y="1169895"/>
            <a:ext cx="6603690" cy="498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4"/>
          <p:cNvSpPr/>
          <p:nvPr/>
        </p:nvSpPr>
        <p:spPr>
          <a:xfrm>
            <a:off x="363070" y="215153"/>
            <a:ext cx="6575612" cy="103542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Первичная проверка понимания в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аудировании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pPr algn="ctr"/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551330" y="6293224"/>
            <a:ext cx="3671045" cy="389963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Тип проверки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самопроверка</a:t>
            </a:r>
          </a:p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4558554" y="6091518"/>
            <a:ext cx="6683188" cy="76648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Метапредметные результаты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 rot="13980252" flipV="1">
            <a:off x="138783" y="5247715"/>
            <a:ext cx="842945" cy="159033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683189" y="3832413"/>
            <a:ext cx="2796988" cy="7261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регулятивные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327775" y="3697940"/>
            <a:ext cx="2640107" cy="84716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Контроль, оценка, коррекция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89059" y="4598895"/>
            <a:ext cx="3482788" cy="7664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коммуникативные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9453281" y="4545106"/>
            <a:ext cx="2568390" cy="68580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Формулировка вывода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665259" y="5459506"/>
            <a:ext cx="3016624" cy="61408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познавательные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9533964" y="5244354"/>
            <a:ext cx="2474260" cy="87405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Логическое сравнение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Двойная стрелка влево/вверх 25"/>
          <p:cNvSpPr/>
          <p:nvPr/>
        </p:nvSpPr>
        <p:spPr>
          <a:xfrm>
            <a:off x="11308976" y="6145306"/>
            <a:ext cx="443753" cy="510988"/>
          </a:xfrm>
          <a:prstGeom prst="left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 l="68940" t="67095" r="19077" b="15993"/>
          <a:stretch>
            <a:fillRect/>
          </a:stretch>
        </p:blipFill>
        <p:spPr bwMode="auto">
          <a:xfrm>
            <a:off x="4957718" y="4860758"/>
            <a:ext cx="1504891" cy="127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Выгнутая вправо стрелка 13"/>
          <p:cNvSpPr/>
          <p:nvPr/>
        </p:nvSpPr>
        <p:spPr>
          <a:xfrm rot="17570936">
            <a:off x="4701515" y="4860758"/>
            <a:ext cx="887506" cy="168088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Freeform 17"/>
          <p:cNvSpPr/>
          <p:nvPr/>
        </p:nvSpPr>
        <p:spPr>
          <a:xfrm>
            <a:off x="5903259" y="4511488"/>
            <a:ext cx="859440" cy="1714500"/>
          </a:xfrm>
          <a:custGeom>
            <a:avLst/>
            <a:gdLst/>
            <a:ahLst/>
            <a:cxnLst/>
            <a:rect l="l" t="t" r="r" b="b"/>
            <a:pathLst>
              <a:path w="1953281" h="4114800">
                <a:moveTo>
                  <a:pt x="0" y="0"/>
                </a:moveTo>
                <a:lnTo>
                  <a:pt x="1953280" y="0"/>
                </a:lnTo>
                <a:lnTo>
                  <a:pt x="19532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1090</Words>
  <Application>Microsoft Office PowerPoint</Application>
  <PresentationFormat>Произвольный</PresentationFormat>
  <Paragraphs>166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Развитие навыков говорения  по теме «Patriotic music»  на примере задания №4 устной части ЕГЭ </vt:lpstr>
      <vt:lpstr>Характеристика группы</vt:lpstr>
      <vt:lpstr>Научить формированию связного монологического и диалогического высказывания об отношении к  патриотической музыке, концертам на основе  изученных лексических единиц.</vt:lpstr>
      <vt:lpstr>      Тип урока: комбинированный        Этапы: </vt:lpstr>
      <vt:lpstr>Слайд 5</vt:lpstr>
      <vt:lpstr>Слайд 6</vt:lpstr>
      <vt:lpstr>Слайд 7</vt:lpstr>
      <vt:lpstr> ЦЕЛЬ: развитие навыков аудирования  о важности патриотической песни на основе изученных ЛЕ.  ЗАДАЧИ: формирование умений выполнять задание на множественный выбор, понимать неактивную лексику в тексте, отвечать на вопрос о важности патриотической музыки.   ПЛАНИРУЕМЫЙ РЕЗУЛЬТАТ : обучающиеся  получат возможность научиться понимать значение изученных слов и выражений в аудиотексте, формировать устный ответ о важности патриотической музыки.  ТЕХНОЛОГИЯ: ИКТ (генерация текста с помощью искусственного интеллекта).</vt:lpstr>
      <vt:lpstr>ЦЕЛЬ: установить правильность и осознанность усвоения нового учебного материала в аудировании, выявить пробелы и неверные представления, провести коррекцию выявленных пробелов,  способствовать формированию умения давать самооценку. ЗАДАЧИ: организация самопроверки результатов аудирования, формирование умений сопоставительного анализа, сравнения данных.</vt:lpstr>
      <vt:lpstr>Слайд 10</vt:lpstr>
      <vt:lpstr> ЦЕЛЬ: развитие навыков чтения о плюсах и минусах просмотра патриотического концерта дома по телевизору и в концертном зале на основе изученных ЛЕ.  ЗАДАЧИ: формирование умений выполнять задание на понимание структурно-смысловых связей в тексте.   ПЛАНИРУЕМЫЙ РЕЗУЛЬТАТ : обучающиеся  получат возможность понимать взаимосвязь лексики и  грамматики в тексте, работать над выделением главной информации.   ТЕХНОЛОГИЯ: ИКТ (генерация текста с помощью искусственного интеллекта).</vt:lpstr>
      <vt:lpstr>Тексты для формирования навыков чтения по теме урока </vt:lpstr>
      <vt:lpstr>ЦЕЛЬ: установить правильность и осознанность усвоения нового учебного материала, выявить пробелы и неверные представления учащихся, провести коррекцию выявленных пробелов,  способствовать формированию умения давать оценку результатам одноклассника. ЗАДАЧИ: организация взаимопроверки результатов чтения, формирование умений сопоставительного анализа, сравнения данных.</vt:lpstr>
      <vt:lpstr>6. Первичное закрепление  в говорении </vt:lpstr>
      <vt:lpstr>Слайд 15</vt:lpstr>
      <vt:lpstr>Слайд 16</vt:lpstr>
      <vt:lpstr>Слайд 17</vt:lpstr>
      <vt:lpstr>Слайд 18</vt:lpstr>
      <vt:lpstr>Спасибо за внимание 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Синяя абстракция2, presentation-creation.ru</dc:title>
  <dc:creator>User Obstinate</dc:creator>
  <cp:lastModifiedBy>дом</cp:lastModifiedBy>
  <cp:revision>173</cp:revision>
  <dcterms:created xsi:type="dcterms:W3CDTF">2023-08-23T11:31:43Z</dcterms:created>
  <dcterms:modified xsi:type="dcterms:W3CDTF">2025-01-18T15:18:03Z</dcterms:modified>
</cp:coreProperties>
</file>